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p:sldMasterIdLst>
    <p:sldMasterId id="2147483660" r:id="rId1"/>
  </p:sldMasterIdLst>
  <p:notesMasterIdLst>
    <p:notesMasterId r:id="rId28"/>
  </p:notesMasterIdLst>
  <p:sldIdLst>
    <p:sldId id="256" r:id="rId2"/>
    <p:sldId id="257" r:id="rId3"/>
    <p:sldId id="283" r:id="rId4"/>
    <p:sldId id="282" r:id="rId5"/>
    <p:sldId id="260" r:id="rId6"/>
    <p:sldId id="272" r:id="rId7"/>
    <p:sldId id="273" r:id="rId8"/>
    <p:sldId id="275" r:id="rId9"/>
    <p:sldId id="281" r:id="rId10"/>
    <p:sldId id="274" r:id="rId11"/>
    <p:sldId id="262" r:id="rId12"/>
    <p:sldId id="285" r:id="rId13"/>
    <p:sldId id="263" r:id="rId14"/>
    <p:sldId id="276" r:id="rId15"/>
    <p:sldId id="264" r:id="rId16"/>
    <p:sldId id="277" r:id="rId17"/>
    <p:sldId id="278" r:id="rId18"/>
    <p:sldId id="279" r:id="rId19"/>
    <p:sldId id="265" r:id="rId20"/>
    <p:sldId id="266" r:id="rId21"/>
    <p:sldId id="280" r:id="rId22"/>
    <p:sldId id="267" r:id="rId23"/>
    <p:sldId id="268" r:id="rId24"/>
    <p:sldId id="269" r:id="rId25"/>
    <p:sldId id="270" r:id="rId26"/>
    <p:sldId id="271" r:id="rId27"/>
  </p:sldIdLst>
  <p:sldSz cx="9144000" cy="6858000" type="screen4x3"/>
  <p:notesSz cx="6858000" cy="9144000"/>
  <p:embeddedFontLst>
    <p:embeddedFont>
      <p:font typeface="Calibri" panose="020F0502020204030204" pitchFamily="34" charset="0"/>
      <p:regular r:id="rId29"/>
      <p:bold r:id="rId30"/>
      <p:italic r:id="rId31"/>
      <p:boldItalic r:id="rId32"/>
    </p:embeddedFont>
    <p:embeddedFont>
      <p:font typeface="Arial Black" panose="020B0A04020102020204" pitchFamily="34" charset="0"/>
      <p:bold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5" autoAdjust="0"/>
    <p:restoredTop sz="94660"/>
  </p:normalViewPr>
  <p:slideViewPr>
    <p:cSldViewPr snapToGrid="0">
      <p:cViewPr>
        <p:scale>
          <a:sx n="81" d="100"/>
          <a:sy n="81" d="100"/>
        </p:scale>
        <p:origin x="-216" y="2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490A09-B1F2-4233-93E3-C0F7E7153232}"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ED2217BB-D98E-459F-8E3A-643248BFAABA}">
      <dgm:prSet phldrT="[Text]" custT="1"/>
      <dgm:spPr>
        <a:xfrm>
          <a:off x="1281096" y="653816"/>
          <a:ext cx="1628806" cy="1628806"/>
        </a:xfrm>
        <a:solidFill>
          <a:srgbClr val="64A0C8">
            <a:alpha val="5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3200" dirty="0" smtClean="0">
              <a:solidFill>
                <a:srgbClr val="003F72"/>
              </a:solidFill>
              <a:latin typeface="Calibri"/>
              <a:ea typeface="+mn-ea"/>
              <a:cs typeface="+mn-cs"/>
            </a:rPr>
            <a:t>FS-ISAC</a:t>
          </a:r>
          <a:endParaRPr lang="en-US" sz="3200" dirty="0">
            <a:solidFill>
              <a:srgbClr val="003F72"/>
            </a:solidFill>
            <a:latin typeface="Calibri"/>
            <a:ea typeface="+mn-ea"/>
            <a:cs typeface="+mn-cs"/>
          </a:endParaRPr>
        </a:p>
      </dgm:t>
    </dgm:pt>
    <dgm:pt modelId="{CC3031C3-5E2A-4F87-9A15-04B7F3B43F39}" type="parTrans" cxnId="{6BA6D166-5FFD-4067-9491-7EF6D1EEC0D4}">
      <dgm:prSet/>
      <dgm:spPr/>
      <dgm:t>
        <a:bodyPr/>
        <a:lstStyle/>
        <a:p>
          <a:endParaRPr lang="en-US"/>
        </a:p>
      </dgm:t>
    </dgm:pt>
    <dgm:pt modelId="{03E6D9BB-C07A-4382-BB77-A4AC012B72DD}" type="sibTrans" cxnId="{6BA6D166-5FFD-4067-9491-7EF6D1EEC0D4}">
      <dgm:prSet/>
      <dgm:spPr/>
      <dgm:t>
        <a:bodyPr/>
        <a:lstStyle/>
        <a:p>
          <a:endParaRPr lang="en-US"/>
        </a:p>
      </dgm:t>
    </dgm:pt>
    <dgm:pt modelId="{79B11BE5-40DB-487A-BB69-4E2F3187157C}">
      <dgm:prSet phldrT="[Text]"/>
      <dgm:spPr>
        <a:xfrm>
          <a:off x="1688298" y="290"/>
          <a:ext cx="814403" cy="814403"/>
        </a:xfrm>
        <a:solidFill>
          <a:srgbClr val="00B0F0">
            <a:alpha val="50000"/>
          </a:srgbClr>
        </a:solidFill>
        <a:ln w="25400" cap="flat" cmpd="sng" algn="ctr">
          <a:solidFill>
            <a:sysClr val="window" lastClr="FFFFFF">
              <a:hueOff val="0"/>
              <a:satOff val="0"/>
              <a:lumOff val="0"/>
              <a:alphaOff val="0"/>
            </a:sysClr>
          </a:solidFill>
          <a:prstDash val="solid"/>
        </a:ln>
        <a:effectLst/>
      </dgm:spPr>
      <dgm:t>
        <a:bodyPr/>
        <a:lstStyle/>
        <a:p>
          <a:r>
            <a:rPr lang="en-US" dirty="0" smtClean="0">
              <a:solidFill>
                <a:srgbClr val="003F72"/>
              </a:solidFill>
              <a:latin typeface="Arial" panose="020B0604020202020204" pitchFamily="34" charset="0"/>
              <a:ea typeface="+mn-ea"/>
              <a:cs typeface="Arial" panose="020B0604020202020204" pitchFamily="34" charset="0"/>
            </a:rPr>
            <a:t>CYBER INTEL</a:t>
          </a:r>
          <a:endParaRPr lang="en-US" dirty="0">
            <a:solidFill>
              <a:srgbClr val="003F72"/>
            </a:solidFill>
            <a:latin typeface="Arial" panose="020B0604020202020204" pitchFamily="34" charset="0"/>
            <a:ea typeface="+mn-ea"/>
            <a:cs typeface="Arial" panose="020B0604020202020204" pitchFamily="34" charset="0"/>
          </a:endParaRPr>
        </a:p>
      </dgm:t>
    </dgm:pt>
    <dgm:pt modelId="{03243C03-E4C6-42E5-8336-E597DF41905B}" type="parTrans" cxnId="{176FC9F9-C889-4DE9-A3A2-EC3B2E0C13E5}">
      <dgm:prSet/>
      <dgm:spPr/>
      <dgm:t>
        <a:bodyPr/>
        <a:lstStyle/>
        <a:p>
          <a:endParaRPr lang="en-US"/>
        </a:p>
      </dgm:t>
    </dgm:pt>
    <dgm:pt modelId="{1AED9BBB-56A5-4E01-9621-42C3DC71F4A3}" type="sibTrans" cxnId="{176FC9F9-C889-4DE9-A3A2-EC3B2E0C13E5}">
      <dgm:prSet/>
      <dgm:spPr/>
      <dgm:t>
        <a:bodyPr/>
        <a:lstStyle/>
        <a:p>
          <a:endParaRPr lang="en-US"/>
        </a:p>
      </dgm:t>
    </dgm:pt>
    <dgm:pt modelId="{D30BAC68-AEE9-4D50-AA03-34A92525B9B5}">
      <dgm:prSet phldrT="[Text]"/>
      <dgm:spPr>
        <a:xfrm>
          <a:off x="2438345" y="310970"/>
          <a:ext cx="814403" cy="814403"/>
        </a:xfrm>
        <a:solidFill>
          <a:srgbClr val="FF0000">
            <a:alpha val="50000"/>
          </a:srgbClr>
        </a:solidFill>
        <a:ln w="25400" cap="flat" cmpd="sng" algn="ctr">
          <a:solidFill>
            <a:sysClr val="window" lastClr="FFFFFF">
              <a:hueOff val="0"/>
              <a:satOff val="0"/>
              <a:lumOff val="0"/>
              <a:alphaOff val="0"/>
            </a:sysClr>
          </a:solidFill>
          <a:prstDash val="solid"/>
        </a:ln>
        <a:effectLst/>
      </dgm:spPr>
      <dgm:t>
        <a:bodyPr/>
        <a:lstStyle/>
        <a:p>
          <a:r>
            <a:rPr lang="en-US" dirty="0" smtClean="0">
              <a:solidFill>
                <a:srgbClr val="003F72"/>
              </a:solidFill>
              <a:latin typeface="Arial" panose="020B0604020202020204" pitchFamily="34" charset="0"/>
              <a:ea typeface="+mn-ea"/>
              <a:cs typeface="Arial" panose="020B0604020202020204" pitchFamily="34" charset="0"/>
            </a:rPr>
            <a:t>PRC</a:t>
          </a:r>
          <a:endParaRPr lang="en-US" dirty="0">
            <a:solidFill>
              <a:srgbClr val="003F72"/>
            </a:solidFill>
            <a:latin typeface="Arial" panose="020B0604020202020204" pitchFamily="34" charset="0"/>
            <a:ea typeface="+mn-ea"/>
            <a:cs typeface="Arial" panose="020B0604020202020204" pitchFamily="34" charset="0"/>
          </a:endParaRPr>
        </a:p>
      </dgm:t>
    </dgm:pt>
    <dgm:pt modelId="{4E94F40D-766F-447C-A463-5D04FD95EEC2}" type="parTrans" cxnId="{BDED8C42-243C-4A23-810B-E1DF8BC2A304}">
      <dgm:prSet/>
      <dgm:spPr/>
      <dgm:t>
        <a:bodyPr/>
        <a:lstStyle/>
        <a:p>
          <a:endParaRPr lang="en-US"/>
        </a:p>
      </dgm:t>
    </dgm:pt>
    <dgm:pt modelId="{AA75623B-D17A-408F-97CF-FE057D146EC4}" type="sibTrans" cxnId="{BDED8C42-243C-4A23-810B-E1DF8BC2A304}">
      <dgm:prSet/>
      <dgm:spPr/>
      <dgm:t>
        <a:bodyPr/>
        <a:lstStyle/>
        <a:p>
          <a:endParaRPr lang="en-US"/>
        </a:p>
      </dgm:t>
    </dgm:pt>
    <dgm:pt modelId="{925CAA83-6509-4A9E-868C-E0AD55498D28}">
      <dgm:prSet phldrT="[Text]"/>
      <dgm:spPr>
        <a:xfrm>
          <a:off x="2749025" y="1061017"/>
          <a:ext cx="814403" cy="814403"/>
        </a:xfrm>
        <a:solidFill>
          <a:srgbClr val="FFC000">
            <a:alpha val="50000"/>
          </a:srgbClr>
        </a:solidFill>
        <a:ln w="25400" cap="flat" cmpd="sng" algn="ctr">
          <a:solidFill>
            <a:sysClr val="window" lastClr="FFFFFF">
              <a:hueOff val="0"/>
              <a:satOff val="0"/>
              <a:lumOff val="0"/>
              <a:alphaOff val="0"/>
            </a:sysClr>
          </a:solidFill>
          <a:prstDash val="solid"/>
        </a:ln>
        <a:effectLst/>
      </dgm:spPr>
      <dgm:t>
        <a:bodyPr/>
        <a:lstStyle/>
        <a:p>
          <a:r>
            <a:rPr lang="en-US" dirty="0" smtClean="0">
              <a:solidFill>
                <a:srgbClr val="003F72"/>
              </a:solidFill>
              <a:latin typeface="Arial" panose="020B0604020202020204" pitchFamily="34" charset="0"/>
              <a:ea typeface="+mn-ea"/>
              <a:cs typeface="Arial" panose="020B0604020202020204" pitchFamily="34" charset="0"/>
            </a:rPr>
            <a:t>CIC</a:t>
          </a:r>
          <a:endParaRPr lang="en-US" dirty="0">
            <a:solidFill>
              <a:srgbClr val="003F72"/>
            </a:solidFill>
            <a:latin typeface="Arial" panose="020B0604020202020204" pitchFamily="34" charset="0"/>
            <a:ea typeface="+mn-ea"/>
            <a:cs typeface="Arial" panose="020B0604020202020204" pitchFamily="34" charset="0"/>
          </a:endParaRPr>
        </a:p>
      </dgm:t>
    </dgm:pt>
    <dgm:pt modelId="{492D243F-B6A5-42CD-9D05-BFAFE0F8D4AB}" type="parTrans" cxnId="{B0BDDB07-A1C7-4610-9442-359E2A552C04}">
      <dgm:prSet/>
      <dgm:spPr/>
      <dgm:t>
        <a:bodyPr/>
        <a:lstStyle/>
        <a:p>
          <a:endParaRPr lang="en-US"/>
        </a:p>
      </dgm:t>
    </dgm:pt>
    <dgm:pt modelId="{FEE07B02-E3D0-441B-BB43-904FCB295CB1}" type="sibTrans" cxnId="{B0BDDB07-A1C7-4610-9442-359E2A552C04}">
      <dgm:prSet/>
      <dgm:spPr/>
      <dgm:t>
        <a:bodyPr/>
        <a:lstStyle/>
        <a:p>
          <a:endParaRPr lang="en-US"/>
        </a:p>
      </dgm:t>
    </dgm:pt>
    <dgm:pt modelId="{49F7A9CC-CF43-4138-9F4A-CF4E4338ADE9}">
      <dgm:prSet phldrT="[Text]"/>
      <dgm:spPr>
        <a:xfrm>
          <a:off x="2438345" y="1811065"/>
          <a:ext cx="814403" cy="814403"/>
        </a:xfrm>
        <a:solidFill>
          <a:srgbClr val="00B050">
            <a:alpha val="50000"/>
          </a:srgbClr>
        </a:solidFill>
        <a:ln w="25400" cap="flat" cmpd="sng" algn="ctr">
          <a:solidFill>
            <a:sysClr val="window" lastClr="FFFFFF">
              <a:hueOff val="0"/>
              <a:satOff val="0"/>
              <a:lumOff val="0"/>
              <a:alphaOff val="0"/>
            </a:sysClr>
          </a:solidFill>
          <a:prstDash val="solid"/>
        </a:ln>
        <a:effectLst/>
      </dgm:spPr>
      <dgm:t>
        <a:bodyPr/>
        <a:lstStyle/>
        <a:p>
          <a:r>
            <a:rPr lang="en-US" dirty="0" smtClean="0">
              <a:solidFill>
                <a:srgbClr val="003F72"/>
              </a:solidFill>
              <a:latin typeface="Arial" panose="020B0604020202020204" pitchFamily="34" charset="0"/>
              <a:ea typeface="+mn-ea"/>
              <a:cs typeface="Arial" panose="020B0604020202020204" pitchFamily="34" charset="0"/>
            </a:rPr>
            <a:t>CAC</a:t>
          </a:r>
          <a:endParaRPr lang="en-US" dirty="0">
            <a:solidFill>
              <a:srgbClr val="003F72"/>
            </a:solidFill>
            <a:latin typeface="Arial" panose="020B0604020202020204" pitchFamily="34" charset="0"/>
            <a:ea typeface="+mn-ea"/>
            <a:cs typeface="Arial" panose="020B0604020202020204" pitchFamily="34" charset="0"/>
          </a:endParaRPr>
        </a:p>
      </dgm:t>
    </dgm:pt>
    <dgm:pt modelId="{636F41E2-9BA9-4659-9442-36894D7C1A17}" type="parTrans" cxnId="{5C724082-F53A-4C38-8FB6-3C4D98EE5EA3}">
      <dgm:prSet/>
      <dgm:spPr/>
      <dgm:t>
        <a:bodyPr/>
        <a:lstStyle/>
        <a:p>
          <a:endParaRPr lang="en-US"/>
        </a:p>
      </dgm:t>
    </dgm:pt>
    <dgm:pt modelId="{38DF5778-0EC6-4DDA-BC66-F56E9C1C7396}" type="sibTrans" cxnId="{5C724082-F53A-4C38-8FB6-3C4D98EE5EA3}">
      <dgm:prSet/>
      <dgm:spPr/>
      <dgm:t>
        <a:bodyPr/>
        <a:lstStyle/>
        <a:p>
          <a:endParaRPr lang="en-US"/>
        </a:p>
      </dgm:t>
    </dgm:pt>
    <dgm:pt modelId="{83488EE7-62B9-4DC4-A27F-DC5C01F645C6}">
      <dgm:prSet phldrT="[Text]"/>
      <dgm:spPr>
        <a:xfrm>
          <a:off x="1688298" y="2121745"/>
          <a:ext cx="814403" cy="814403"/>
        </a:xfrm>
        <a:solidFill>
          <a:srgbClr val="00B0F0">
            <a:alpha val="50000"/>
          </a:srgbClr>
        </a:solidFill>
        <a:ln w="25400" cap="flat" cmpd="sng" algn="ctr">
          <a:solidFill>
            <a:sysClr val="window" lastClr="FFFFFF">
              <a:hueOff val="0"/>
              <a:satOff val="0"/>
              <a:lumOff val="0"/>
              <a:alphaOff val="0"/>
            </a:sysClr>
          </a:solidFill>
          <a:prstDash val="solid"/>
        </a:ln>
        <a:effectLst/>
      </dgm:spPr>
      <dgm:t>
        <a:bodyPr/>
        <a:lstStyle/>
        <a:p>
          <a:r>
            <a:rPr lang="en-US" dirty="0" smtClean="0">
              <a:solidFill>
                <a:srgbClr val="003F72"/>
              </a:solidFill>
              <a:latin typeface="Arial" panose="020B0604020202020204" pitchFamily="34" charset="0"/>
              <a:ea typeface="+mn-ea"/>
              <a:cs typeface="Arial" panose="020B0604020202020204" pitchFamily="34" charset="0"/>
            </a:rPr>
            <a:t>TIC</a:t>
          </a:r>
          <a:endParaRPr lang="en-US" dirty="0">
            <a:solidFill>
              <a:srgbClr val="003F72"/>
            </a:solidFill>
            <a:latin typeface="Arial" panose="020B0604020202020204" pitchFamily="34" charset="0"/>
            <a:ea typeface="+mn-ea"/>
            <a:cs typeface="Arial" panose="020B0604020202020204" pitchFamily="34" charset="0"/>
          </a:endParaRPr>
        </a:p>
      </dgm:t>
    </dgm:pt>
    <dgm:pt modelId="{91C6E552-3C18-416F-89C9-A8A77D46A97F}" type="parTrans" cxnId="{4297216C-5A89-4B8D-B089-4AE506596F13}">
      <dgm:prSet/>
      <dgm:spPr/>
      <dgm:t>
        <a:bodyPr/>
        <a:lstStyle/>
        <a:p>
          <a:endParaRPr lang="en-US"/>
        </a:p>
      </dgm:t>
    </dgm:pt>
    <dgm:pt modelId="{D9E83AAF-4BCA-4A1F-8120-D4CE60A1A174}" type="sibTrans" cxnId="{4297216C-5A89-4B8D-B089-4AE506596F13}">
      <dgm:prSet/>
      <dgm:spPr/>
      <dgm:t>
        <a:bodyPr/>
        <a:lstStyle/>
        <a:p>
          <a:endParaRPr lang="en-US"/>
        </a:p>
      </dgm:t>
    </dgm:pt>
    <dgm:pt modelId="{6724A991-C9DD-44B4-B83C-C9F59E22038F}">
      <dgm:prSet phldrT="[Text]"/>
      <dgm:spPr>
        <a:xfrm>
          <a:off x="938251" y="1811065"/>
          <a:ext cx="814403" cy="814403"/>
        </a:xfrm>
        <a:solidFill>
          <a:srgbClr val="FF0000">
            <a:alpha val="50000"/>
          </a:srgbClr>
        </a:solidFill>
        <a:ln w="25400" cap="flat" cmpd="sng" algn="ctr">
          <a:solidFill>
            <a:sysClr val="window" lastClr="FFFFFF">
              <a:hueOff val="0"/>
              <a:satOff val="0"/>
              <a:lumOff val="0"/>
              <a:alphaOff val="0"/>
            </a:sysClr>
          </a:solidFill>
          <a:prstDash val="solid"/>
        </a:ln>
        <a:effectLst/>
      </dgm:spPr>
      <dgm:t>
        <a:bodyPr/>
        <a:lstStyle/>
        <a:p>
          <a:r>
            <a:rPr lang="en-US" dirty="0" smtClean="0">
              <a:solidFill>
                <a:srgbClr val="003F72"/>
              </a:solidFill>
              <a:latin typeface="Arial" panose="020B0604020202020204" pitchFamily="34" charset="0"/>
              <a:ea typeface="+mn-ea"/>
              <a:cs typeface="Arial" panose="020B0604020202020204" pitchFamily="34" charset="0"/>
            </a:rPr>
            <a:t>PPSIC</a:t>
          </a:r>
          <a:endParaRPr lang="en-US" dirty="0">
            <a:solidFill>
              <a:srgbClr val="003F72"/>
            </a:solidFill>
            <a:latin typeface="Arial" panose="020B0604020202020204" pitchFamily="34" charset="0"/>
            <a:ea typeface="+mn-ea"/>
            <a:cs typeface="Arial" panose="020B0604020202020204" pitchFamily="34" charset="0"/>
          </a:endParaRPr>
        </a:p>
      </dgm:t>
    </dgm:pt>
    <dgm:pt modelId="{258011BF-22FC-43D5-AFD8-5E3758814FC4}" type="parTrans" cxnId="{2053F7EA-E835-47F1-8FE0-B579A243FDCB}">
      <dgm:prSet/>
      <dgm:spPr/>
      <dgm:t>
        <a:bodyPr/>
        <a:lstStyle/>
        <a:p>
          <a:endParaRPr lang="en-US"/>
        </a:p>
      </dgm:t>
    </dgm:pt>
    <dgm:pt modelId="{84EC5DF0-E09F-4401-8717-808F83F40DE1}" type="sibTrans" cxnId="{2053F7EA-E835-47F1-8FE0-B579A243FDCB}">
      <dgm:prSet/>
      <dgm:spPr/>
      <dgm:t>
        <a:bodyPr/>
        <a:lstStyle/>
        <a:p>
          <a:endParaRPr lang="en-US"/>
        </a:p>
      </dgm:t>
    </dgm:pt>
    <dgm:pt modelId="{F90B5E42-0505-4696-9F78-9352846E6851}">
      <dgm:prSet phldrT="[Text]"/>
      <dgm:spPr>
        <a:xfrm>
          <a:off x="627571" y="1061017"/>
          <a:ext cx="814403" cy="814403"/>
        </a:xfrm>
        <a:solidFill>
          <a:srgbClr val="FFC000">
            <a:alpha val="50000"/>
          </a:srgbClr>
        </a:solidFill>
        <a:ln w="25400" cap="flat" cmpd="sng" algn="ctr">
          <a:solidFill>
            <a:sysClr val="window" lastClr="FFFFFF">
              <a:hueOff val="0"/>
              <a:satOff val="0"/>
              <a:lumOff val="0"/>
              <a:alphaOff val="0"/>
            </a:sysClr>
          </a:solidFill>
          <a:prstDash val="solid"/>
        </a:ln>
        <a:effectLst/>
      </dgm:spPr>
      <dgm:t>
        <a:bodyPr/>
        <a:lstStyle/>
        <a:p>
          <a:r>
            <a:rPr lang="en-US" dirty="0" smtClean="0">
              <a:solidFill>
                <a:srgbClr val="003F72"/>
              </a:solidFill>
              <a:latin typeface="Arial" panose="020B0604020202020204" pitchFamily="34" charset="0"/>
              <a:ea typeface="+mn-ea"/>
              <a:cs typeface="Arial" panose="020B0604020202020204" pitchFamily="34" charset="0"/>
            </a:rPr>
            <a:t>CHEF</a:t>
          </a:r>
          <a:endParaRPr lang="en-US" dirty="0">
            <a:solidFill>
              <a:srgbClr val="003F72"/>
            </a:solidFill>
            <a:latin typeface="Arial" panose="020B0604020202020204" pitchFamily="34" charset="0"/>
            <a:ea typeface="+mn-ea"/>
            <a:cs typeface="Arial" panose="020B0604020202020204" pitchFamily="34" charset="0"/>
          </a:endParaRPr>
        </a:p>
      </dgm:t>
    </dgm:pt>
    <dgm:pt modelId="{C0A72F9A-DE1A-4537-A08D-D5DD2FC3A35B}" type="parTrans" cxnId="{224F113F-6780-4223-BC8F-9A59E62BA39B}">
      <dgm:prSet/>
      <dgm:spPr/>
      <dgm:t>
        <a:bodyPr/>
        <a:lstStyle/>
        <a:p>
          <a:endParaRPr lang="en-US"/>
        </a:p>
      </dgm:t>
    </dgm:pt>
    <dgm:pt modelId="{E55D1D79-95FF-416F-B7F8-1A6B6380A176}" type="sibTrans" cxnId="{224F113F-6780-4223-BC8F-9A59E62BA39B}">
      <dgm:prSet/>
      <dgm:spPr/>
      <dgm:t>
        <a:bodyPr/>
        <a:lstStyle/>
        <a:p>
          <a:endParaRPr lang="en-US"/>
        </a:p>
      </dgm:t>
    </dgm:pt>
    <dgm:pt modelId="{3149B56F-AC9A-46BB-B09F-3491AE6FD4DA}">
      <dgm:prSet phldrT="[Text]"/>
      <dgm:spPr/>
      <dgm:t>
        <a:bodyPr/>
        <a:lstStyle/>
        <a:p>
          <a:endParaRPr lang="en-US" dirty="0"/>
        </a:p>
      </dgm:t>
    </dgm:pt>
    <dgm:pt modelId="{FB53FFBB-D05C-4E77-86DB-4CF4E37B2046}" type="parTrans" cxnId="{8D4F1603-FF65-4B5B-842E-886822E58A5A}">
      <dgm:prSet/>
      <dgm:spPr/>
      <dgm:t>
        <a:bodyPr/>
        <a:lstStyle/>
        <a:p>
          <a:endParaRPr lang="en-US"/>
        </a:p>
      </dgm:t>
    </dgm:pt>
    <dgm:pt modelId="{997C47E8-6B65-4CA5-BD03-CA4BB65A86BF}" type="sibTrans" cxnId="{8D4F1603-FF65-4B5B-842E-886822E58A5A}">
      <dgm:prSet/>
      <dgm:spPr/>
      <dgm:t>
        <a:bodyPr/>
        <a:lstStyle/>
        <a:p>
          <a:endParaRPr lang="en-US"/>
        </a:p>
      </dgm:t>
    </dgm:pt>
    <dgm:pt modelId="{C3B8A951-21B5-4CA1-BF14-E61D03C54F93}">
      <dgm:prSet phldrT="[Text]"/>
      <dgm:spPr/>
      <dgm:t>
        <a:bodyPr/>
        <a:lstStyle/>
        <a:p>
          <a:endParaRPr lang="en-US"/>
        </a:p>
      </dgm:t>
    </dgm:pt>
    <dgm:pt modelId="{33511BF5-FBC7-485C-82F7-72B41358BB15}" type="parTrans" cxnId="{F133F48B-2051-413E-AF5D-3F4F1E906797}">
      <dgm:prSet/>
      <dgm:spPr/>
      <dgm:t>
        <a:bodyPr/>
        <a:lstStyle/>
        <a:p>
          <a:endParaRPr lang="en-US"/>
        </a:p>
      </dgm:t>
    </dgm:pt>
    <dgm:pt modelId="{8812DBC1-D691-4D60-B71C-AC5CA73248A4}" type="sibTrans" cxnId="{F133F48B-2051-413E-AF5D-3F4F1E906797}">
      <dgm:prSet/>
      <dgm:spPr/>
      <dgm:t>
        <a:bodyPr/>
        <a:lstStyle/>
        <a:p>
          <a:endParaRPr lang="en-US"/>
        </a:p>
      </dgm:t>
    </dgm:pt>
    <dgm:pt modelId="{588D0347-A879-45C2-98C7-7DCF8DA751D4}">
      <dgm:prSet phldrT="[Text]"/>
      <dgm:spPr/>
      <dgm:t>
        <a:bodyPr/>
        <a:lstStyle/>
        <a:p>
          <a:endParaRPr lang="en-US" dirty="0"/>
        </a:p>
      </dgm:t>
    </dgm:pt>
    <dgm:pt modelId="{7ABE9C21-2D01-4939-8B11-D0D689F9B5FE}" type="parTrans" cxnId="{6C6D88AA-4D39-4606-BECB-FF3E30A9F3ED}">
      <dgm:prSet/>
      <dgm:spPr/>
      <dgm:t>
        <a:bodyPr/>
        <a:lstStyle/>
        <a:p>
          <a:endParaRPr lang="en-US"/>
        </a:p>
      </dgm:t>
    </dgm:pt>
    <dgm:pt modelId="{B266B1D0-172F-4A1B-AFF5-94BFB4FD675E}" type="sibTrans" cxnId="{6C6D88AA-4D39-4606-BECB-FF3E30A9F3ED}">
      <dgm:prSet/>
      <dgm:spPr/>
      <dgm:t>
        <a:bodyPr/>
        <a:lstStyle/>
        <a:p>
          <a:endParaRPr lang="en-US"/>
        </a:p>
      </dgm:t>
    </dgm:pt>
    <dgm:pt modelId="{4BDD5E31-2C7E-4B68-A385-1B21C523EF6F}">
      <dgm:prSet phldrT="[Text]"/>
      <dgm:spPr>
        <a:xfrm>
          <a:off x="938251" y="310970"/>
          <a:ext cx="814403" cy="814403"/>
        </a:xfrm>
        <a:solidFill>
          <a:srgbClr val="00B050">
            <a:alpha val="50000"/>
          </a:srgbClr>
        </a:solidFill>
        <a:ln w="25400" cap="flat" cmpd="sng" algn="ctr">
          <a:solidFill>
            <a:sysClr val="window" lastClr="FFFFFF">
              <a:hueOff val="0"/>
              <a:satOff val="0"/>
              <a:lumOff val="0"/>
              <a:alphaOff val="0"/>
            </a:sysClr>
          </a:solidFill>
          <a:prstDash val="solid"/>
        </a:ln>
        <a:effectLst/>
      </dgm:spPr>
      <dgm:t>
        <a:bodyPr/>
        <a:lstStyle/>
        <a:p>
          <a:r>
            <a:rPr lang="en-US" dirty="0" smtClean="0">
              <a:solidFill>
                <a:srgbClr val="003F72"/>
              </a:solidFill>
              <a:latin typeface="Arial" panose="020B0604020202020204" pitchFamily="34" charset="0"/>
              <a:ea typeface="+mn-ea"/>
              <a:cs typeface="Arial" panose="020B0604020202020204" pitchFamily="34" charset="0"/>
            </a:rPr>
            <a:t>IRC</a:t>
          </a:r>
          <a:endParaRPr lang="en-US" dirty="0">
            <a:solidFill>
              <a:srgbClr val="003F72"/>
            </a:solidFill>
            <a:latin typeface="Arial" panose="020B0604020202020204" pitchFamily="34" charset="0"/>
            <a:ea typeface="+mn-ea"/>
            <a:cs typeface="Arial" panose="020B0604020202020204" pitchFamily="34" charset="0"/>
          </a:endParaRPr>
        </a:p>
      </dgm:t>
    </dgm:pt>
    <dgm:pt modelId="{F5C0ECE2-D562-4526-816F-3B0F6A3ED737}" type="parTrans" cxnId="{C2FD3C56-CB6D-4446-A40B-B5B26FCE1326}">
      <dgm:prSet/>
      <dgm:spPr/>
      <dgm:t>
        <a:bodyPr/>
        <a:lstStyle/>
        <a:p>
          <a:endParaRPr lang="en-US"/>
        </a:p>
      </dgm:t>
    </dgm:pt>
    <dgm:pt modelId="{AB204F5D-B269-4F8A-AC7D-03405D3EB205}" type="sibTrans" cxnId="{C2FD3C56-CB6D-4446-A40B-B5B26FCE1326}">
      <dgm:prSet/>
      <dgm:spPr/>
      <dgm:t>
        <a:bodyPr/>
        <a:lstStyle/>
        <a:p>
          <a:endParaRPr lang="en-US"/>
        </a:p>
      </dgm:t>
    </dgm:pt>
    <dgm:pt modelId="{BF4D86DE-CA04-4B0E-979A-627813CDD967}">
      <dgm:prSet phldrT="[Text]"/>
      <dgm:spPr>
        <a:xfrm>
          <a:off x="938251" y="310970"/>
          <a:ext cx="814403" cy="814403"/>
        </a:xfrm>
        <a:solidFill>
          <a:srgbClr val="00B050">
            <a:alpha val="50000"/>
          </a:srgbClr>
        </a:solidFill>
        <a:ln w="25400" cap="flat" cmpd="sng" algn="ctr">
          <a:solidFill>
            <a:sysClr val="window" lastClr="FFFFFF">
              <a:hueOff val="0"/>
              <a:satOff val="0"/>
              <a:lumOff val="0"/>
              <a:alphaOff val="0"/>
            </a:sysClr>
          </a:solidFill>
          <a:prstDash val="solid"/>
        </a:ln>
        <a:effectLst/>
      </dgm:spPr>
      <dgm:t>
        <a:bodyPr/>
        <a:lstStyle/>
        <a:p>
          <a:r>
            <a:rPr lang="en-US" dirty="0" smtClean="0">
              <a:solidFill>
                <a:srgbClr val="003F72"/>
              </a:solidFill>
              <a:latin typeface="Arial" panose="020B0604020202020204" pitchFamily="34" charset="0"/>
              <a:ea typeface="+mn-ea"/>
              <a:cs typeface="Arial" panose="020B0604020202020204" pitchFamily="34" charset="0"/>
            </a:rPr>
            <a:t>BRC</a:t>
          </a:r>
          <a:endParaRPr lang="en-US" dirty="0">
            <a:solidFill>
              <a:srgbClr val="003F72"/>
            </a:solidFill>
            <a:latin typeface="Arial" panose="020B0604020202020204" pitchFamily="34" charset="0"/>
            <a:ea typeface="+mn-ea"/>
            <a:cs typeface="Arial" panose="020B0604020202020204" pitchFamily="34" charset="0"/>
          </a:endParaRPr>
        </a:p>
      </dgm:t>
    </dgm:pt>
    <dgm:pt modelId="{80C95605-F621-406D-850D-B7E6F528FEFE}" type="parTrans" cxnId="{DADA2BCA-55A8-4EF8-8836-789D1D582ED7}">
      <dgm:prSet/>
      <dgm:spPr/>
      <dgm:t>
        <a:bodyPr/>
        <a:lstStyle/>
        <a:p>
          <a:endParaRPr lang="en-US"/>
        </a:p>
      </dgm:t>
    </dgm:pt>
    <dgm:pt modelId="{602CB9C7-8975-47C4-A1E6-EFDB2F6114F0}" type="sibTrans" cxnId="{DADA2BCA-55A8-4EF8-8836-789D1D582ED7}">
      <dgm:prSet/>
      <dgm:spPr/>
      <dgm:t>
        <a:bodyPr/>
        <a:lstStyle/>
        <a:p>
          <a:endParaRPr lang="en-US"/>
        </a:p>
      </dgm:t>
    </dgm:pt>
    <dgm:pt modelId="{F2887A86-54F7-4613-B062-46264DB34CA3}" type="pres">
      <dgm:prSet presAssocID="{C5490A09-B1F2-4233-93E3-C0F7E7153232}" presName="composite" presStyleCnt="0">
        <dgm:presLayoutVars>
          <dgm:chMax val="1"/>
          <dgm:dir/>
          <dgm:resizeHandles val="exact"/>
        </dgm:presLayoutVars>
      </dgm:prSet>
      <dgm:spPr/>
      <dgm:t>
        <a:bodyPr/>
        <a:lstStyle/>
        <a:p>
          <a:endParaRPr lang="en-US"/>
        </a:p>
      </dgm:t>
    </dgm:pt>
    <dgm:pt modelId="{374BD384-3B2D-4288-BE73-6A0C07D48009}" type="pres">
      <dgm:prSet presAssocID="{C5490A09-B1F2-4233-93E3-C0F7E7153232}" presName="radial" presStyleCnt="0">
        <dgm:presLayoutVars>
          <dgm:animLvl val="ctr"/>
        </dgm:presLayoutVars>
      </dgm:prSet>
      <dgm:spPr/>
    </dgm:pt>
    <dgm:pt modelId="{75EF5919-2399-4D8B-A473-765EA8B76275}" type="pres">
      <dgm:prSet presAssocID="{ED2217BB-D98E-459F-8E3A-643248BFAABA}" presName="centerShape" presStyleLbl="vennNode1" presStyleIdx="0" presStyleCnt="10"/>
      <dgm:spPr>
        <a:prstGeom prst="ellipse">
          <a:avLst/>
        </a:prstGeom>
      </dgm:spPr>
      <dgm:t>
        <a:bodyPr/>
        <a:lstStyle/>
        <a:p>
          <a:endParaRPr lang="en-US"/>
        </a:p>
      </dgm:t>
    </dgm:pt>
    <dgm:pt modelId="{41D1A4D1-4EEF-496C-9A0F-D41C6BDDB6A1}" type="pres">
      <dgm:prSet presAssocID="{79B11BE5-40DB-487A-BB69-4E2F3187157C}" presName="node" presStyleLbl="vennNode1" presStyleIdx="1" presStyleCnt="10">
        <dgm:presLayoutVars>
          <dgm:bulletEnabled val="1"/>
        </dgm:presLayoutVars>
      </dgm:prSet>
      <dgm:spPr>
        <a:prstGeom prst="ellipse">
          <a:avLst/>
        </a:prstGeom>
      </dgm:spPr>
      <dgm:t>
        <a:bodyPr/>
        <a:lstStyle/>
        <a:p>
          <a:endParaRPr lang="en-US"/>
        </a:p>
      </dgm:t>
    </dgm:pt>
    <dgm:pt modelId="{0AFD8F3D-2698-4B36-B670-1BAAA6E8CDDF}" type="pres">
      <dgm:prSet presAssocID="{D30BAC68-AEE9-4D50-AA03-34A92525B9B5}" presName="node" presStyleLbl="vennNode1" presStyleIdx="2" presStyleCnt="10">
        <dgm:presLayoutVars>
          <dgm:bulletEnabled val="1"/>
        </dgm:presLayoutVars>
      </dgm:prSet>
      <dgm:spPr>
        <a:prstGeom prst="ellipse">
          <a:avLst/>
        </a:prstGeom>
      </dgm:spPr>
      <dgm:t>
        <a:bodyPr/>
        <a:lstStyle/>
        <a:p>
          <a:endParaRPr lang="en-US"/>
        </a:p>
      </dgm:t>
    </dgm:pt>
    <dgm:pt modelId="{C6AFBFBA-706A-4540-9C5F-50192A641A37}" type="pres">
      <dgm:prSet presAssocID="{925CAA83-6509-4A9E-868C-E0AD55498D28}" presName="node" presStyleLbl="vennNode1" presStyleIdx="3" presStyleCnt="10">
        <dgm:presLayoutVars>
          <dgm:bulletEnabled val="1"/>
        </dgm:presLayoutVars>
      </dgm:prSet>
      <dgm:spPr>
        <a:prstGeom prst="ellipse">
          <a:avLst/>
        </a:prstGeom>
      </dgm:spPr>
      <dgm:t>
        <a:bodyPr/>
        <a:lstStyle/>
        <a:p>
          <a:endParaRPr lang="en-US"/>
        </a:p>
      </dgm:t>
    </dgm:pt>
    <dgm:pt modelId="{B4CCBD51-86F3-482F-BCC0-3BBD62B31934}" type="pres">
      <dgm:prSet presAssocID="{49F7A9CC-CF43-4138-9F4A-CF4E4338ADE9}" presName="node" presStyleLbl="vennNode1" presStyleIdx="4" presStyleCnt="10">
        <dgm:presLayoutVars>
          <dgm:bulletEnabled val="1"/>
        </dgm:presLayoutVars>
      </dgm:prSet>
      <dgm:spPr>
        <a:prstGeom prst="ellipse">
          <a:avLst/>
        </a:prstGeom>
      </dgm:spPr>
      <dgm:t>
        <a:bodyPr/>
        <a:lstStyle/>
        <a:p>
          <a:endParaRPr lang="en-US"/>
        </a:p>
      </dgm:t>
    </dgm:pt>
    <dgm:pt modelId="{6EE1BBF0-B3A8-4364-865E-7E3AD0EC4C90}" type="pres">
      <dgm:prSet presAssocID="{83488EE7-62B9-4DC4-A27F-DC5C01F645C6}" presName="node" presStyleLbl="vennNode1" presStyleIdx="5" presStyleCnt="10">
        <dgm:presLayoutVars>
          <dgm:bulletEnabled val="1"/>
        </dgm:presLayoutVars>
      </dgm:prSet>
      <dgm:spPr>
        <a:prstGeom prst="ellipse">
          <a:avLst/>
        </a:prstGeom>
      </dgm:spPr>
      <dgm:t>
        <a:bodyPr/>
        <a:lstStyle/>
        <a:p>
          <a:endParaRPr lang="en-US"/>
        </a:p>
      </dgm:t>
    </dgm:pt>
    <dgm:pt modelId="{F07C7E26-117F-43AA-97E5-E83192674D87}" type="pres">
      <dgm:prSet presAssocID="{6724A991-C9DD-44B4-B83C-C9F59E22038F}" presName="node" presStyleLbl="vennNode1" presStyleIdx="6" presStyleCnt="10">
        <dgm:presLayoutVars>
          <dgm:bulletEnabled val="1"/>
        </dgm:presLayoutVars>
      </dgm:prSet>
      <dgm:spPr>
        <a:prstGeom prst="ellipse">
          <a:avLst/>
        </a:prstGeom>
      </dgm:spPr>
      <dgm:t>
        <a:bodyPr/>
        <a:lstStyle/>
        <a:p>
          <a:endParaRPr lang="en-US"/>
        </a:p>
      </dgm:t>
    </dgm:pt>
    <dgm:pt modelId="{038E1FB0-7020-4BB4-A5FA-DFDC2233D199}" type="pres">
      <dgm:prSet presAssocID="{F90B5E42-0505-4696-9F78-9352846E6851}" presName="node" presStyleLbl="vennNode1" presStyleIdx="7" presStyleCnt="10">
        <dgm:presLayoutVars>
          <dgm:bulletEnabled val="1"/>
        </dgm:presLayoutVars>
      </dgm:prSet>
      <dgm:spPr>
        <a:prstGeom prst="ellipse">
          <a:avLst/>
        </a:prstGeom>
      </dgm:spPr>
      <dgm:t>
        <a:bodyPr/>
        <a:lstStyle/>
        <a:p>
          <a:endParaRPr lang="en-US"/>
        </a:p>
      </dgm:t>
    </dgm:pt>
    <dgm:pt modelId="{2961E029-1428-4366-9766-45FBF38EB07A}" type="pres">
      <dgm:prSet presAssocID="{4BDD5E31-2C7E-4B68-A385-1B21C523EF6F}" presName="node" presStyleLbl="vennNode1" presStyleIdx="8" presStyleCnt="10">
        <dgm:presLayoutVars>
          <dgm:bulletEnabled val="1"/>
        </dgm:presLayoutVars>
      </dgm:prSet>
      <dgm:spPr>
        <a:prstGeom prst="ellipse">
          <a:avLst/>
        </a:prstGeom>
      </dgm:spPr>
      <dgm:t>
        <a:bodyPr/>
        <a:lstStyle/>
        <a:p>
          <a:endParaRPr lang="en-US"/>
        </a:p>
      </dgm:t>
    </dgm:pt>
    <dgm:pt modelId="{C5387F25-88DE-415A-81C2-4F0A3FCA6E61}" type="pres">
      <dgm:prSet presAssocID="{BF4D86DE-CA04-4B0E-979A-627813CDD967}" presName="node" presStyleLbl="vennNode1" presStyleIdx="9" presStyleCnt="10">
        <dgm:presLayoutVars>
          <dgm:bulletEnabled val="1"/>
        </dgm:presLayoutVars>
      </dgm:prSet>
      <dgm:spPr/>
      <dgm:t>
        <a:bodyPr/>
        <a:lstStyle/>
        <a:p>
          <a:endParaRPr lang="en-US"/>
        </a:p>
      </dgm:t>
    </dgm:pt>
  </dgm:ptLst>
  <dgm:cxnLst>
    <dgm:cxn modelId="{511A9242-EF36-4A24-AE22-3CEF88E25E01}" type="presOf" srcId="{49F7A9CC-CF43-4138-9F4A-CF4E4338ADE9}" destId="{B4CCBD51-86F3-482F-BCC0-3BBD62B31934}" srcOrd="0" destOrd="0" presId="urn:microsoft.com/office/officeart/2005/8/layout/radial3"/>
    <dgm:cxn modelId="{3055C73D-BAFA-45F1-8078-6414F1FAFC53}" type="presOf" srcId="{6724A991-C9DD-44B4-B83C-C9F59E22038F}" destId="{F07C7E26-117F-43AA-97E5-E83192674D87}" srcOrd="0" destOrd="0" presId="urn:microsoft.com/office/officeart/2005/8/layout/radial3"/>
    <dgm:cxn modelId="{8D4F1603-FF65-4B5B-842E-886822E58A5A}" srcId="{C5490A09-B1F2-4233-93E3-C0F7E7153232}" destId="{3149B56F-AC9A-46BB-B09F-3491AE6FD4DA}" srcOrd="3" destOrd="0" parTransId="{FB53FFBB-D05C-4E77-86DB-4CF4E37B2046}" sibTransId="{997C47E8-6B65-4CA5-BD03-CA4BB65A86BF}"/>
    <dgm:cxn modelId="{1020ADB5-E080-4396-BA6B-54F065CDF6D5}" type="presOf" srcId="{C5490A09-B1F2-4233-93E3-C0F7E7153232}" destId="{F2887A86-54F7-4613-B062-46264DB34CA3}" srcOrd="0" destOrd="0" presId="urn:microsoft.com/office/officeart/2005/8/layout/radial3"/>
    <dgm:cxn modelId="{C9F9721E-780C-4178-8F7C-6F22D1798A0D}" type="presOf" srcId="{BF4D86DE-CA04-4B0E-979A-627813CDD967}" destId="{C5387F25-88DE-415A-81C2-4F0A3FCA6E61}" srcOrd="0" destOrd="0" presId="urn:microsoft.com/office/officeart/2005/8/layout/radial3"/>
    <dgm:cxn modelId="{6BA6D166-5FFD-4067-9491-7EF6D1EEC0D4}" srcId="{C5490A09-B1F2-4233-93E3-C0F7E7153232}" destId="{ED2217BB-D98E-459F-8E3A-643248BFAABA}" srcOrd="0" destOrd="0" parTransId="{CC3031C3-5E2A-4F87-9A15-04B7F3B43F39}" sibTransId="{03E6D9BB-C07A-4382-BB77-A4AC012B72DD}"/>
    <dgm:cxn modelId="{2DDE07B9-9C44-45DA-BECF-A88E3E536F9C}" type="presOf" srcId="{ED2217BB-D98E-459F-8E3A-643248BFAABA}" destId="{75EF5919-2399-4D8B-A473-765EA8B76275}" srcOrd="0" destOrd="0" presId="urn:microsoft.com/office/officeart/2005/8/layout/radial3"/>
    <dgm:cxn modelId="{BF0F97BE-34A7-413C-ADEC-D1E6DE7B3241}" type="presOf" srcId="{F90B5E42-0505-4696-9F78-9352846E6851}" destId="{038E1FB0-7020-4BB4-A5FA-DFDC2233D199}" srcOrd="0" destOrd="0" presId="urn:microsoft.com/office/officeart/2005/8/layout/radial3"/>
    <dgm:cxn modelId="{0973CEFC-0A52-4699-88D0-8D55331D6102}" type="presOf" srcId="{4BDD5E31-2C7E-4B68-A385-1B21C523EF6F}" destId="{2961E029-1428-4366-9766-45FBF38EB07A}" srcOrd="0" destOrd="0" presId="urn:microsoft.com/office/officeart/2005/8/layout/radial3"/>
    <dgm:cxn modelId="{C20D57B7-6183-4077-BD39-D8CC9DB48903}" type="presOf" srcId="{79B11BE5-40DB-487A-BB69-4E2F3187157C}" destId="{41D1A4D1-4EEF-496C-9A0F-D41C6BDDB6A1}" srcOrd="0" destOrd="0" presId="urn:microsoft.com/office/officeart/2005/8/layout/radial3"/>
    <dgm:cxn modelId="{DADA2BCA-55A8-4EF8-8836-789D1D582ED7}" srcId="{ED2217BB-D98E-459F-8E3A-643248BFAABA}" destId="{BF4D86DE-CA04-4B0E-979A-627813CDD967}" srcOrd="8" destOrd="0" parTransId="{80C95605-F621-406D-850D-B7E6F528FEFE}" sibTransId="{602CB9C7-8975-47C4-A1E6-EFDB2F6114F0}"/>
    <dgm:cxn modelId="{176FC9F9-C889-4DE9-A3A2-EC3B2E0C13E5}" srcId="{ED2217BB-D98E-459F-8E3A-643248BFAABA}" destId="{79B11BE5-40DB-487A-BB69-4E2F3187157C}" srcOrd="0" destOrd="0" parTransId="{03243C03-E4C6-42E5-8336-E597DF41905B}" sibTransId="{1AED9BBB-56A5-4E01-9621-42C3DC71F4A3}"/>
    <dgm:cxn modelId="{5C724082-F53A-4C38-8FB6-3C4D98EE5EA3}" srcId="{ED2217BB-D98E-459F-8E3A-643248BFAABA}" destId="{49F7A9CC-CF43-4138-9F4A-CF4E4338ADE9}" srcOrd="3" destOrd="0" parTransId="{636F41E2-9BA9-4659-9442-36894D7C1A17}" sibTransId="{38DF5778-0EC6-4DDA-BC66-F56E9C1C7396}"/>
    <dgm:cxn modelId="{10572257-15EB-46E7-A865-F204E5502B61}" type="presOf" srcId="{D30BAC68-AEE9-4D50-AA03-34A92525B9B5}" destId="{0AFD8F3D-2698-4B36-B670-1BAAA6E8CDDF}" srcOrd="0" destOrd="0" presId="urn:microsoft.com/office/officeart/2005/8/layout/radial3"/>
    <dgm:cxn modelId="{B20EE328-9A62-40E3-BCB9-67446305AE97}" type="presOf" srcId="{925CAA83-6509-4A9E-868C-E0AD55498D28}" destId="{C6AFBFBA-706A-4540-9C5F-50192A641A37}" srcOrd="0" destOrd="0" presId="urn:microsoft.com/office/officeart/2005/8/layout/radial3"/>
    <dgm:cxn modelId="{C2FD3C56-CB6D-4446-A40B-B5B26FCE1326}" srcId="{ED2217BB-D98E-459F-8E3A-643248BFAABA}" destId="{4BDD5E31-2C7E-4B68-A385-1B21C523EF6F}" srcOrd="7" destOrd="0" parTransId="{F5C0ECE2-D562-4526-816F-3B0F6A3ED737}" sibTransId="{AB204F5D-B269-4F8A-AC7D-03405D3EB205}"/>
    <dgm:cxn modelId="{6C6D88AA-4D39-4606-BECB-FF3E30A9F3ED}" srcId="{C5490A09-B1F2-4233-93E3-C0F7E7153232}" destId="{588D0347-A879-45C2-98C7-7DCF8DA751D4}" srcOrd="2" destOrd="0" parTransId="{7ABE9C21-2D01-4939-8B11-D0D689F9B5FE}" sibTransId="{B266B1D0-172F-4A1B-AFF5-94BFB4FD675E}"/>
    <dgm:cxn modelId="{224F113F-6780-4223-BC8F-9A59E62BA39B}" srcId="{ED2217BB-D98E-459F-8E3A-643248BFAABA}" destId="{F90B5E42-0505-4696-9F78-9352846E6851}" srcOrd="6" destOrd="0" parTransId="{C0A72F9A-DE1A-4537-A08D-D5DD2FC3A35B}" sibTransId="{E55D1D79-95FF-416F-B7F8-1A6B6380A176}"/>
    <dgm:cxn modelId="{2053F7EA-E835-47F1-8FE0-B579A243FDCB}" srcId="{ED2217BB-D98E-459F-8E3A-643248BFAABA}" destId="{6724A991-C9DD-44B4-B83C-C9F59E22038F}" srcOrd="5" destOrd="0" parTransId="{258011BF-22FC-43D5-AFD8-5E3758814FC4}" sibTransId="{84EC5DF0-E09F-4401-8717-808F83F40DE1}"/>
    <dgm:cxn modelId="{4297216C-5A89-4B8D-B089-4AE506596F13}" srcId="{ED2217BB-D98E-459F-8E3A-643248BFAABA}" destId="{83488EE7-62B9-4DC4-A27F-DC5C01F645C6}" srcOrd="4" destOrd="0" parTransId="{91C6E552-3C18-416F-89C9-A8A77D46A97F}" sibTransId="{D9E83AAF-4BCA-4A1F-8120-D4CE60A1A174}"/>
    <dgm:cxn modelId="{F133F48B-2051-413E-AF5D-3F4F1E906797}" srcId="{C5490A09-B1F2-4233-93E3-C0F7E7153232}" destId="{C3B8A951-21B5-4CA1-BF14-E61D03C54F93}" srcOrd="1" destOrd="0" parTransId="{33511BF5-FBC7-485C-82F7-72B41358BB15}" sibTransId="{8812DBC1-D691-4D60-B71C-AC5CA73248A4}"/>
    <dgm:cxn modelId="{B0BDDB07-A1C7-4610-9442-359E2A552C04}" srcId="{ED2217BB-D98E-459F-8E3A-643248BFAABA}" destId="{925CAA83-6509-4A9E-868C-E0AD55498D28}" srcOrd="2" destOrd="0" parTransId="{492D243F-B6A5-42CD-9D05-BFAFE0F8D4AB}" sibTransId="{FEE07B02-E3D0-441B-BB43-904FCB295CB1}"/>
    <dgm:cxn modelId="{BDED8C42-243C-4A23-810B-E1DF8BC2A304}" srcId="{ED2217BB-D98E-459F-8E3A-643248BFAABA}" destId="{D30BAC68-AEE9-4D50-AA03-34A92525B9B5}" srcOrd="1" destOrd="0" parTransId="{4E94F40D-766F-447C-A463-5D04FD95EEC2}" sibTransId="{AA75623B-D17A-408F-97CF-FE057D146EC4}"/>
    <dgm:cxn modelId="{137918E7-BBDD-495D-A833-456146CE01E8}" type="presOf" srcId="{83488EE7-62B9-4DC4-A27F-DC5C01F645C6}" destId="{6EE1BBF0-B3A8-4364-865E-7E3AD0EC4C90}" srcOrd="0" destOrd="0" presId="urn:microsoft.com/office/officeart/2005/8/layout/radial3"/>
    <dgm:cxn modelId="{09D28F76-B300-42BC-B7AE-3D45AD2F6817}" type="presParOf" srcId="{F2887A86-54F7-4613-B062-46264DB34CA3}" destId="{374BD384-3B2D-4288-BE73-6A0C07D48009}" srcOrd="0" destOrd="0" presId="urn:microsoft.com/office/officeart/2005/8/layout/radial3"/>
    <dgm:cxn modelId="{2F3B8334-68C2-49B5-AB2C-C4D31A22E01E}" type="presParOf" srcId="{374BD384-3B2D-4288-BE73-6A0C07D48009}" destId="{75EF5919-2399-4D8B-A473-765EA8B76275}" srcOrd="0" destOrd="0" presId="urn:microsoft.com/office/officeart/2005/8/layout/radial3"/>
    <dgm:cxn modelId="{E28A389F-8280-4157-AD7F-A81BF272643B}" type="presParOf" srcId="{374BD384-3B2D-4288-BE73-6A0C07D48009}" destId="{41D1A4D1-4EEF-496C-9A0F-D41C6BDDB6A1}" srcOrd="1" destOrd="0" presId="urn:microsoft.com/office/officeart/2005/8/layout/radial3"/>
    <dgm:cxn modelId="{1C5CEB58-FF6F-4C64-B6EA-B7DB13483F9B}" type="presParOf" srcId="{374BD384-3B2D-4288-BE73-6A0C07D48009}" destId="{0AFD8F3D-2698-4B36-B670-1BAAA6E8CDDF}" srcOrd="2" destOrd="0" presId="urn:microsoft.com/office/officeart/2005/8/layout/radial3"/>
    <dgm:cxn modelId="{8CA4EE81-721A-42BE-95CA-4E7B001288C5}" type="presParOf" srcId="{374BD384-3B2D-4288-BE73-6A0C07D48009}" destId="{C6AFBFBA-706A-4540-9C5F-50192A641A37}" srcOrd="3" destOrd="0" presId="urn:microsoft.com/office/officeart/2005/8/layout/radial3"/>
    <dgm:cxn modelId="{9FFAC3C5-3EC2-4825-97B1-511478A756E8}" type="presParOf" srcId="{374BD384-3B2D-4288-BE73-6A0C07D48009}" destId="{B4CCBD51-86F3-482F-BCC0-3BBD62B31934}" srcOrd="4" destOrd="0" presId="urn:microsoft.com/office/officeart/2005/8/layout/radial3"/>
    <dgm:cxn modelId="{F2EBEBC3-83D8-4406-BA00-7011690C566C}" type="presParOf" srcId="{374BD384-3B2D-4288-BE73-6A0C07D48009}" destId="{6EE1BBF0-B3A8-4364-865E-7E3AD0EC4C90}" srcOrd="5" destOrd="0" presId="urn:microsoft.com/office/officeart/2005/8/layout/radial3"/>
    <dgm:cxn modelId="{E40727CA-5955-40A3-BA19-D00AA060DEE1}" type="presParOf" srcId="{374BD384-3B2D-4288-BE73-6A0C07D48009}" destId="{F07C7E26-117F-43AA-97E5-E83192674D87}" srcOrd="6" destOrd="0" presId="urn:microsoft.com/office/officeart/2005/8/layout/radial3"/>
    <dgm:cxn modelId="{107833C4-DF40-41C4-A05F-6C7AAE689B3A}" type="presParOf" srcId="{374BD384-3B2D-4288-BE73-6A0C07D48009}" destId="{038E1FB0-7020-4BB4-A5FA-DFDC2233D199}" srcOrd="7" destOrd="0" presId="urn:microsoft.com/office/officeart/2005/8/layout/radial3"/>
    <dgm:cxn modelId="{BE621352-8B30-4127-835C-76BF5330A9E0}" type="presParOf" srcId="{374BD384-3B2D-4288-BE73-6A0C07D48009}" destId="{2961E029-1428-4366-9766-45FBF38EB07A}" srcOrd="8" destOrd="0" presId="urn:microsoft.com/office/officeart/2005/8/layout/radial3"/>
    <dgm:cxn modelId="{DCF0D6DB-ADEE-4024-A221-2C7995B135F7}" type="presParOf" srcId="{374BD384-3B2D-4288-BE73-6A0C07D48009}" destId="{C5387F25-88DE-415A-81C2-4F0A3FCA6E61}" srcOrd="9" destOrd="0" presId="urn:microsoft.com/office/officeart/2005/8/layout/radial3"/>
  </dgm:cxnLst>
  <dgm:bg>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EF5919-2399-4D8B-A473-765EA8B76275}">
      <dsp:nvSpPr>
        <dsp:cNvPr id="0" name=""/>
        <dsp:cNvSpPr/>
      </dsp:nvSpPr>
      <dsp:spPr>
        <a:xfrm>
          <a:off x="1272494" y="677562"/>
          <a:ext cx="1646011" cy="1646011"/>
        </a:xfrm>
        <a:prstGeom prst="ellipse">
          <a:avLst/>
        </a:prstGeom>
        <a:solidFill>
          <a:srgbClr val="64A0C8">
            <a:alpha val="50000"/>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solidFill>
                <a:srgbClr val="003F72"/>
              </a:solidFill>
              <a:latin typeface="Calibri"/>
              <a:ea typeface="+mn-ea"/>
              <a:cs typeface="+mn-cs"/>
            </a:rPr>
            <a:t>FS-ISAC</a:t>
          </a:r>
          <a:endParaRPr lang="en-US" sz="3200" kern="1200" dirty="0">
            <a:solidFill>
              <a:srgbClr val="003F72"/>
            </a:solidFill>
            <a:latin typeface="Calibri"/>
            <a:ea typeface="+mn-ea"/>
            <a:cs typeface="+mn-cs"/>
          </a:endParaRPr>
        </a:p>
      </dsp:txBody>
      <dsp:txXfrm>
        <a:off x="1513547" y="918615"/>
        <a:ext cx="1163905" cy="1163905"/>
      </dsp:txXfrm>
    </dsp:sp>
    <dsp:sp modelId="{41D1A4D1-4EEF-496C-9A0F-D41C6BDDB6A1}">
      <dsp:nvSpPr>
        <dsp:cNvPr id="0" name=""/>
        <dsp:cNvSpPr/>
      </dsp:nvSpPr>
      <dsp:spPr>
        <a:xfrm>
          <a:off x="1683997" y="16275"/>
          <a:ext cx="823005" cy="823005"/>
        </a:xfrm>
        <a:prstGeom prst="ellipse">
          <a:avLst/>
        </a:prstGeom>
        <a:solidFill>
          <a:srgbClr val="00B0F0">
            <a:alpha val="5000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solidFill>
                <a:srgbClr val="003F72"/>
              </a:solidFill>
              <a:latin typeface="Arial" panose="020B0604020202020204" pitchFamily="34" charset="0"/>
              <a:ea typeface="+mn-ea"/>
              <a:cs typeface="Arial" panose="020B0604020202020204" pitchFamily="34" charset="0"/>
            </a:rPr>
            <a:t>CYBER INTEL</a:t>
          </a:r>
          <a:endParaRPr lang="en-US" sz="1200" kern="1200" dirty="0">
            <a:solidFill>
              <a:srgbClr val="003F72"/>
            </a:solidFill>
            <a:latin typeface="Arial" panose="020B0604020202020204" pitchFamily="34" charset="0"/>
            <a:ea typeface="+mn-ea"/>
            <a:cs typeface="Arial" panose="020B0604020202020204" pitchFamily="34" charset="0"/>
          </a:endParaRPr>
        </a:p>
      </dsp:txBody>
      <dsp:txXfrm>
        <a:off x="1804523" y="136801"/>
        <a:ext cx="581953" cy="581953"/>
      </dsp:txXfrm>
    </dsp:sp>
    <dsp:sp modelId="{0AFD8F3D-2698-4B36-B670-1BAAA6E8CDDF}">
      <dsp:nvSpPr>
        <dsp:cNvPr id="0" name=""/>
        <dsp:cNvSpPr/>
      </dsp:nvSpPr>
      <dsp:spPr>
        <a:xfrm>
          <a:off x="2373573" y="267260"/>
          <a:ext cx="823005" cy="823005"/>
        </a:xfrm>
        <a:prstGeom prst="ellipse">
          <a:avLst/>
        </a:prstGeom>
        <a:solidFill>
          <a:srgbClr val="FF0000">
            <a:alpha val="5000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solidFill>
                <a:srgbClr val="003F72"/>
              </a:solidFill>
              <a:latin typeface="Arial" panose="020B0604020202020204" pitchFamily="34" charset="0"/>
              <a:ea typeface="+mn-ea"/>
              <a:cs typeface="Arial" panose="020B0604020202020204" pitchFamily="34" charset="0"/>
            </a:rPr>
            <a:t>PRC</a:t>
          </a:r>
          <a:endParaRPr lang="en-US" sz="1200" kern="1200" dirty="0">
            <a:solidFill>
              <a:srgbClr val="003F72"/>
            </a:solidFill>
            <a:latin typeface="Arial" panose="020B0604020202020204" pitchFamily="34" charset="0"/>
            <a:ea typeface="+mn-ea"/>
            <a:cs typeface="Arial" panose="020B0604020202020204" pitchFamily="34" charset="0"/>
          </a:endParaRPr>
        </a:p>
      </dsp:txBody>
      <dsp:txXfrm>
        <a:off x="2494099" y="387786"/>
        <a:ext cx="581953" cy="581953"/>
      </dsp:txXfrm>
    </dsp:sp>
    <dsp:sp modelId="{C6AFBFBA-706A-4540-9C5F-50192A641A37}">
      <dsp:nvSpPr>
        <dsp:cNvPr id="0" name=""/>
        <dsp:cNvSpPr/>
      </dsp:nvSpPr>
      <dsp:spPr>
        <a:xfrm>
          <a:off x="2740488" y="902777"/>
          <a:ext cx="823005" cy="823005"/>
        </a:xfrm>
        <a:prstGeom prst="ellipse">
          <a:avLst/>
        </a:prstGeom>
        <a:solidFill>
          <a:srgbClr val="FFC000">
            <a:alpha val="5000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solidFill>
                <a:srgbClr val="003F72"/>
              </a:solidFill>
              <a:latin typeface="Arial" panose="020B0604020202020204" pitchFamily="34" charset="0"/>
              <a:ea typeface="+mn-ea"/>
              <a:cs typeface="Arial" panose="020B0604020202020204" pitchFamily="34" charset="0"/>
            </a:rPr>
            <a:t>CIC</a:t>
          </a:r>
          <a:endParaRPr lang="en-US" sz="1200" kern="1200" dirty="0">
            <a:solidFill>
              <a:srgbClr val="003F72"/>
            </a:solidFill>
            <a:latin typeface="Arial" panose="020B0604020202020204" pitchFamily="34" charset="0"/>
            <a:ea typeface="+mn-ea"/>
            <a:cs typeface="Arial" panose="020B0604020202020204" pitchFamily="34" charset="0"/>
          </a:endParaRPr>
        </a:p>
      </dsp:txBody>
      <dsp:txXfrm>
        <a:off x="2861014" y="1023303"/>
        <a:ext cx="581953" cy="581953"/>
      </dsp:txXfrm>
    </dsp:sp>
    <dsp:sp modelId="{B4CCBD51-86F3-482F-BCC0-3BBD62B31934}">
      <dsp:nvSpPr>
        <dsp:cNvPr id="0" name=""/>
        <dsp:cNvSpPr/>
      </dsp:nvSpPr>
      <dsp:spPr>
        <a:xfrm>
          <a:off x="2613060" y="1625460"/>
          <a:ext cx="823005" cy="823005"/>
        </a:xfrm>
        <a:prstGeom prst="ellipse">
          <a:avLst/>
        </a:prstGeom>
        <a:solidFill>
          <a:srgbClr val="00B050">
            <a:alpha val="5000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solidFill>
                <a:srgbClr val="003F72"/>
              </a:solidFill>
              <a:latin typeface="Arial" panose="020B0604020202020204" pitchFamily="34" charset="0"/>
              <a:ea typeface="+mn-ea"/>
              <a:cs typeface="Arial" panose="020B0604020202020204" pitchFamily="34" charset="0"/>
            </a:rPr>
            <a:t>CAC</a:t>
          </a:r>
          <a:endParaRPr lang="en-US" sz="1200" kern="1200" dirty="0">
            <a:solidFill>
              <a:srgbClr val="003F72"/>
            </a:solidFill>
            <a:latin typeface="Arial" panose="020B0604020202020204" pitchFamily="34" charset="0"/>
            <a:ea typeface="+mn-ea"/>
            <a:cs typeface="Arial" panose="020B0604020202020204" pitchFamily="34" charset="0"/>
          </a:endParaRPr>
        </a:p>
      </dsp:txBody>
      <dsp:txXfrm>
        <a:off x="2733586" y="1745986"/>
        <a:ext cx="581953" cy="581953"/>
      </dsp:txXfrm>
    </dsp:sp>
    <dsp:sp modelId="{6EE1BBF0-B3A8-4364-865E-7E3AD0EC4C90}">
      <dsp:nvSpPr>
        <dsp:cNvPr id="0" name=""/>
        <dsp:cNvSpPr/>
      </dsp:nvSpPr>
      <dsp:spPr>
        <a:xfrm>
          <a:off x="2050912" y="2097157"/>
          <a:ext cx="823005" cy="823005"/>
        </a:xfrm>
        <a:prstGeom prst="ellipse">
          <a:avLst/>
        </a:prstGeom>
        <a:solidFill>
          <a:srgbClr val="00B0F0">
            <a:alpha val="5000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solidFill>
                <a:srgbClr val="003F72"/>
              </a:solidFill>
              <a:latin typeface="Arial" panose="020B0604020202020204" pitchFamily="34" charset="0"/>
              <a:ea typeface="+mn-ea"/>
              <a:cs typeface="Arial" panose="020B0604020202020204" pitchFamily="34" charset="0"/>
            </a:rPr>
            <a:t>TIC</a:t>
          </a:r>
          <a:endParaRPr lang="en-US" sz="1200" kern="1200" dirty="0">
            <a:solidFill>
              <a:srgbClr val="003F72"/>
            </a:solidFill>
            <a:latin typeface="Arial" panose="020B0604020202020204" pitchFamily="34" charset="0"/>
            <a:ea typeface="+mn-ea"/>
            <a:cs typeface="Arial" panose="020B0604020202020204" pitchFamily="34" charset="0"/>
          </a:endParaRPr>
        </a:p>
      </dsp:txBody>
      <dsp:txXfrm>
        <a:off x="2171438" y="2217683"/>
        <a:ext cx="581953" cy="581953"/>
      </dsp:txXfrm>
    </dsp:sp>
    <dsp:sp modelId="{F07C7E26-117F-43AA-97E5-E83192674D87}">
      <dsp:nvSpPr>
        <dsp:cNvPr id="0" name=""/>
        <dsp:cNvSpPr/>
      </dsp:nvSpPr>
      <dsp:spPr>
        <a:xfrm>
          <a:off x="1317081" y="2097157"/>
          <a:ext cx="823005" cy="823005"/>
        </a:xfrm>
        <a:prstGeom prst="ellipse">
          <a:avLst/>
        </a:prstGeom>
        <a:solidFill>
          <a:srgbClr val="FF0000">
            <a:alpha val="5000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solidFill>
                <a:srgbClr val="003F72"/>
              </a:solidFill>
              <a:latin typeface="Arial" panose="020B0604020202020204" pitchFamily="34" charset="0"/>
              <a:ea typeface="+mn-ea"/>
              <a:cs typeface="Arial" panose="020B0604020202020204" pitchFamily="34" charset="0"/>
            </a:rPr>
            <a:t>PPSIC</a:t>
          </a:r>
          <a:endParaRPr lang="en-US" sz="1200" kern="1200" dirty="0">
            <a:solidFill>
              <a:srgbClr val="003F72"/>
            </a:solidFill>
            <a:latin typeface="Arial" panose="020B0604020202020204" pitchFamily="34" charset="0"/>
            <a:ea typeface="+mn-ea"/>
            <a:cs typeface="Arial" panose="020B0604020202020204" pitchFamily="34" charset="0"/>
          </a:endParaRPr>
        </a:p>
      </dsp:txBody>
      <dsp:txXfrm>
        <a:off x="1437607" y="2217683"/>
        <a:ext cx="581953" cy="581953"/>
      </dsp:txXfrm>
    </dsp:sp>
    <dsp:sp modelId="{038E1FB0-7020-4BB4-A5FA-DFDC2233D199}">
      <dsp:nvSpPr>
        <dsp:cNvPr id="0" name=""/>
        <dsp:cNvSpPr/>
      </dsp:nvSpPr>
      <dsp:spPr>
        <a:xfrm>
          <a:off x="754933" y="1625460"/>
          <a:ext cx="823005" cy="823005"/>
        </a:xfrm>
        <a:prstGeom prst="ellipse">
          <a:avLst/>
        </a:prstGeom>
        <a:solidFill>
          <a:srgbClr val="FFC000">
            <a:alpha val="5000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solidFill>
                <a:srgbClr val="003F72"/>
              </a:solidFill>
              <a:latin typeface="Arial" panose="020B0604020202020204" pitchFamily="34" charset="0"/>
              <a:ea typeface="+mn-ea"/>
              <a:cs typeface="Arial" panose="020B0604020202020204" pitchFamily="34" charset="0"/>
            </a:rPr>
            <a:t>CHEF</a:t>
          </a:r>
          <a:endParaRPr lang="en-US" sz="1200" kern="1200" dirty="0">
            <a:solidFill>
              <a:srgbClr val="003F72"/>
            </a:solidFill>
            <a:latin typeface="Arial" panose="020B0604020202020204" pitchFamily="34" charset="0"/>
            <a:ea typeface="+mn-ea"/>
            <a:cs typeface="Arial" panose="020B0604020202020204" pitchFamily="34" charset="0"/>
          </a:endParaRPr>
        </a:p>
      </dsp:txBody>
      <dsp:txXfrm>
        <a:off x="875459" y="1745986"/>
        <a:ext cx="581953" cy="581953"/>
      </dsp:txXfrm>
    </dsp:sp>
    <dsp:sp modelId="{2961E029-1428-4366-9766-45FBF38EB07A}">
      <dsp:nvSpPr>
        <dsp:cNvPr id="0" name=""/>
        <dsp:cNvSpPr/>
      </dsp:nvSpPr>
      <dsp:spPr>
        <a:xfrm>
          <a:off x="627505" y="902777"/>
          <a:ext cx="823005" cy="823005"/>
        </a:xfrm>
        <a:prstGeom prst="ellipse">
          <a:avLst/>
        </a:prstGeom>
        <a:solidFill>
          <a:srgbClr val="00B050">
            <a:alpha val="5000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solidFill>
                <a:srgbClr val="003F72"/>
              </a:solidFill>
              <a:latin typeface="Arial" panose="020B0604020202020204" pitchFamily="34" charset="0"/>
              <a:ea typeface="+mn-ea"/>
              <a:cs typeface="Arial" panose="020B0604020202020204" pitchFamily="34" charset="0"/>
            </a:rPr>
            <a:t>IRC</a:t>
          </a:r>
          <a:endParaRPr lang="en-US" sz="1200" kern="1200" dirty="0">
            <a:solidFill>
              <a:srgbClr val="003F72"/>
            </a:solidFill>
            <a:latin typeface="Arial" panose="020B0604020202020204" pitchFamily="34" charset="0"/>
            <a:ea typeface="+mn-ea"/>
            <a:cs typeface="Arial" panose="020B0604020202020204" pitchFamily="34" charset="0"/>
          </a:endParaRPr>
        </a:p>
      </dsp:txBody>
      <dsp:txXfrm>
        <a:off x="748031" y="1023303"/>
        <a:ext cx="581953" cy="581953"/>
      </dsp:txXfrm>
    </dsp:sp>
    <dsp:sp modelId="{C5387F25-88DE-415A-81C2-4F0A3FCA6E61}">
      <dsp:nvSpPr>
        <dsp:cNvPr id="0" name=""/>
        <dsp:cNvSpPr/>
      </dsp:nvSpPr>
      <dsp:spPr>
        <a:xfrm>
          <a:off x="994421" y="267260"/>
          <a:ext cx="823005" cy="823005"/>
        </a:xfrm>
        <a:prstGeom prst="ellipse">
          <a:avLst/>
        </a:prstGeom>
        <a:solidFill>
          <a:srgbClr val="00B050">
            <a:alpha val="5000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solidFill>
                <a:srgbClr val="003F72"/>
              </a:solidFill>
              <a:latin typeface="Arial" panose="020B0604020202020204" pitchFamily="34" charset="0"/>
              <a:ea typeface="+mn-ea"/>
              <a:cs typeface="Arial" panose="020B0604020202020204" pitchFamily="34" charset="0"/>
            </a:rPr>
            <a:t>BRC</a:t>
          </a:r>
          <a:endParaRPr lang="en-US" sz="1200" kern="1200" dirty="0">
            <a:solidFill>
              <a:srgbClr val="003F72"/>
            </a:solidFill>
            <a:latin typeface="Arial" panose="020B0604020202020204" pitchFamily="34" charset="0"/>
            <a:ea typeface="+mn-ea"/>
            <a:cs typeface="Arial" panose="020B0604020202020204" pitchFamily="34" charset="0"/>
          </a:endParaRPr>
        </a:p>
      </dsp:txBody>
      <dsp:txXfrm>
        <a:off x="1114947" y="387786"/>
        <a:ext cx="581953" cy="581953"/>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0E5931-2AB5-4109-A663-A73C157A2261}" type="datetimeFigureOut">
              <a:rPr lang="en-US" smtClean="0"/>
              <a:t>6/20/2014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B72D7A-83A7-4166-81FE-3C285A60779D}" type="slidenum">
              <a:rPr lang="en-US" smtClean="0"/>
              <a:t>‹#›</a:t>
            </a:fld>
            <a:endParaRPr lang="en-US"/>
          </a:p>
        </p:txBody>
      </p:sp>
    </p:spTree>
    <p:extLst>
      <p:ext uri="{BB962C8B-B14F-4D97-AF65-F5344CB8AC3E}">
        <p14:creationId xmlns:p14="http://schemas.microsoft.com/office/powerpoint/2010/main" val="4046465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74320" lvl="1" indent="-182880"/>
            <a:r>
              <a:rPr lang="en-US" sz="1400" dirty="0" smtClean="0">
                <a:solidFill>
                  <a:schemeClr val="tx1">
                    <a:lumMod val="50000"/>
                    <a:lumOff val="50000"/>
                  </a:schemeClr>
                </a:solidFill>
              </a:rPr>
              <a:t>* McAfee Center for Strategic and International Studies;  **Lloyd Risk Index 2013</a:t>
            </a:r>
          </a:p>
        </p:txBody>
      </p:sp>
    </p:spTree>
    <p:extLst>
      <p:ext uri="{BB962C8B-B14F-4D97-AF65-F5344CB8AC3E}">
        <p14:creationId xmlns:p14="http://schemas.microsoft.com/office/powerpoint/2010/main" val="3012444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34340" lvl="1" indent="-342900" algn="l">
              <a:spcBef>
                <a:spcPts val="0"/>
              </a:spcBef>
            </a:pPr>
            <a:r>
              <a:rPr lang="en-US" sz="1600" b="1" dirty="0" smtClean="0">
                <a:solidFill>
                  <a:srgbClr val="136715"/>
                </a:solidFill>
              </a:rPr>
              <a:t>Typical Sharing of Intelligence Today</a:t>
            </a:r>
            <a:endParaRPr lang="en-US" sz="1200" b="1" dirty="0" smtClean="0">
              <a:solidFill>
                <a:srgbClr val="136715"/>
              </a:solidFill>
            </a:endParaRPr>
          </a:p>
          <a:p>
            <a:pPr marL="434340" lvl="1" indent="-342900" algn="l">
              <a:spcBef>
                <a:spcPts val="0"/>
              </a:spcBef>
              <a:buFont typeface="+mj-lt"/>
              <a:buAutoNum type="arabicPeriod"/>
            </a:pPr>
            <a:r>
              <a:rPr lang="en-US" sz="1100" dirty="0" smtClean="0"/>
              <a:t>Machines detect threats, usually stored in proprietary format</a:t>
            </a:r>
          </a:p>
          <a:p>
            <a:pPr marL="434340" lvl="1" indent="-342900" algn="l">
              <a:spcBef>
                <a:spcPts val="0"/>
              </a:spcBef>
              <a:buFont typeface="+mj-lt"/>
              <a:buAutoNum type="arabicPeriod"/>
            </a:pPr>
            <a:r>
              <a:rPr lang="en-US" sz="1100" dirty="0" smtClean="0"/>
              <a:t>People export data and manually share via multiple media types</a:t>
            </a:r>
          </a:p>
          <a:p>
            <a:pPr marL="434340" lvl="1" indent="-342900" algn="l">
              <a:spcBef>
                <a:spcPts val="0"/>
              </a:spcBef>
              <a:buFont typeface="+mj-lt"/>
              <a:buAutoNum type="arabicPeriod"/>
            </a:pPr>
            <a:r>
              <a:rPr lang="en-US" sz="1100" dirty="0" smtClean="0"/>
              <a:t>Other people rarely get a full picture of ongoing threats</a:t>
            </a:r>
          </a:p>
          <a:p>
            <a:pPr marL="434340" lvl="1" indent="-342900" algn="l">
              <a:spcBef>
                <a:spcPts val="0"/>
              </a:spcBef>
              <a:buFont typeface="+mj-lt"/>
              <a:buAutoNum type="arabicPeriod"/>
            </a:pPr>
            <a:r>
              <a:rPr lang="en-US" sz="1100" dirty="0" smtClean="0"/>
              <a:t>Some threats are mitigated</a:t>
            </a:r>
            <a:endParaRPr lang="en-US" sz="1400" dirty="0" smtClean="0"/>
          </a:p>
        </p:txBody>
      </p:sp>
    </p:spTree>
    <p:extLst>
      <p:ext uri="{BB962C8B-B14F-4D97-AF65-F5344CB8AC3E}">
        <p14:creationId xmlns:p14="http://schemas.microsoft.com/office/powerpoint/2010/main" val="30124448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798493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solidFill>
                  <a:schemeClr val="accent1">
                    <a:lumMod val="50000"/>
                  </a:schemeClr>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7546909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1709740"/>
            <a:ext cx="7886700" cy="2166346"/>
          </a:xfrm>
        </p:spPr>
        <p:txBody>
          <a:bodyPr anchor="b">
            <a:normAutofit/>
          </a:bodyPr>
          <a:lstStyle>
            <a:lvl1pPr algn="ctr">
              <a:defRPr sz="4800" b="1">
                <a:latin typeface="Arial" panose="020B0604020202020204" pitchFamily="34" charset="0"/>
                <a:cs typeface="Arial" panose="020B0604020202020204" pitchFamily="34" charset="0"/>
              </a:defRPr>
            </a:lvl1pPr>
          </a:lstStyle>
          <a:p>
            <a:r>
              <a:rPr lang="en-US" dirty="0" smtClean="0"/>
              <a:t>Presentation Title</a:t>
            </a:r>
            <a:br>
              <a:rPr lang="en-US" dirty="0" smtClean="0"/>
            </a:br>
            <a:endParaRPr lang="en-US" dirty="0"/>
          </a:p>
        </p:txBody>
      </p:sp>
      <p:sp>
        <p:nvSpPr>
          <p:cNvPr id="3" name="Text Placeholder 2"/>
          <p:cNvSpPr>
            <a:spLocks noGrp="1"/>
          </p:cNvSpPr>
          <p:nvPr>
            <p:ph type="body" idx="1" hasCustomPrompt="1"/>
          </p:nvPr>
        </p:nvSpPr>
        <p:spPr>
          <a:xfrm>
            <a:off x="623888" y="4103943"/>
            <a:ext cx="7886700" cy="953580"/>
          </a:xfr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Authors</a:t>
            </a:r>
          </a:p>
        </p:txBody>
      </p:sp>
    </p:spTree>
    <p:extLst>
      <p:ext uri="{BB962C8B-B14F-4D97-AF65-F5344CB8AC3E}">
        <p14:creationId xmlns:p14="http://schemas.microsoft.com/office/powerpoint/2010/main" val="76184844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0678869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03667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7926" y="4800600"/>
            <a:ext cx="8077167" cy="566739"/>
          </a:xfrm>
        </p:spPr>
        <p:txBody>
          <a:bodyPr anchor="b">
            <a:noAutofit/>
          </a:bodyPr>
          <a:lstStyle>
            <a:lvl1pPr algn="ctr">
              <a:defRPr sz="19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5284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041198" y="5367339"/>
            <a:ext cx="7130624" cy="397358"/>
          </a:xfrm>
        </p:spPr>
        <p:txBody>
          <a:bodyPr/>
          <a:lstStyle>
            <a:lvl1pPr marL="0" indent="0" algn="ctr">
              <a:lnSpc>
                <a:spcPts val="2000"/>
              </a:lnSpc>
              <a:spcAft>
                <a:spcPts val="0"/>
              </a:spcAft>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6"/>
          <p:cNvSpPr>
            <a:spLocks noGrp="1"/>
          </p:cNvSpPr>
          <p:nvPr>
            <p:ph type="sldNum" sz="quarter" idx="12"/>
          </p:nvPr>
        </p:nvSpPr>
        <p:spPr>
          <a:xfrm>
            <a:off x="4038590" y="6356351"/>
            <a:ext cx="1051353" cy="365125"/>
          </a:xfrm>
          <a:prstGeom prst="rect">
            <a:avLst/>
          </a:prstGeom>
        </p:spPr>
        <p:txBody>
          <a:bodyPr/>
          <a:lstStyle/>
          <a:p>
            <a:fld id="{F56C8676-1494-424A-9EE1-69F4EB666BA8}" type="slidenum">
              <a:rPr lang="en-US" smtClean="0"/>
              <a:pPr/>
              <a:t>‹#›</a:t>
            </a:fld>
            <a:endParaRPr lang="en-US"/>
          </a:p>
        </p:txBody>
      </p:sp>
    </p:spTree>
    <p:extLst>
      <p:ext uri="{BB962C8B-B14F-4D97-AF65-F5344CB8AC3E}">
        <p14:creationId xmlns:p14="http://schemas.microsoft.com/office/powerpoint/2010/main" val="235468881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897091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8" r:id="rId6"/>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000" b="1" kern="1200">
          <a:solidFill>
            <a:schemeClr val="accent1">
              <a:lumMod val="5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s>
</file>

<file path=ppt/slides/_rels/slide1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hyperlink" Target="http://www.google.com/url?sa=i&amp;rct=j&amp;q=computer%20icon&amp;source=images&amp;cd=&amp;cad=rja&amp;docid=qzagyvHR83QIWM&amp;tbnid=lu-D3bz5-gRSzM:&amp;ved=0CAUQjRw&amp;url=http://findicons.com/icon/84649/computer&amp;ei=003nUbP-FIWw4APzx4GQBw&amp;bvm=bv.49478099,d.dmg&amp;psig=AFQjCNHvsEamO4mEmmW1TZzH-x0q5wPJhg&amp;ust=1374199609544421"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first.org/conference/2014/program#pat-the-speed-of-data-automating-threat-information-to-improve-incident-response"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www.owasp.org/" TargetMode="External"/><Relationship Id="rId2" Type="http://schemas.openxmlformats.org/officeDocument/2006/relationships/hyperlink" Target="https://buildsecurityin.us-cert.gov/"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Layout" Target="../slideLayouts/slideLayout4.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3.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46.png"/><Relationship Id="rId7" Type="http://schemas.openxmlformats.org/officeDocument/2006/relationships/image" Target="../media/image54.png"/><Relationship Id="rId2" Type="http://schemas.openxmlformats.org/officeDocument/2006/relationships/image" Target="../media/image51.png"/><Relationship Id="rId1" Type="http://schemas.openxmlformats.org/officeDocument/2006/relationships/slideLayout" Target="../slideLayouts/slideLayout4.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47.png"/><Relationship Id="rId9" Type="http://schemas.openxmlformats.org/officeDocument/2006/relationships/image" Target="../media/image56.png"/></Relationships>
</file>

<file path=ppt/slides/_rels/slide24.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46.png"/><Relationship Id="rId7" Type="http://schemas.openxmlformats.org/officeDocument/2006/relationships/image" Target="../media/image54.png"/><Relationship Id="rId2" Type="http://schemas.openxmlformats.org/officeDocument/2006/relationships/image" Target="../media/image51.png"/><Relationship Id="rId1" Type="http://schemas.openxmlformats.org/officeDocument/2006/relationships/slideLayout" Target="../slideLayouts/slideLayout4.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47.png"/><Relationship Id="rId9" Type="http://schemas.openxmlformats.org/officeDocument/2006/relationships/image" Target="../media/image56.png"/></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4.png"/><Relationship Id="rId2" Type="http://schemas.openxmlformats.org/officeDocument/2006/relationships/image" Target="../media/image51.png"/><Relationship Id="rId1" Type="http://schemas.openxmlformats.org/officeDocument/2006/relationships/slideLayout" Target="../slideLayouts/slideLayout4.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47.png"/></Relationships>
</file>

<file path=ppt/slides/_rels/slide26.xml.rels><?xml version="1.0" encoding="UTF-8" standalone="yes"?>
<Relationships xmlns="http://schemas.openxmlformats.org/package/2006/relationships"><Relationship Id="rId8" Type="http://schemas.openxmlformats.org/officeDocument/2006/relationships/hyperlink" Target="http://cve.mitre.org/" TargetMode="External"/><Relationship Id="rId3" Type="http://schemas.openxmlformats.org/officeDocument/2006/relationships/hyperlink" Target="https://github.com/TAXIIProject/yeti" TargetMode="External"/><Relationship Id="rId7" Type="http://schemas.openxmlformats.org/officeDocument/2006/relationships/hyperlink" Target="http://maec.mitre.org/" TargetMode="External"/><Relationship Id="rId2" Type="http://schemas.openxmlformats.org/officeDocument/2006/relationships/hyperlink" Target="http://taxii.mitre.org/" TargetMode="External"/><Relationship Id="rId1" Type="http://schemas.openxmlformats.org/officeDocument/2006/relationships/slideLayout" Target="../slideLayouts/slideLayout2.xml"/><Relationship Id="rId6" Type="http://schemas.openxmlformats.org/officeDocument/2006/relationships/hyperlink" Target="http://capec.mitre.org/" TargetMode="External"/><Relationship Id="rId5" Type="http://schemas.openxmlformats.org/officeDocument/2006/relationships/hyperlink" Target="http://cybox.mitre.org/" TargetMode="External"/><Relationship Id="rId10" Type="http://schemas.openxmlformats.org/officeDocument/2006/relationships/hyperlink" Target="http://oval.mitre.org/" TargetMode="External"/><Relationship Id="rId4" Type="http://schemas.openxmlformats.org/officeDocument/2006/relationships/hyperlink" Target="http://stix.mitre.org/" TargetMode="External"/><Relationship Id="rId9" Type="http://schemas.openxmlformats.org/officeDocument/2006/relationships/hyperlink" Target="http://cwe.mitre.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google.com/url?sa=i&amp;rct=j&amp;q=monitor%20icon&amp;source=images&amp;cd=&amp;cad=rja&amp;docid=4So9fMfCM8opXM&amp;tbnid=loxlQCzmSUWXbM:&amp;ved=0CAUQjRw&amp;url=http://www.veryicon.com/icons/system/nx10/monitor-7.html&amp;ei=iE_nUb3bOsf_4APQzIGwCA&amp;bvm=bv.49478099,d.dmg&amp;psig=AFQjCNHbqAhla2rGtaZ8BOUg4GVBJ7DWqA&amp;ust=1374200064724240" TargetMode="External"/><Relationship Id="rId5" Type="http://schemas.openxmlformats.org/officeDocument/2006/relationships/image" Target="../media/image9.png"/><Relationship Id="rId4" Type="http://schemas.openxmlformats.org/officeDocument/2006/relationships/hyperlink" Target="http://www.google.com/url?sa=i&amp;rct=j&amp;q=computer%20icon&amp;source=images&amp;cd=&amp;cad=rja&amp;docid=qzagyvHR83QIWM&amp;tbnid=lu-D3bz5-gRSzM:&amp;ved=0CAUQjRw&amp;url=http://findicons.com/icon/84649/computer&amp;ei=003nUbP-FIWw4APzx4GQBw&amp;bvm=bv.49478099,d.dmg&amp;psig=AFQjCNHvsEamO4mEmmW1TZzH-x0q5wPJhg&amp;ust=1374199609544421" TargetMode="External"/><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33698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7886700" cy="1325563"/>
          </a:xfrm>
        </p:spPr>
        <p:txBody>
          <a:bodyPr/>
          <a:lstStyle/>
          <a:p>
            <a:r>
              <a:rPr lang="en-US" dirty="0" smtClean="0"/>
              <a:t>Traffic Light Protocol (TLP)</a:t>
            </a:r>
            <a:endParaRPr lang="en-US" dirty="0"/>
          </a:p>
        </p:txBody>
      </p:sp>
      <p:sp>
        <p:nvSpPr>
          <p:cNvPr id="3" name="Content Placeholder 2"/>
          <p:cNvSpPr>
            <a:spLocks noGrp="1"/>
          </p:cNvSpPr>
          <p:nvPr>
            <p:ph idx="1"/>
          </p:nvPr>
        </p:nvSpPr>
        <p:spPr>
          <a:xfrm>
            <a:off x="2514600" y="1539371"/>
            <a:ext cx="6209372" cy="4525963"/>
          </a:xfrm>
        </p:spPr>
        <p:txBody>
          <a:bodyPr>
            <a:normAutofit fontScale="85000" lnSpcReduction="10000"/>
          </a:bodyPr>
          <a:lstStyle/>
          <a:p>
            <a:pPr>
              <a:buFont typeface="Wingdings" charset="2"/>
              <a:buChar char=""/>
              <a:defRPr/>
            </a:pPr>
            <a:r>
              <a:rPr lang="en-US" sz="2800" dirty="0">
                <a:latin typeface="Arial" pitchFamily="34" charset="0"/>
                <a:cs typeface="Arial" pitchFamily="34" charset="0"/>
              </a:rPr>
              <a:t>Restricted to a defined group (e.g., only those present in a meeting.)  Information labeled </a:t>
            </a:r>
            <a:r>
              <a:rPr lang="en-US" sz="2800" b="1" dirty="0">
                <a:latin typeface="Arial" pitchFamily="34" charset="0"/>
                <a:cs typeface="Arial" pitchFamily="34" charset="0"/>
              </a:rPr>
              <a:t>RED</a:t>
            </a:r>
            <a:r>
              <a:rPr lang="en-US" sz="2800" dirty="0">
                <a:latin typeface="Arial" pitchFamily="34" charset="0"/>
                <a:cs typeface="Arial" pitchFamily="34" charset="0"/>
              </a:rPr>
              <a:t> should not be shared with anyone outside of the group  </a:t>
            </a:r>
            <a:endParaRPr lang="en-US" sz="2800" dirty="0" smtClean="0">
              <a:latin typeface="Arial" pitchFamily="34" charset="0"/>
              <a:cs typeface="Arial" pitchFamily="34" charset="0"/>
            </a:endParaRPr>
          </a:p>
          <a:p>
            <a:pPr>
              <a:buFont typeface="Wingdings" charset="2"/>
              <a:buChar char=""/>
              <a:defRPr/>
            </a:pPr>
            <a:r>
              <a:rPr lang="en-US" sz="2800" b="1" dirty="0" smtClean="0">
                <a:latin typeface="Arial" pitchFamily="34" charset="0"/>
                <a:cs typeface="Arial" pitchFamily="34" charset="0"/>
              </a:rPr>
              <a:t>AMBER</a:t>
            </a:r>
            <a:r>
              <a:rPr lang="en-US" sz="2800" dirty="0" smtClean="0">
                <a:latin typeface="Arial" pitchFamily="34" charset="0"/>
                <a:cs typeface="Arial" pitchFamily="34" charset="0"/>
              </a:rPr>
              <a:t> </a:t>
            </a:r>
            <a:r>
              <a:rPr lang="en-US" sz="2800" dirty="0">
                <a:latin typeface="Arial" pitchFamily="34" charset="0"/>
                <a:cs typeface="Arial" pitchFamily="34" charset="0"/>
              </a:rPr>
              <a:t>information may be shared with FS-ISAC members</a:t>
            </a:r>
            <a:r>
              <a:rPr lang="en-US" sz="2800" dirty="0" smtClean="0">
                <a:latin typeface="Arial" pitchFamily="34" charset="0"/>
                <a:cs typeface="Arial" pitchFamily="34" charset="0"/>
              </a:rPr>
              <a:t>.</a:t>
            </a:r>
          </a:p>
          <a:p>
            <a:pPr>
              <a:buFont typeface="Wingdings" charset="2"/>
              <a:buChar char=""/>
              <a:defRPr/>
            </a:pPr>
            <a:r>
              <a:rPr lang="en-US" sz="2800" b="1" dirty="0" smtClean="0">
                <a:latin typeface="Arial" pitchFamily="34" charset="0"/>
                <a:cs typeface="Arial" pitchFamily="34" charset="0"/>
              </a:rPr>
              <a:t>GREEN</a:t>
            </a:r>
            <a:r>
              <a:rPr lang="en-US" sz="2800" dirty="0" smtClean="0">
                <a:latin typeface="Arial" pitchFamily="34" charset="0"/>
                <a:cs typeface="Arial" pitchFamily="34" charset="0"/>
              </a:rPr>
              <a:t> Information </a:t>
            </a:r>
            <a:r>
              <a:rPr lang="en-US" sz="2800" dirty="0">
                <a:latin typeface="Arial" pitchFamily="34" charset="0"/>
                <a:cs typeface="Arial" pitchFamily="34" charset="0"/>
              </a:rPr>
              <a:t>may be shared with FS-ISAC members and partners (e.g., vendors, MSSPs, customers). Information in this category is not to be shared in public </a:t>
            </a:r>
            <a:r>
              <a:rPr lang="en-US" sz="2800" dirty="0" smtClean="0">
                <a:latin typeface="Arial" pitchFamily="34" charset="0"/>
                <a:cs typeface="Arial" pitchFamily="34" charset="0"/>
              </a:rPr>
              <a:t>forums</a:t>
            </a:r>
          </a:p>
          <a:p>
            <a:pPr>
              <a:buFont typeface="Wingdings" charset="2"/>
              <a:buChar char=""/>
              <a:defRPr/>
            </a:pPr>
            <a:r>
              <a:rPr lang="en-US" sz="2800" b="1" dirty="0" smtClean="0">
                <a:latin typeface="Arial" pitchFamily="34" charset="0"/>
                <a:cs typeface="Arial" pitchFamily="34" charset="0"/>
              </a:rPr>
              <a:t>WHITE</a:t>
            </a:r>
            <a:r>
              <a:rPr lang="en-US" sz="2800" dirty="0" smtClean="0">
                <a:latin typeface="Arial" pitchFamily="34" charset="0"/>
                <a:cs typeface="Arial" pitchFamily="34" charset="0"/>
              </a:rPr>
              <a:t> information </a:t>
            </a:r>
            <a:r>
              <a:rPr lang="en-US" sz="2800" dirty="0">
                <a:latin typeface="Arial" pitchFamily="34" charset="0"/>
                <a:cs typeface="Arial" pitchFamily="34" charset="0"/>
              </a:rPr>
              <a:t>may be shared freely and is subject to standard copyright rules</a:t>
            </a:r>
          </a:p>
          <a:p>
            <a:endParaRPr lang="en-US" dirty="0"/>
          </a:p>
        </p:txBody>
      </p:sp>
      <p:pic>
        <p:nvPicPr>
          <p:cNvPr id="5" name="Picture 2" descr="Traffic_lights_Sao_Paulo_Brasil.jpg"/>
          <p:cNvPicPr>
            <a:picLocks noChangeAspect="1"/>
          </p:cNvPicPr>
          <p:nvPr/>
        </p:nvPicPr>
        <p:blipFill>
          <a:blip r:embed="rId2" cstate="email">
            <a:extLst>
              <a:ext uri="{28A0092B-C50C-407E-A947-70E740481C1C}">
                <a14:useLocalDpi xmlns:a14="http://schemas.microsoft.com/office/drawing/2010/main" val="0"/>
              </a:ext>
            </a:extLst>
          </a:blip>
          <a:srcRect l="22276" t="11678" r="19537" b="7402"/>
          <a:stretch>
            <a:fillRect/>
          </a:stretch>
        </p:blipFill>
        <p:spPr bwMode="auto">
          <a:xfrm>
            <a:off x="228600" y="1207299"/>
            <a:ext cx="2286000" cy="497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600200" y="4675986"/>
            <a:ext cx="739775" cy="666750"/>
          </a:xfrm>
          <a:prstGeom prst="rect">
            <a:avLst/>
          </a:prstGeom>
          <a:solidFill>
            <a:schemeClr val="bg1">
              <a:lumMod val="95000"/>
            </a:schemeClr>
          </a:solidFill>
          <a:ln>
            <a:solidFill>
              <a:schemeClr val="bg1">
                <a:lumMod val="75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7" name="Rectangle 6"/>
          <p:cNvSpPr/>
          <p:nvPr/>
        </p:nvSpPr>
        <p:spPr>
          <a:xfrm>
            <a:off x="1600200" y="3647286"/>
            <a:ext cx="739775" cy="666750"/>
          </a:xfrm>
          <a:prstGeom prst="rect">
            <a:avLst/>
          </a:prstGeom>
          <a:solidFill>
            <a:schemeClr val="bg1">
              <a:lumMod val="95000"/>
            </a:schemeClr>
          </a:solidFill>
          <a:ln>
            <a:solidFill>
              <a:schemeClr val="bg1">
                <a:lumMod val="75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8" name="Rectangle 7"/>
          <p:cNvSpPr/>
          <p:nvPr/>
        </p:nvSpPr>
        <p:spPr>
          <a:xfrm>
            <a:off x="1600200" y="2647161"/>
            <a:ext cx="739775" cy="666750"/>
          </a:xfrm>
          <a:prstGeom prst="rect">
            <a:avLst/>
          </a:prstGeom>
          <a:solidFill>
            <a:schemeClr val="bg1">
              <a:lumMod val="95000"/>
            </a:schemeClr>
          </a:solidFill>
          <a:ln>
            <a:solidFill>
              <a:schemeClr val="bg1">
                <a:lumMod val="75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9" name="Rectangle 8"/>
          <p:cNvSpPr/>
          <p:nvPr/>
        </p:nvSpPr>
        <p:spPr>
          <a:xfrm>
            <a:off x="1600200" y="1627986"/>
            <a:ext cx="739775" cy="666750"/>
          </a:xfrm>
          <a:prstGeom prst="rect">
            <a:avLst/>
          </a:prstGeom>
          <a:solidFill>
            <a:schemeClr val="bg1">
              <a:lumMod val="95000"/>
            </a:schemeClr>
          </a:solidFill>
          <a:ln>
            <a:solidFill>
              <a:schemeClr val="bg1">
                <a:lumMod val="75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0" name="Oval 9"/>
          <p:cNvSpPr/>
          <p:nvPr/>
        </p:nvSpPr>
        <p:spPr>
          <a:xfrm>
            <a:off x="1784074" y="1783054"/>
            <a:ext cx="371475" cy="356616"/>
          </a:xfrm>
          <a:prstGeom prst="ellipse">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1" name="Oval 10"/>
          <p:cNvSpPr/>
          <p:nvPr/>
        </p:nvSpPr>
        <p:spPr>
          <a:xfrm>
            <a:off x="1784074" y="2802228"/>
            <a:ext cx="371475" cy="356616"/>
          </a:xfrm>
          <a:prstGeom prst="ellipse">
            <a:avLst/>
          </a:prstGeom>
          <a:solidFill>
            <a:srgbClr val="E7B60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2" name="Oval 11"/>
          <p:cNvSpPr/>
          <p:nvPr/>
        </p:nvSpPr>
        <p:spPr>
          <a:xfrm>
            <a:off x="1784074" y="3802353"/>
            <a:ext cx="371475" cy="356616"/>
          </a:xfrm>
          <a:prstGeom prst="ellipse">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3" name="Oval 12"/>
          <p:cNvSpPr/>
          <p:nvPr/>
        </p:nvSpPr>
        <p:spPr>
          <a:xfrm>
            <a:off x="1784074" y="4831053"/>
            <a:ext cx="371475" cy="356616"/>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4" name="Slide Number Placeholder 3"/>
          <p:cNvSpPr txBox="1">
            <a:spLocks/>
          </p:cNvSpPr>
          <p:nvPr/>
        </p:nvSpPr>
        <p:spPr>
          <a:xfrm>
            <a:off x="7883760" y="6039828"/>
            <a:ext cx="105135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56C8676-1494-424A-9EE1-69F4EB666BA8}" type="slidenum">
              <a:rPr lang="en-US" smtClean="0"/>
              <a:pPr algn="r"/>
              <a:t>10</a:t>
            </a:fld>
            <a:endParaRPr lang="en-US"/>
          </a:p>
        </p:txBody>
      </p:sp>
    </p:spTree>
    <p:extLst>
      <p:ext uri="{BB962C8B-B14F-4D97-AF65-F5344CB8AC3E}">
        <p14:creationId xmlns:p14="http://schemas.microsoft.com/office/powerpoint/2010/main" val="31778775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altLang="en-US" smtClean="0"/>
              <a:t>Other Models</a:t>
            </a:r>
          </a:p>
        </p:txBody>
      </p:sp>
      <p:sp>
        <p:nvSpPr>
          <p:cNvPr id="12291" name="Content Placeholder 2"/>
          <p:cNvSpPr>
            <a:spLocks noGrp="1"/>
          </p:cNvSpPr>
          <p:nvPr>
            <p:ph idx="1"/>
          </p:nvPr>
        </p:nvSpPr>
        <p:spPr>
          <a:xfrm>
            <a:off x="593481" y="1473932"/>
            <a:ext cx="7886700" cy="4351338"/>
          </a:xfrm>
        </p:spPr>
        <p:txBody>
          <a:bodyPr>
            <a:normAutofit fontScale="92500" lnSpcReduction="20000"/>
          </a:bodyPr>
          <a:lstStyle/>
          <a:p>
            <a:pPr eaLnBrk="1" hangingPunct="1"/>
            <a:r>
              <a:rPr lang="en-US" altLang="en-US" dirty="0" smtClean="0"/>
              <a:t>Common non-disclosure language developed and NDA’s to enforce “secrecy”</a:t>
            </a:r>
          </a:p>
          <a:p>
            <a:pPr eaLnBrk="1" hangingPunct="1"/>
            <a:r>
              <a:rPr lang="en-US" altLang="en-US" dirty="0" smtClean="0"/>
              <a:t>Consortia are built around “common interest” areas that define a common context of threat</a:t>
            </a:r>
          </a:p>
          <a:p>
            <a:pPr eaLnBrk="1" hangingPunct="1"/>
            <a:r>
              <a:rPr lang="en-US" altLang="en-US" dirty="0" smtClean="0"/>
              <a:t>Organizations operate in an open environment (no </a:t>
            </a:r>
            <a:r>
              <a:rPr lang="en-US" altLang="en-US" dirty="0" err="1" smtClean="0"/>
              <a:t>anonymization</a:t>
            </a:r>
            <a:r>
              <a:rPr lang="en-US" altLang="en-US" dirty="0" smtClean="0"/>
              <a:t>)</a:t>
            </a:r>
          </a:p>
          <a:p>
            <a:pPr eaLnBrk="1" hangingPunct="1"/>
            <a:r>
              <a:rPr lang="en-US" altLang="en-US" dirty="0" smtClean="0"/>
              <a:t>Organizations contribute what they are willing to share in a central automated repository with appropriate handling caveats (TLP and other)</a:t>
            </a:r>
          </a:p>
          <a:p>
            <a:pPr eaLnBrk="1" hangingPunct="1"/>
            <a:r>
              <a:rPr lang="en-US" altLang="en-US" dirty="0" smtClean="0"/>
              <a:t>Participation accelerates when the percentage of Sharing organizations is high – members share process and technology to improve sharing for everyone’s benefit</a:t>
            </a:r>
          </a:p>
          <a:p>
            <a:pPr eaLnBrk="1" hangingPunct="1"/>
            <a:endParaRPr lang="en-US" altLang="en-US" dirty="0" smtClean="0"/>
          </a:p>
        </p:txBody>
      </p:sp>
      <p:sp>
        <p:nvSpPr>
          <p:cNvPr id="4" name="Slide Number Placeholder 3"/>
          <p:cNvSpPr txBox="1">
            <a:spLocks/>
          </p:cNvSpPr>
          <p:nvPr/>
        </p:nvSpPr>
        <p:spPr>
          <a:xfrm>
            <a:off x="7883760" y="6039828"/>
            <a:ext cx="105135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56C8676-1494-424A-9EE1-69F4EB666BA8}" type="slidenum">
              <a:rPr lang="en-US" smtClean="0"/>
              <a:pPr algn="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p:cNvSpPr txBox="1">
            <a:spLocks/>
          </p:cNvSpPr>
          <p:nvPr/>
        </p:nvSpPr>
        <p:spPr>
          <a:xfrm>
            <a:off x="176408" y="592015"/>
            <a:ext cx="8686800" cy="8382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b="1" dirty="0" smtClean="0">
                <a:latin typeface="Calibri" panose="020F0502020204030204" pitchFamily="34" charset="0"/>
              </a:rPr>
              <a:t>Security Automation</a:t>
            </a:r>
            <a:endParaRPr lang="en-US" sz="4000" dirty="0" smtClean="0"/>
          </a:p>
        </p:txBody>
      </p:sp>
      <p:pic>
        <p:nvPicPr>
          <p:cNvPr id="3" name="Picture 2" descr="shar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923" y="1354015"/>
            <a:ext cx="6781800" cy="3771900"/>
          </a:xfrm>
          <a:prstGeom prst="rect">
            <a:avLst/>
          </a:prstGeom>
        </p:spPr>
      </p:pic>
      <p:sp>
        <p:nvSpPr>
          <p:cNvPr id="4" name="Title 1"/>
          <p:cNvSpPr txBox="1">
            <a:spLocks/>
          </p:cNvSpPr>
          <p:nvPr/>
        </p:nvSpPr>
        <p:spPr>
          <a:xfrm>
            <a:off x="0" y="4783015"/>
            <a:ext cx="9067800" cy="1295400"/>
          </a:xfrm>
          <a:prstGeom prst="rect">
            <a:avLst/>
          </a:prstGeom>
        </p:spPr>
        <p:txBody>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pt-BR" sz="3200" b="1" dirty="0" smtClean="0">
                <a:solidFill>
                  <a:srgbClr val="000000"/>
                </a:solidFill>
                <a:effectLst/>
                <a:latin typeface="Calibri" panose="020F0502020204030204" pitchFamily="34" charset="0"/>
                <a:cs typeface="Arial Black"/>
              </a:rPr>
              <a:t>Will Revolutionize Information Sharing</a:t>
            </a:r>
            <a:endParaRPr lang="en-US" sz="3200" b="1" dirty="0">
              <a:solidFill>
                <a:srgbClr val="000000"/>
              </a:solidFill>
              <a:effectLst/>
              <a:latin typeface="Calibri" panose="020F0502020204030204" pitchFamily="34" charset="0"/>
              <a:cs typeface="Arial Black"/>
            </a:endParaRPr>
          </a:p>
        </p:txBody>
      </p:sp>
      <p:sp>
        <p:nvSpPr>
          <p:cNvPr id="5" name="Slide Number Placeholder 3"/>
          <p:cNvSpPr txBox="1">
            <a:spLocks/>
          </p:cNvSpPr>
          <p:nvPr/>
        </p:nvSpPr>
        <p:spPr>
          <a:xfrm>
            <a:off x="7883760" y="6039828"/>
            <a:ext cx="105135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56C8676-1494-424A-9EE1-69F4EB666BA8}" type="slidenum">
              <a:rPr lang="en-US" smtClean="0"/>
              <a:pPr algn="r"/>
              <a:t>12</a:t>
            </a:fld>
            <a:endParaRPr lang="en-US"/>
          </a:p>
        </p:txBody>
      </p:sp>
    </p:spTree>
    <p:extLst>
      <p:ext uri="{BB962C8B-B14F-4D97-AF65-F5344CB8AC3E}">
        <p14:creationId xmlns:p14="http://schemas.microsoft.com/office/powerpoint/2010/main" val="5245940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altLang="en-US" smtClean="0"/>
              <a:t>Common Language(s)</a:t>
            </a:r>
          </a:p>
        </p:txBody>
      </p:sp>
      <p:sp>
        <p:nvSpPr>
          <p:cNvPr id="14339" name="Content Placeholder 2"/>
          <p:cNvSpPr>
            <a:spLocks noGrp="1"/>
          </p:cNvSpPr>
          <p:nvPr>
            <p:ph idx="1"/>
          </p:nvPr>
        </p:nvSpPr>
        <p:spPr>
          <a:xfrm>
            <a:off x="4560277" y="1801018"/>
            <a:ext cx="4114800" cy="4068763"/>
          </a:xfrm>
        </p:spPr>
        <p:txBody>
          <a:bodyPr>
            <a:normAutofit fontScale="77500" lnSpcReduction="20000"/>
          </a:bodyPr>
          <a:lstStyle/>
          <a:p>
            <a:pPr eaLnBrk="1" hangingPunct="1">
              <a:defRPr/>
            </a:pPr>
            <a:r>
              <a:rPr lang="en-US" altLang="en-US" dirty="0" smtClean="0"/>
              <a:t>MITRE has been working with Industry to develop common structures</a:t>
            </a:r>
          </a:p>
          <a:p>
            <a:pPr lvl="1" eaLnBrk="1" hangingPunct="1">
              <a:defRPr/>
            </a:pPr>
            <a:r>
              <a:rPr lang="en-US" altLang="en-US" dirty="0" smtClean="0"/>
              <a:t>STIX</a:t>
            </a:r>
          </a:p>
          <a:p>
            <a:pPr lvl="1" eaLnBrk="1" hangingPunct="1">
              <a:defRPr/>
            </a:pPr>
            <a:r>
              <a:rPr lang="en-US" altLang="en-US" dirty="0" smtClean="0"/>
              <a:t>CYBOX</a:t>
            </a:r>
          </a:p>
          <a:p>
            <a:pPr lvl="1" eaLnBrk="1" hangingPunct="1">
              <a:defRPr/>
            </a:pPr>
            <a:r>
              <a:rPr lang="en-US" altLang="en-US" dirty="0" smtClean="0"/>
              <a:t>TAXII</a:t>
            </a:r>
          </a:p>
          <a:p>
            <a:pPr lvl="1" eaLnBrk="1" hangingPunct="1">
              <a:defRPr/>
            </a:pPr>
            <a:r>
              <a:rPr lang="en-US" altLang="en-US" dirty="0" smtClean="0"/>
              <a:t>CAPEC</a:t>
            </a:r>
          </a:p>
          <a:p>
            <a:pPr lvl="1" eaLnBrk="1" hangingPunct="1">
              <a:defRPr/>
            </a:pPr>
            <a:r>
              <a:rPr lang="en-US" altLang="en-US" dirty="0" smtClean="0"/>
              <a:t>MAEC</a:t>
            </a:r>
          </a:p>
          <a:p>
            <a:pPr lvl="1" eaLnBrk="1" hangingPunct="1">
              <a:defRPr/>
            </a:pPr>
            <a:r>
              <a:rPr lang="en-US" altLang="en-US" dirty="0" smtClean="0"/>
              <a:t>OVAL</a:t>
            </a:r>
          </a:p>
          <a:p>
            <a:pPr eaLnBrk="1" hangingPunct="1">
              <a:defRPr/>
            </a:pPr>
            <a:r>
              <a:rPr lang="en-US" altLang="en-US" dirty="0" smtClean="0"/>
              <a:t>Implementations are still immature but there is a gathering storm…</a:t>
            </a:r>
          </a:p>
          <a:p>
            <a:pPr eaLnBrk="1" hangingPunct="1">
              <a:defRPr/>
            </a:pPr>
            <a:r>
              <a:rPr lang="en-US" altLang="en-US" dirty="0" smtClean="0"/>
              <a:t>Analysts must have a firm grasp of this entire space…</a:t>
            </a:r>
          </a:p>
        </p:txBody>
      </p:sp>
      <p:pic>
        <p:nvPicPr>
          <p:cNvPr id="1331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36813" y="20828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117725"/>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46213" y="2092325"/>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427413" y="30734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427413" y="2078038"/>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462088" y="3100388"/>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424113" y="3106738"/>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3" name="Picture 10"/>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57200" y="3125788"/>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1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57200" y="41910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5" name="Picture 12"/>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463675" y="4191000"/>
            <a:ext cx="7604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6" name="Picture 13"/>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2454275" y="41910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7" name="Picture 14"/>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427413" y="41910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8" name="Picture 15"/>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951038" y="5257800"/>
            <a:ext cx="79057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3"/>
          <p:cNvSpPr txBox="1">
            <a:spLocks/>
          </p:cNvSpPr>
          <p:nvPr/>
        </p:nvSpPr>
        <p:spPr>
          <a:xfrm>
            <a:off x="7883760" y="6039828"/>
            <a:ext cx="105135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56C8676-1494-424A-9EE1-69F4EB666BA8}" type="slidenum">
              <a:rPr lang="en-US" smtClean="0"/>
              <a:pPr algn="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Cyber Threat Intelligence</a:t>
            </a:r>
            <a:endParaRPr lang="en-US" dirty="0"/>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489200" y="3178133"/>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79400" y="3213058"/>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412875" y="3187658"/>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437438" y="3095583"/>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Callout 8"/>
          <p:cNvSpPr/>
          <p:nvPr/>
        </p:nvSpPr>
        <p:spPr>
          <a:xfrm>
            <a:off x="527050" y="2001795"/>
            <a:ext cx="1828800" cy="838200"/>
          </a:xfrm>
          <a:prstGeom prst="wedgeEllipseCallout">
            <a:avLst>
              <a:gd name="adj1" fmla="val -40105"/>
              <a:gd name="adj2" fmla="val 92045"/>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US" sz="1050" dirty="0">
                <a:latin typeface="Arial" panose="020B0604020202020204" pitchFamily="34" charset="0"/>
                <a:cs typeface="Arial" panose="020B0604020202020204" pitchFamily="34" charset="0"/>
              </a:rPr>
              <a:t>What </a:t>
            </a:r>
            <a:r>
              <a:rPr lang="en-US" sz="1050" b="1" dirty="0">
                <a:solidFill>
                  <a:srgbClr val="FF0000"/>
                </a:solidFill>
                <a:latin typeface="Arial" panose="020B0604020202020204" pitchFamily="34" charset="0"/>
                <a:cs typeface="Arial" panose="020B0604020202020204" pitchFamily="34" charset="0"/>
              </a:rPr>
              <a:t>Activity</a:t>
            </a:r>
            <a:r>
              <a:rPr lang="en-US" sz="1050" dirty="0">
                <a:solidFill>
                  <a:srgbClr val="FF0000"/>
                </a:solidFill>
                <a:latin typeface="Arial" panose="020B0604020202020204" pitchFamily="34" charset="0"/>
                <a:cs typeface="Arial" panose="020B0604020202020204" pitchFamily="34" charset="0"/>
              </a:rPr>
              <a:t> </a:t>
            </a:r>
            <a:r>
              <a:rPr lang="en-US" sz="1050" dirty="0">
                <a:latin typeface="Arial" panose="020B0604020202020204" pitchFamily="34" charset="0"/>
                <a:cs typeface="Arial" panose="020B0604020202020204" pitchFamily="34" charset="0"/>
              </a:rPr>
              <a:t>are we seeing?</a:t>
            </a:r>
          </a:p>
        </p:txBody>
      </p:sp>
      <p:sp>
        <p:nvSpPr>
          <p:cNvPr id="10" name="Oval Callout 9"/>
          <p:cNvSpPr/>
          <p:nvPr/>
        </p:nvSpPr>
        <p:spPr>
          <a:xfrm>
            <a:off x="279400" y="4302083"/>
            <a:ext cx="1828800" cy="838200"/>
          </a:xfrm>
          <a:prstGeom prst="wedgeEllipseCallout">
            <a:avLst>
              <a:gd name="adj1" fmla="val 33853"/>
              <a:gd name="adj2" fmla="val -80682"/>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US" sz="1050" dirty="0">
                <a:latin typeface="Arial" panose="020B0604020202020204" pitchFamily="34" charset="0"/>
                <a:cs typeface="Arial" panose="020B0604020202020204" pitchFamily="34" charset="0"/>
              </a:rPr>
              <a:t>What  </a:t>
            </a:r>
            <a:r>
              <a:rPr lang="en-US" sz="1050" b="1" dirty="0">
                <a:solidFill>
                  <a:srgbClr val="FF0000"/>
                </a:solidFill>
                <a:latin typeface="Arial" panose="020B0604020202020204" pitchFamily="34" charset="0"/>
                <a:cs typeface="Arial" panose="020B0604020202020204" pitchFamily="34" charset="0"/>
              </a:rPr>
              <a:t>Threats</a:t>
            </a:r>
            <a:r>
              <a:rPr lang="en-US" sz="1050" dirty="0">
                <a:latin typeface="Arial" panose="020B0604020202020204" pitchFamily="34" charset="0"/>
                <a:cs typeface="Arial" panose="020B0604020202020204" pitchFamily="34" charset="0"/>
              </a:rPr>
              <a:t> should I be looking for and why?</a:t>
            </a:r>
          </a:p>
        </p:txBody>
      </p:sp>
      <p:sp>
        <p:nvSpPr>
          <p:cNvPr id="11" name="Oval Callout 10"/>
          <p:cNvSpPr/>
          <p:nvPr/>
        </p:nvSpPr>
        <p:spPr>
          <a:xfrm>
            <a:off x="2770188" y="1930358"/>
            <a:ext cx="1828800" cy="838200"/>
          </a:xfrm>
          <a:prstGeom prst="wedgeEllipseCallout">
            <a:avLst>
              <a:gd name="adj1" fmla="val -40105"/>
              <a:gd name="adj2" fmla="val 92045"/>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US" sz="1050" dirty="0">
                <a:latin typeface="Arial" panose="020B0604020202020204" pitchFamily="34" charset="0"/>
                <a:cs typeface="Arial" panose="020B0604020202020204" pitchFamily="34" charset="0"/>
              </a:rPr>
              <a:t>Where has this threat been </a:t>
            </a:r>
            <a:r>
              <a:rPr lang="en-US" sz="1050" b="1" dirty="0">
                <a:solidFill>
                  <a:srgbClr val="FF0000"/>
                </a:solidFill>
                <a:latin typeface="Arial" panose="020B0604020202020204" pitchFamily="34" charset="0"/>
                <a:cs typeface="Arial" panose="020B0604020202020204" pitchFamily="34" charset="0"/>
              </a:rPr>
              <a:t>Seen</a:t>
            </a:r>
            <a:r>
              <a:rPr lang="en-US" sz="1050" dirty="0">
                <a:latin typeface="Arial" panose="020B0604020202020204" pitchFamily="34" charset="0"/>
                <a:cs typeface="Arial" panose="020B0604020202020204" pitchFamily="34" charset="0"/>
              </a:rPr>
              <a:t>?</a:t>
            </a:r>
          </a:p>
        </p:txBody>
      </p:sp>
      <p:sp>
        <p:nvSpPr>
          <p:cNvPr id="12" name="Oval Callout 11"/>
          <p:cNvSpPr/>
          <p:nvPr/>
        </p:nvSpPr>
        <p:spPr>
          <a:xfrm>
            <a:off x="2363788" y="4243345"/>
            <a:ext cx="1828800" cy="838200"/>
          </a:xfrm>
          <a:prstGeom prst="wedgeEllipseCallout">
            <a:avLst>
              <a:gd name="adj1" fmla="val 33853"/>
              <a:gd name="adj2" fmla="val -80682"/>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US" sz="1050" dirty="0">
                <a:latin typeface="Arial" panose="020B0604020202020204" pitchFamily="34" charset="0"/>
                <a:cs typeface="Arial" panose="020B0604020202020204" pitchFamily="34" charset="0"/>
              </a:rPr>
              <a:t>What does it </a:t>
            </a:r>
            <a:r>
              <a:rPr lang="en-US" sz="1050" b="1" dirty="0">
                <a:solidFill>
                  <a:srgbClr val="FF0000"/>
                </a:solidFill>
                <a:latin typeface="Arial" panose="020B0604020202020204" pitchFamily="34" charset="0"/>
                <a:cs typeface="Arial" panose="020B0604020202020204" pitchFamily="34" charset="0"/>
              </a:rPr>
              <a:t>Do</a:t>
            </a:r>
            <a:r>
              <a:rPr lang="en-US" sz="1050" dirty="0">
                <a:latin typeface="Arial" panose="020B0604020202020204" pitchFamily="34" charset="0"/>
                <a:cs typeface="Arial" panose="020B0604020202020204" pitchFamily="34" charset="0"/>
              </a:rPr>
              <a:t>?</a:t>
            </a:r>
          </a:p>
        </p:txBody>
      </p:sp>
      <p:sp>
        <p:nvSpPr>
          <p:cNvPr id="13" name="Oval Callout 12"/>
          <p:cNvSpPr/>
          <p:nvPr/>
        </p:nvSpPr>
        <p:spPr>
          <a:xfrm>
            <a:off x="4848225" y="1949408"/>
            <a:ext cx="1828800" cy="838200"/>
          </a:xfrm>
          <a:prstGeom prst="wedgeEllipseCallout">
            <a:avLst>
              <a:gd name="adj1" fmla="val -40105"/>
              <a:gd name="adj2" fmla="val 92045"/>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US" sz="1050" dirty="0">
                <a:latin typeface="Arial" panose="020B0604020202020204" pitchFamily="34" charset="0"/>
                <a:cs typeface="Arial" panose="020B0604020202020204" pitchFamily="34" charset="0"/>
              </a:rPr>
              <a:t>What weaknesses does this threat </a:t>
            </a:r>
            <a:r>
              <a:rPr lang="en-US" sz="1050" b="1" dirty="0">
                <a:solidFill>
                  <a:srgbClr val="FF0000"/>
                </a:solidFill>
                <a:latin typeface="Arial" panose="020B0604020202020204" pitchFamily="34" charset="0"/>
                <a:cs typeface="Arial" panose="020B0604020202020204" pitchFamily="34" charset="0"/>
              </a:rPr>
              <a:t>Exploit</a:t>
            </a:r>
            <a:r>
              <a:rPr lang="en-US" sz="1050" dirty="0">
                <a:latin typeface="Arial" panose="020B0604020202020204" pitchFamily="34" charset="0"/>
                <a:cs typeface="Arial" panose="020B0604020202020204" pitchFamily="34" charset="0"/>
              </a:rPr>
              <a:t>?</a:t>
            </a:r>
          </a:p>
        </p:txBody>
      </p:sp>
      <p:sp>
        <p:nvSpPr>
          <p:cNvPr id="14" name="Oval Callout 13"/>
          <p:cNvSpPr/>
          <p:nvPr/>
        </p:nvSpPr>
        <p:spPr>
          <a:xfrm>
            <a:off x="4402138" y="4251283"/>
            <a:ext cx="1828800" cy="838200"/>
          </a:xfrm>
          <a:prstGeom prst="wedgeEllipseCallout">
            <a:avLst>
              <a:gd name="adj1" fmla="val 33853"/>
              <a:gd name="adj2" fmla="val -80682"/>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US" sz="1050" b="1" dirty="0" smtClean="0">
                <a:solidFill>
                  <a:srgbClr val="FF0000"/>
                </a:solidFill>
                <a:latin typeface="Arial" panose="020B0604020202020204" pitchFamily="34" charset="0"/>
                <a:cs typeface="Arial" panose="020B0604020202020204" pitchFamily="34" charset="0"/>
              </a:rPr>
              <a:t>Why</a:t>
            </a:r>
            <a:r>
              <a:rPr lang="en-US" sz="1050" dirty="0" smtClean="0">
                <a:latin typeface="Arial" panose="020B0604020202020204" pitchFamily="34" charset="0"/>
                <a:cs typeface="Arial" panose="020B0604020202020204" pitchFamily="34" charset="0"/>
              </a:rPr>
              <a:t> does it do this?</a:t>
            </a:r>
            <a:endParaRPr lang="en-US" sz="1050" dirty="0">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497263" y="317337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5472113" y="3120983"/>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6434138" y="3127333"/>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Oval Callout 17"/>
          <p:cNvSpPr/>
          <p:nvPr/>
        </p:nvSpPr>
        <p:spPr>
          <a:xfrm>
            <a:off x="6815138" y="1949408"/>
            <a:ext cx="1828800" cy="838200"/>
          </a:xfrm>
          <a:prstGeom prst="wedgeEllipseCallout">
            <a:avLst>
              <a:gd name="adj1" fmla="val -40105"/>
              <a:gd name="adj2" fmla="val 92045"/>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US" sz="1050" b="1" dirty="0">
                <a:solidFill>
                  <a:srgbClr val="FF0000"/>
                </a:solidFill>
                <a:latin typeface="Arial" panose="020B0604020202020204" pitchFamily="34" charset="0"/>
                <a:cs typeface="Arial" panose="020B0604020202020204" pitchFamily="34" charset="0"/>
              </a:rPr>
              <a:t>Who</a:t>
            </a:r>
            <a:r>
              <a:rPr lang="en-US" sz="1050" dirty="0">
                <a:latin typeface="Arial" panose="020B0604020202020204" pitchFamily="34" charset="0"/>
                <a:cs typeface="Arial" panose="020B0604020202020204" pitchFamily="34" charset="0"/>
              </a:rPr>
              <a:t> is responsible for this threat?</a:t>
            </a:r>
          </a:p>
        </p:txBody>
      </p:sp>
      <p:sp>
        <p:nvSpPr>
          <p:cNvPr id="19" name="Oval Callout 18"/>
          <p:cNvSpPr/>
          <p:nvPr/>
        </p:nvSpPr>
        <p:spPr>
          <a:xfrm>
            <a:off x="6296025" y="4200483"/>
            <a:ext cx="1828800" cy="838200"/>
          </a:xfrm>
          <a:prstGeom prst="wedgeEllipseCallout">
            <a:avLst>
              <a:gd name="adj1" fmla="val 33853"/>
              <a:gd name="adj2" fmla="val -80682"/>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US" sz="1050" b="1" dirty="0" smtClean="0">
                <a:solidFill>
                  <a:srgbClr val="FF0000"/>
                </a:solidFill>
                <a:latin typeface="Arial" panose="020B0604020202020204" pitchFamily="34" charset="0"/>
                <a:cs typeface="Arial" panose="020B0604020202020204" pitchFamily="34" charset="0"/>
              </a:rPr>
              <a:t>What</a:t>
            </a:r>
            <a:r>
              <a:rPr lang="en-US" sz="1050" dirty="0" smtClean="0">
                <a:latin typeface="Arial" panose="020B0604020202020204" pitchFamily="34" charset="0"/>
                <a:cs typeface="Arial" panose="020B0604020202020204" pitchFamily="34" charset="0"/>
              </a:rPr>
              <a:t> can I do?</a:t>
            </a:r>
            <a:endParaRPr lang="en-US" sz="1050" dirty="0">
              <a:latin typeface="Arial" panose="020B0604020202020204" pitchFamily="34" charset="0"/>
              <a:cs typeface="Arial" panose="020B0604020202020204" pitchFamily="34" charset="0"/>
            </a:endParaRPr>
          </a:p>
        </p:txBody>
      </p:sp>
      <p:pic>
        <p:nvPicPr>
          <p:cNvPr id="20" name="Picture 19"/>
          <p:cNvPicPr>
            <a:picLocks noChangeAspect="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4468813" y="314797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p:cNvSpPr/>
          <p:nvPr/>
        </p:nvSpPr>
        <p:spPr>
          <a:xfrm>
            <a:off x="435737" y="1172816"/>
            <a:ext cx="4572000" cy="461665"/>
          </a:xfrm>
          <a:prstGeom prst="rect">
            <a:avLst/>
          </a:prstGeom>
        </p:spPr>
        <p:txBody>
          <a:bodyPr>
            <a:spAutoFit/>
          </a:bodyPr>
          <a:lstStyle/>
          <a:p>
            <a:r>
              <a:rPr lang="en-US" altLang="en-US" sz="2400" dirty="0" smtClean="0">
                <a:latin typeface="Arial" panose="020B0604020202020204" pitchFamily="34" charset="0"/>
                <a:cs typeface="Arial" panose="020B0604020202020204" pitchFamily="34" charset="0"/>
              </a:rPr>
              <a:t>Consider These Questions…..</a:t>
            </a:r>
            <a:endParaRPr lang="en-US" altLang="en-US" sz="2400" dirty="0">
              <a:latin typeface="Arial" panose="020B0604020202020204" pitchFamily="34" charset="0"/>
              <a:cs typeface="Arial" panose="020B0604020202020204" pitchFamily="34" charset="0"/>
            </a:endParaRPr>
          </a:p>
        </p:txBody>
      </p:sp>
      <p:sp>
        <p:nvSpPr>
          <p:cNvPr id="22" name="Slide Number Placeholder 3"/>
          <p:cNvSpPr txBox="1">
            <a:spLocks/>
          </p:cNvSpPr>
          <p:nvPr/>
        </p:nvSpPr>
        <p:spPr>
          <a:xfrm>
            <a:off x="7883760" y="6039828"/>
            <a:ext cx="105135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56C8676-1494-424A-9EE1-69F4EB666BA8}" type="slidenum">
              <a:rPr lang="en-US" smtClean="0"/>
              <a:pPr algn="r"/>
              <a:t>14</a:t>
            </a:fld>
            <a:endParaRPr lang="en-US"/>
          </a:p>
        </p:txBody>
      </p:sp>
    </p:spTree>
    <p:extLst>
      <p:ext uri="{BB962C8B-B14F-4D97-AF65-F5344CB8AC3E}">
        <p14:creationId xmlns:p14="http://schemas.microsoft.com/office/powerpoint/2010/main" val="2695272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5"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2000"/>
                                        <p:tgtEl>
                                          <p:spTgt spid="5"/>
                                        </p:tgtEl>
                                      </p:cBhvr>
                                    </p:animEffect>
                                    <p:anim calcmode="lin" valueType="num">
                                      <p:cBhvr>
                                        <p:cTn id="40" dur="2000" fill="hold"/>
                                        <p:tgtEl>
                                          <p:spTgt spid="5"/>
                                        </p:tgtEl>
                                        <p:attrNameLst>
                                          <p:attrName>ppt_w</p:attrName>
                                        </p:attrNameLst>
                                      </p:cBhvr>
                                      <p:tavLst>
                                        <p:tav tm="0" fmla="#ppt_w*sin(2.5*pi*$)">
                                          <p:val>
                                            <p:fltVal val="0"/>
                                          </p:val>
                                        </p:tav>
                                        <p:tav tm="100000">
                                          <p:val>
                                            <p:fltVal val="1"/>
                                          </p:val>
                                        </p:tav>
                                      </p:tavLst>
                                    </p:anim>
                                    <p:anim calcmode="lin" valueType="num">
                                      <p:cBhvr>
                                        <p:cTn id="41"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500"/>
                                        <p:tgtEl>
                                          <p:spTgt spid="15"/>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additive="base">
                                        <p:cTn id="64" dur="500" fill="hold"/>
                                        <p:tgtEl>
                                          <p:spTgt spid="20"/>
                                        </p:tgtEl>
                                        <p:attrNameLst>
                                          <p:attrName>ppt_x</p:attrName>
                                        </p:attrNameLst>
                                      </p:cBhvr>
                                      <p:tavLst>
                                        <p:tav tm="0">
                                          <p:val>
                                            <p:strVal val="#ppt_x"/>
                                          </p:val>
                                        </p:tav>
                                        <p:tav tm="100000">
                                          <p:val>
                                            <p:strVal val="#ppt_x"/>
                                          </p:val>
                                        </p:tav>
                                      </p:tavLst>
                                    </p:anim>
                                    <p:anim calcmode="lin" valueType="num">
                                      <p:cBhvr additive="base">
                                        <p:cTn id="6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1000"/>
                                        <p:tgtEl>
                                          <p:spTgt spid="14"/>
                                        </p:tgtEl>
                                      </p:cBhvr>
                                    </p:animEffect>
                                    <p:anim calcmode="lin" valueType="num">
                                      <p:cBhvr>
                                        <p:cTn id="71" dur="1000" fill="hold"/>
                                        <p:tgtEl>
                                          <p:spTgt spid="14"/>
                                        </p:tgtEl>
                                        <p:attrNameLst>
                                          <p:attrName>ppt_x</p:attrName>
                                        </p:attrNameLst>
                                      </p:cBhvr>
                                      <p:tavLst>
                                        <p:tav tm="0">
                                          <p:val>
                                            <p:strVal val="#ppt_x"/>
                                          </p:val>
                                        </p:tav>
                                        <p:tav tm="100000">
                                          <p:val>
                                            <p:strVal val="#ppt_x"/>
                                          </p:val>
                                        </p:tav>
                                      </p:tavLst>
                                    </p:anim>
                                    <p:anim calcmode="lin" valueType="num">
                                      <p:cBhvr>
                                        <p:cTn id="7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fade">
                                      <p:cBhvr>
                                        <p:cTn id="77" dur="1000"/>
                                        <p:tgtEl>
                                          <p:spTgt spid="16"/>
                                        </p:tgtEl>
                                      </p:cBhvr>
                                    </p:animEffect>
                                    <p:anim calcmode="lin" valueType="num">
                                      <p:cBhvr>
                                        <p:cTn id="78" dur="1000" fill="hold"/>
                                        <p:tgtEl>
                                          <p:spTgt spid="16"/>
                                        </p:tgtEl>
                                        <p:attrNameLst>
                                          <p:attrName>ppt_x</p:attrName>
                                        </p:attrNameLst>
                                      </p:cBhvr>
                                      <p:tavLst>
                                        <p:tav tm="0">
                                          <p:val>
                                            <p:strVal val="#ppt_x"/>
                                          </p:val>
                                        </p:tav>
                                        <p:tav tm="100000">
                                          <p:val>
                                            <p:strVal val="#ppt_x"/>
                                          </p:val>
                                        </p:tav>
                                      </p:tavLst>
                                    </p:anim>
                                    <p:anim calcmode="lin" valueType="num">
                                      <p:cBhvr>
                                        <p:cTn id="7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grpId="0" nodeType="clickEffect">
                                  <p:stCondLst>
                                    <p:cond delay="0"/>
                                  </p:stCondLst>
                                  <p:childTnLst>
                                    <p:set>
                                      <p:cBhvr>
                                        <p:cTn id="83" dur="1" fill="hold">
                                          <p:stCondLst>
                                            <p:cond delay="0"/>
                                          </p:stCondLst>
                                        </p:cTn>
                                        <p:tgtEl>
                                          <p:spTgt spid="18"/>
                                        </p:tgtEl>
                                        <p:attrNameLst>
                                          <p:attrName>style.visibility</p:attrName>
                                        </p:attrNameLst>
                                      </p:cBhvr>
                                      <p:to>
                                        <p:strVal val="visible"/>
                                      </p:to>
                                    </p:set>
                                    <p:animEffect transition="in" filter="barn(inVertical)">
                                      <p:cBhvr>
                                        <p:cTn id="84" dur="500"/>
                                        <p:tgtEl>
                                          <p:spTgt spid="18"/>
                                        </p:tgtEl>
                                      </p:cBhvr>
                                    </p:animEffect>
                                  </p:childTnLst>
                                </p:cTn>
                              </p:par>
                            </p:childTnLst>
                          </p:cTn>
                        </p:par>
                      </p:childTnLst>
                    </p:cTn>
                  </p:par>
                  <p:par>
                    <p:cTn id="85" fill="hold">
                      <p:stCondLst>
                        <p:cond delay="indefinite"/>
                      </p:stCondLst>
                      <p:childTnLst>
                        <p:par>
                          <p:cTn id="86" fill="hold">
                            <p:stCondLst>
                              <p:cond delay="0"/>
                            </p:stCondLst>
                            <p:childTnLst>
                              <p:par>
                                <p:cTn id="87" presetID="26" presetClass="entr" presetSubtype="0" fill="hold" nodeType="click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down)">
                                      <p:cBhvr>
                                        <p:cTn id="89" dur="580">
                                          <p:stCondLst>
                                            <p:cond delay="0"/>
                                          </p:stCondLst>
                                        </p:cTn>
                                        <p:tgtEl>
                                          <p:spTgt spid="17"/>
                                        </p:tgtEl>
                                      </p:cBhvr>
                                    </p:animEffect>
                                    <p:anim calcmode="lin" valueType="num">
                                      <p:cBhvr>
                                        <p:cTn id="90"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95" dur="26">
                                          <p:stCondLst>
                                            <p:cond delay="650"/>
                                          </p:stCondLst>
                                        </p:cTn>
                                        <p:tgtEl>
                                          <p:spTgt spid="17"/>
                                        </p:tgtEl>
                                      </p:cBhvr>
                                      <p:to x="100000" y="60000"/>
                                    </p:animScale>
                                    <p:animScale>
                                      <p:cBhvr>
                                        <p:cTn id="96" dur="166" decel="50000">
                                          <p:stCondLst>
                                            <p:cond delay="676"/>
                                          </p:stCondLst>
                                        </p:cTn>
                                        <p:tgtEl>
                                          <p:spTgt spid="17"/>
                                        </p:tgtEl>
                                      </p:cBhvr>
                                      <p:to x="100000" y="100000"/>
                                    </p:animScale>
                                    <p:animScale>
                                      <p:cBhvr>
                                        <p:cTn id="97" dur="26">
                                          <p:stCondLst>
                                            <p:cond delay="1312"/>
                                          </p:stCondLst>
                                        </p:cTn>
                                        <p:tgtEl>
                                          <p:spTgt spid="17"/>
                                        </p:tgtEl>
                                      </p:cBhvr>
                                      <p:to x="100000" y="80000"/>
                                    </p:animScale>
                                    <p:animScale>
                                      <p:cBhvr>
                                        <p:cTn id="98" dur="166" decel="50000">
                                          <p:stCondLst>
                                            <p:cond delay="1338"/>
                                          </p:stCondLst>
                                        </p:cTn>
                                        <p:tgtEl>
                                          <p:spTgt spid="17"/>
                                        </p:tgtEl>
                                      </p:cBhvr>
                                      <p:to x="100000" y="100000"/>
                                    </p:animScale>
                                    <p:animScale>
                                      <p:cBhvr>
                                        <p:cTn id="99" dur="26">
                                          <p:stCondLst>
                                            <p:cond delay="1642"/>
                                          </p:stCondLst>
                                        </p:cTn>
                                        <p:tgtEl>
                                          <p:spTgt spid="17"/>
                                        </p:tgtEl>
                                      </p:cBhvr>
                                      <p:to x="100000" y="90000"/>
                                    </p:animScale>
                                    <p:animScale>
                                      <p:cBhvr>
                                        <p:cTn id="100" dur="166" decel="50000">
                                          <p:stCondLst>
                                            <p:cond delay="1668"/>
                                          </p:stCondLst>
                                        </p:cTn>
                                        <p:tgtEl>
                                          <p:spTgt spid="17"/>
                                        </p:tgtEl>
                                      </p:cBhvr>
                                      <p:to x="100000" y="100000"/>
                                    </p:animScale>
                                    <p:animScale>
                                      <p:cBhvr>
                                        <p:cTn id="101" dur="26">
                                          <p:stCondLst>
                                            <p:cond delay="1808"/>
                                          </p:stCondLst>
                                        </p:cTn>
                                        <p:tgtEl>
                                          <p:spTgt spid="17"/>
                                        </p:tgtEl>
                                      </p:cBhvr>
                                      <p:to x="100000" y="95000"/>
                                    </p:animScale>
                                    <p:animScale>
                                      <p:cBhvr>
                                        <p:cTn id="102" dur="166" decel="50000">
                                          <p:stCondLst>
                                            <p:cond delay="1834"/>
                                          </p:stCondLst>
                                        </p:cTn>
                                        <p:tgtEl>
                                          <p:spTgt spid="17"/>
                                        </p:tgtEl>
                                      </p:cBhvr>
                                      <p:to x="100000" y="100000"/>
                                    </p:animScale>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grpId="0" nodeType="clickEffect">
                                  <p:stCondLst>
                                    <p:cond delay="0"/>
                                  </p:stCondLst>
                                  <p:childTnLst>
                                    <p:set>
                                      <p:cBhvr>
                                        <p:cTn id="106" dur="1" fill="hold">
                                          <p:stCondLst>
                                            <p:cond delay="0"/>
                                          </p:stCondLst>
                                        </p:cTn>
                                        <p:tgtEl>
                                          <p:spTgt spid="19"/>
                                        </p:tgtEl>
                                        <p:attrNameLst>
                                          <p:attrName>style.visibility</p:attrName>
                                        </p:attrNameLst>
                                      </p:cBhvr>
                                      <p:to>
                                        <p:strVal val="visible"/>
                                      </p:to>
                                    </p:set>
                                    <p:anim calcmode="lin" valueType="num">
                                      <p:cBhvr additive="base">
                                        <p:cTn id="107" dur="500" fill="hold"/>
                                        <p:tgtEl>
                                          <p:spTgt spid="19"/>
                                        </p:tgtEl>
                                        <p:attrNameLst>
                                          <p:attrName>ppt_x</p:attrName>
                                        </p:attrNameLst>
                                      </p:cBhvr>
                                      <p:tavLst>
                                        <p:tav tm="0">
                                          <p:val>
                                            <p:strVal val="#ppt_x"/>
                                          </p:val>
                                        </p:tav>
                                        <p:tav tm="100000">
                                          <p:val>
                                            <p:strVal val="#ppt_x"/>
                                          </p:val>
                                        </p:tav>
                                      </p:tavLst>
                                    </p:anim>
                                    <p:anim calcmode="lin" valueType="num">
                                      <p:cBhvr additive="base">
                                        <p:cTn id="10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nodeType="clickEffect">
                                  <p:stCondLst>
                                    <p:cond delay="0"/>
                                  </p:stCondLst>
                                  <p:childTnLst>
                                    <p:set>
                                      <p:cBhvr>
                                        <p:cTn id="112" dur="1" fill="hold">
                                          <p:stCondLst>
                                            <p:cond delay="0"/>
                                          </p:stCondLst>
                                        </p:cTn>
                                        <p:tgtEl>
                                          <p:spTgt spid="8"/>
                                        </p:tgtEl>
                                        <p:attrNameLst>
                                          <p:attrName>style.visibility</p:attrName>
                                        </p:attrNameLst>
                                      </p:cBhvr>
                                      <p:to>
                                        <p:strVal val="visible"/>
                                      </p:to>
                                    </p:set>
                                    <p:anim calcmode="lin" valueType="num">
                                      <p:cBhvr additive="base">
                                        <p:cTn id="113" dur="500" fill="hold"/>
                                        <p:tgtEl>
                                          <p:spTgt spid="8"/>
                                        </p:tgtEl>
                                        <p:attrNameLst>
                                          <p:attrName>ppt_x</p:attrName>
                                        </p:attrNameLst>
                                      </p:cBhvr>
                                      <p:tavLst>
                                        <p:tav tm="0">
                                          <p:val>
                                            <p:strVal val="#ppt_x"/>
                                          </p:val>
                                        </p:tav>
                                        <p:tav tm="100000">
                                          <p:val>
                                            <p:strVal val="#ppt_x"/>
                                          </p:val>
                                        </p:tav>
                                      </p:tavLst>
                                    </p:anim>
                                    <p:anim calcmode="lin" valueType="num">
                                      <p:cBhvr additive="base">
                                        <p:cTn id="1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8" grpId="0" animBg="1"/>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altLang="en-US" smtClean="0"/>
              <a:t>That Machines Can Use Too</a:t>
            </a:r>
          </a:p>
        </p:txBody>
      </p:sp>
      <p:sp>
        <p:nvSpPr>
          <p:cNvPr id="14339" name="TextBox 1"/>
          <p:cNvSpPr txBox="1">
            <a:spLocks noChangeArrowheads="1"/>
          </p:cNvSpPr>
          <p:nvPr/>
        </p:nvSpPr>
        <p:spPr bwMode="auto">
          <a:xfrm>
            <a:off x="533400" y="1844675"/>
            <a:ext cx="3657600" cy="366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65000"/>
              <a:buFont typeface="Wingdings" pitchFamily="2" charset="2"/>
              <a:buChar char="§"/>
              <a:defRPr>
                <a:solidFill>
                  <a:schemeClr val="tx1"/>
                </a:solidFill>
                <a:latin typeface="Arial" charset="0"/>
                <a:cs typeface="Arial" charset="0"/>
              </a:defRPr>
            </a:lvl1pPr>
            <a:lvl2pPr marL="742950" indent="-285750" eaLnBrk="0" hangingPunct="0">
              <a:spcBef>
                <a:spcPct val="20000"/>
              </a:spcBef>
              <a:buSzPct val="85000"/>
              <a:buChar char="•"/>
              <a:defRPr>
                <a:solidFill>
                  <a:schemeClr val="tx1"/>
                </a:solidFill>
                <a:latin typeface="Arial" charset="0"/>
                <a:cs typeface="Arial" charset="0"/>
              </a:defRPr>
            </a:lvl2pPr>
            <a:lvl3pPr marL="1143000" indent="-228600" eaLnBrk="0" hangingPunct="0">
              <a:spcBef>
                <a:spcPct val="20000"/>
              </a:spcBef>
              <a:buSzPct val="45000"/>
              <a:buChar char="o"/>
              <a:defRPr sz="1600">
                <a:solidFill>
                  <a:schemeClr val="tx1"/>
                </a:solidFill>
                <a:latin typeface="Arial" charset="0"/>
                <a:cs typeface="Arial" charset="0"/>
              </a:defRPr>
            </a:lvl3pPr>
            <a:lvl4pPr marL="1600200" indent="-228600" eaLnBrk="0" hangingPunct="0">
              <a:spcBef>
                <a:spcPct val="20000"/>
              </a:spcBef>
              <a:buSzPct val="55000"/>
              <a:buFont typeface="Arial" charset="0"/>
              <a:buChar char="–"/>
              <a:defRPr sz="1600">
                <a:solidFill>
                  <a:schemeClr val="tx1"/>
                </a:solidFill>
                <a:latin typeface="Arial" charset="0"/>
                <a:cs typeface="Arial" charset="0"/>
              </a:defRPr>
            </a:lvl4pPr>
            <a:lvl5pPr marL="2057400" indent="-228600" eaLnBrk="0" hangingPunct="0">
              <a:spcBef>
                <a:spcPct val="20000"/>
              </a:spcBef>
              <a:buChar char="»"/>
              <a:defRPr sz="1600">
                <a:solidFill>
                  <a:schemeClr val="tx1"/>
                </a:solidFill>
                <a:latin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cs typeface="Arial" charset="0"/>
              </a:defRPr>
            </a:lvl9pPr>
          </a:lstStyle>
          <a:p>
            <a:pPr eaLnBrk="1" hangingPunct="1">
              <a:spcBef>
                <a:spcPct val="0"/>
              </a:spcBef>
              <a:buSzTx/>
              <a:buFontTx/>
              <a:buNone/>
            </a:pPr>
            <a:r>
              <a:rPr lang="en-US" altLang="en-US" sz="800"/>
              <a:t>&lt;?xml version="1.0" encoding="UTF-8"?&gt; </a:t>
            </a:r>
          </a:p>
          <a:p>
            <a:pPr eaLnBrk="1" hangingPunct="1">
              <a:spcBef>
                <a:spcPct val="0"/>
              </a:spcBef>
              <a:buSzTx/>
              <a:buFontTx/>
              <a:buNone/>
            </a:pPr>
            <a:r>
              <a:rPr lang="en-US" altLang="en-US" sz="800"/>
              <a:t>&lt;cybox:Observables xmlns:xsi="http://www.w3.org/2001/XMLSchema-instance" xmlns:cybox="http://cybox.mitre.org/cybox_v1" xmlns:common="http://cybox.mitre.org/Common_v1" xmlns:FileObj="http://cybox.mitre.org/objects#FileObject" xsi:schemaLocation="http://cybox.mitre.org/cybox_v1 http://cybox.mitre.org/XMLSchema/cybox_core_v1.0(draft).xsd http://cybox.mitre.org/objects#FileObject http://cybox.mitre.org/XMLSchema/objects/File/File_Object_1.2.xsd" cybox_major_version="1" cybox_minor_version="0(draft)"&gt; </a:t>
            </a:r>
          </a:p>
          <a:p>
            <a:pPr eaLnBrk="1" hangingPunct="1">
              <a:spcBef>
                <a:spcPct val="0"/>
              </a:spcBef>
              <a:buSzTx/>
              <a:buFontTx/>
              <a:buNone/>
            </a:pPr>
            <a:endParaRPr lang="en-US" altLang="en-US" sz="800"/>
          </a:p>
          <a:p>
            <a:pPr eaLnBrk="1" hangingPunct="1">
              <a:spcBef>
                <a:spcPct val="0"/>
              </a:spcBef>
              <a:buSzTx/>
              <a:buFontTx/>
              <a:buNone/>
            </a:pPr>
            <a:r>
              <a:rPr lang="en-US" altLang="en-US" sz="800"/>
              <a:t>&lt;cybox:Observable&gt; </a:t>
            </a:r>
          </a:p>
          <a:p>
            <a:pPr eaLnBrk="1" hangingPunct="1">
              <a:spcBef>
                <a:spcPct val="0"/>
              </a:spcBef>
              <a:buSzTx/>
              <a:buFontTx/>
              <a:buNone/>
            </a:pPr>
            <a:r>
              <a:rPr lang="en-US" altLang="en-US" sz="800"/>
              <a:t>&lt;cybox:Stateful_Measure&gt; </a:t>
            </a:r>
          </a:p>
          <a:p>
            <a:pPr eaLnBrk="1" hangingPunct="1">
              <a:spcBef>
                <a:spcPct val="0"/>
              </a:spcBef>
              <a:buSzTx/>
              <a:buFontTx/>
              <a:buNone/>
            </a:pPr>
            <a:r>
              <a:rPr lang="en-US" altLang="en-US" sz="800"/>
              <a:t>&lt;cybox:Object id="cybox:A1" type="File"&gt; </a:t>
            </a:r>
          </a:p>
          <a:p>
            <a:pPr eaLnBrk="1" hangingPunct="1">
              <a:spcBef>
                <a:spcPct val="0"/>
              </a:spcBef>
              <a:buSzTx/>
              <a:buFontTx/>
              <a:buNone/>
            </a:pPr>
            <a:r>
              <a:rPr lang="en-US" altLang="en-US" sz="800"/>
              <a:t>&lt;cybox:Defined_Object xsi:type="FileObj:FileObjectType"&gt; </a:t>
            </a:r>
          </a:p>
          <a:p>
            <a:pPr eaLnBrk="1" hangingPunct="1">
              <a:spcBef>
                <a:spcPct val="0"/>
              </a:spcBef>
              <a:buSzTx/>
              <a:buFontTx/>
              <a:buNone/>
            </a:pPr>
            <a:r>
              <a:rPr lang="en-US" altLang="en-US" sz="800"/>
              <a:t>&lt;FileObj:Hashes&gt; </a:t>
            </a:r>
          </a:p>
          <a:p>
            <a:pPr eaLnBrk="1" hangingPunct="1">
              <a:spcBef>
                <a:spcPct val="0"/>
              </a:spcBef>
              <a:buSzTx/>
              <a:buFontTx/>
              <a:buNone/>
            </a:pPr>
            <a:r>
              <a:rPr lang="en-US" altLang="en-US" sz="800"/>
              <a:t>&lt;common:Hash&gt; </a:t>
            </a:r>
          </a:p>
          <a:p>
            <a:pPr eaLnBrk="1" hangingPunct="1">
              <a:spcBef>
                <a:spcPct val="0"/>
              </a:spcBef>
              <a:buSzTx/>
              <a:buFontTx/>
              <a:buNone/>
            </a:pPr>
            <a:r>
              <a:rPr lang="en-US" altLang="en-US" sz="800"/>
              <a:t>&lt;common:Type datatype="String"&gt;MD5&lt;/common:Type&gt; </a:t>
            </a:r>
          </a:p>
          <a:p>
            <a:pPr eaLnBrk="1" hangingPunct="1">
              <a:spcBef>
                <a:spcPct val="0"/>
              </a:spcBef>
              <a:buSzTx/>
              <a:buFontTx/>
              <a:buNone/>
            </a:pPr>
            <a:r>
              <a:rPr lang="en-US" altLang="en-US" sz="800"/>
              <a:t>&lt;common:Simple_Hash_Value condition="IsInSet" value_set="4EC0027BEF4D7E1786A04D021FA8A67F, 21F0027ACF4D9017861B1D021FA8CF76,2B4D027BEF4D7E1786A04D021FA8CC01" datatype="hexBinary"/&gt; </a:t>
            </a:r>
          </a:p>
          <a:p>
            <a:pPr eaLnBrk="1" hangingPunct="1">
              <a:spcBef>
                <a:spcPct val="0"/>
              </a:spcBef>
              <a:buSzTx/>
              <a:buFontTx/>
              <a:buNone/>
            </a:pPr>
            <a:r>
              <a:rPr lang="en-US" altLang="en-US" sz="800"/>
              <a:t>&lt;/common:Hash&gt; </a:t>
            </a:r>
          </a:p>
          <a:p>
            <a:pPr eaLnBrk="1" hangingPunct="1">
              <a:spcBef>
                <a:spcPct val="0"/>
              </a:spcBef>
              <a:buSzTx/>
              <a:buFontTx/>
              <a:buNone/>
            </a:pPr>
            <a:r>
              <a:rPr lang="en-US" altLang="en-US" sz="800"/>
              <a:t>&lt;/FileObj:Hashes&gt; </a:t>
            </a:r>
          </a:p>
          <a:p>
            <a:pPr eaLnBrk="1" hangingPunct="1">
              <a:spcBef>
                <a:spcPct val="0"/>
              </a:spcBef>
              <a:buSzTx/>
              <a:buFontTx/>
              <a:buNone/>
            </a:pPr>
            <a:r>
              <a:rPr lang="en-US" altLang="en-US" sz="800"/>
              <a:t>&lt;/cybox:Defined_Object&gt; </a:t>
            </a:r>
          </a:p>
          <a:p>
            <a:pPr eaLnBrk="1" hangingPunct="1">
              <a:spcBef>
                <a:spcPct val="0"/>
              </a:spcBef>
              <a:buSzTx/>
              <a:buFontTx/>
              <a:buNone/>
            </a:pPr>
            <a:r>
              <a:rPr lang="en-US" altLang="en-US" sz="800"/>
              <a:t>&lt;/cybox:Object&gt; </a:t>
            </a:r>
          </a:p>
          <a:p>
            <a:pPr eaLnBrk="1" hangingPunct="1">
              <a:spcBef>
                <a:spcPct val="0"/>
              </a:spcBef>
              <a:buSzTx/>
              <a:buFontTx/>
              <a:buNone/>
            </a:pPr>
            <a:r>
              <a:rPr lang="en-US" altLang="en-US" sz="800"/>
              <a:t>&lt;/cybox:Stateful_Measure&gt; </a:t>
            </a:r>
          </a:p>
          <a:p>
            <a:pPr eaLnBrk="1" hangingPunct="1">
              <a:spcBef>
                <a:spcPct val="0"/>
              </a:spcBef>
              <a:buSzTx/>
              <a:buFontTx/>
              <a:buNone/>
            </a:pPr>
            <a:r>
              <a:rPr lang="en-US" altLang="en-US" sz="800"/>
              <a:t>&lt;/cybox:Observable&gt; </a:t>
            </a:r>
          </a:p>
          <a:p>
            <a:pPr eaLnBrk="1" hangingPunct="1">
              <a:spcBef>
                <a:spcPct val="0"/>
              </a:spcBef>
              <a:buSzTx/>
              <a:buFontTx/>
              <a:buNone/>
            </a:pPr>
            <a:r>
              <a:rPr lang="en-US" altLang="en-US" sz="800"/>
              <a:t>&lt;/cybox:Observables&gt;</a:t>
            </a:r>
          </a:p>
        </p:txBody>
      </p:sp>
      <p:pic>
        <p:nvPicPr>
          <p:cNvPr id="1434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44958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Box 2"/>
          <p:cNvSpPr txBox="1">
            <a:spLocks noChangeArrowheads="1"/>
          </p:cNvSpPr>
          <p:nvPr/>
        </p:nvSpPr>
        <p:spPr bwMode="auto">
          <a:xfrm>
            <a:off x="4572000" y="1844675"/>
            <a:ext cx="43434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65000"/>
              <a:buFont typeface="Wingdings" pitchFamily="2" charset="2"/>
              <a:buChar char="§"/>
              <a:defRPr>
                <a:solidFill>
                  <a:schemeClr val="tx1"/>
                </a:solidFill>
                <a:latin typeface="Arial" charset="0"/>
                <a:cs typeface="Arial" charset="0"/>
              </a:defRPr>
            </a:lvl1pPr>
            <a:lvl2pPr marL="742950" indent="-285750" eaLnBrk="0" hangingPunct="0">
              <a:spcBef>
                <a:spcPct val="20000"/>
              </a:spcBef>
              <a:buSzPct val="85000"/>
              <a:buChar char="•"/>
              <a:defRPr>
                <a:solidFill>
                  <a:schemeClr val="tx1"/>
                </a:solidFill>
                <a:latin typeface="Arial" charset="0"/>
                <a:cs typeface="Arial" charset="0"/>
              </a:defRPr>
            </a:lvl2pPr>
            <a:lvl3pPr marL="1143000" indent="-228600" eaLnBrk="0" hangingPunct="0">
              <a:spcBef>
                <a:spcPct val="20000"/>
              </a:spcBef>
              <a:buSzPct val="45000"/>
              <a:buChar char="o"/>
              <a:defRPr sz="1600">
                <a:solidFill>
                  <a:schemeClr val="tx1"/>
                </a:solidFill>
                <a:latin typeface="Arial" charset="0"/>
                <a:cs typeface="Arial" charset="0"/>
              </a:defRPr>
            </a:lvl3pPr>
            <a:lvl4pPr marL="1600200" indent="-228600" eaLnBrk="0" hangingPunct="0">
              <a:spcBef>
                <a:spcPct val="20000"/>
              </a:spcBef>
              <a:buSzPct val="55000"/>
              <a:buFont typeface="Arial" charset="0"/>
              <a:buChar char="–"/>
              <a:defRPr sz="1600">
                <a:solidFill>
                  <a:schemeClr val="tx1"/>
                </a:solidFill>
                <a:latin typeface="Arial" charset="0"/>
                <a:cs typeface="Arial" charset="0"/>
              </a:defRPr>
            </a:lvl4pPr>
            <a:lvl5pPr marL="2057400" indent="-228600" eaLnBrk="0" hangingPunct="0">
              <a:spcBef>
                <a:spcPct val="20000"/>
              </a:spcBef>
              <a:buChar char="»"/>
              <a:defRPr sz="1600">
                <a:solidFill>
                  <a:schemeClr val="tx1"/>
                </a:solidFill>
                <a:latin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cs typeface="Arial" charset="0"/>
              </a:defRPr>
            </a:lvl9pPr>
          </a:lstStyle>
          <a:p>
            <a:pPr eaLnBrk="1" hangingPunct="1">
              <a:spcBef>
                <a:spcPct val="0"/>
              </a:spcBef>
              <a:buSzTx/>
              <a:buFontTx/>
              <a:buNone/>
            </a:pPr>
            <a:r>
              <a:rPr lang="en-US" altLang="en-US" sz="800"/>
              <a:t>&lt;!-- STIX Indicator w/ Snort Example Copyright (c) 2013, The MITRE Corporation. All rights reserved. The contents of this file are subject to the terms of the STIX License located at http://stix.mitre.org/about/termsofuse.html. This example demonstrates a simple usage of STIX to represent indicators with a Snort test mechanism. This demonstrates the ability of STIX indicators to represent external test mechanisms within an indicator. It demonstrates the use of: * STIX Indicators * STIX TestMechanisms * Extensions (Snort) * Controlled vocabularies Created by Mark Davidson --&gt; </a:t>
            </a:r>
          </a:p>
          <a:p>
            <a:pPr eaLnBrk="1" hangingPunct="1">
              <a:spcBef>
                <a:spcPct val="0"/>
              </a:spcBef>
              <a:buSzTx/>
              <a:buFontTx/>
              <a:buNone/>
            </a:pPr>
            <a:r>
              <a:rPr lang="en-US" altLang="en-US" sz="800"/>
              <a:t>&lt;stix:STIX_Package xmlns:xsi="http://www.w3.org/2001/XMLSchema-instance" xmlns:stix="http://stix.mitre.org/stix-1" xmlns:indicator="http://stix.mitre.org/Indicator-2" xmlns:stixVocabs="http://stix.mitre.org/default_vocabularies-1" xmlns:testMechSnort="http://stix.mitre.org/extensions/TestMechanism#Snort-1" xmlns:example="http://example.com/" xsi:schemaLocation= "http://stix.mitre.org/stix-1 ../stix_core.xsd http://stix.mitre.org/Indicator-2 ../indicator.xsd http://stix.mitre.org/default_vocabularies-1 ../stix_default_vocabularies.xsd http://stix.mitre.org/extensions/TestMechanism#Snort-1 ../extensions/test_mechanism/snort.xsd" id="example:STIXPackage-0935d61b-69a4-4e64-8c4c-d9ce885f7fcc" version="1.0.1" &gt; </a:t>
            </a:r>
          </a:p>
          <a:p>
            <a:pPr eaLnBrk="1" hangingPunct="1">
              <a:spcBef>
                <a:spcPct val="0"/>
              </a:spcBef>
              <a:buSzTx/>
              <a:buFontTx/>
              <a:buNone/>
            </a:pPr>
            <a:r>
              <a:rPr lang="en-US" altLang="en-US" sz="800"/>
              <a:t>&lt;stix:STIX_Header&gt; </a:t>
            </a:r>
          </a:p>
          <a:p>
            <a:pPr eaLnBrk="1" hangingPunct="1">
              <a:spcBef>
                <a:spcPct val="0"/>
              </a:spcBef>
              <a:buSzTx/>
              <a:buFontTx/>
              <a:buNone/>
            </a:pPr>
            <a:r>
              <a:rPr lang="en-US" altLang="en-US" sz="800"/>
              <a:t>&lt;stix:Title&gt;Example SNORT Indicator&lt;/stix:Title&gt; </a:t>
            </a:r>
          </a:p>
          <a:p>
            <a:pPr eaLnBrk="1" hangingPunct="1">
              <a:spcBef>
                <a:spcPct val="0"/>
              </a:spcBef>
              <a:buSzTx/>
              <a:buFontTx/>
              <a:buNone/>
            </a:pPr>
            <a:r>
              <a:rPr lang="en-US" altLang="en-US" sz="800"/>
              <a:t>&lt;stix:Package_Intent xsi:type="stixVocabs:PackageIntentVocab-1.0"&gt;Indicators - Network Activity&lt;/stix:Package_Intent&gt; </a:t>
            </a:r>
          </a:p>
          <a:p>
            <a:pPr eaLnBrk="1" hangingPunct="1">
              <a:spcBef>
                <a:spcPct val="0"/>
              </a:spcBef>
              <a:buSzTx/>
              <a:buFontTx/>
              <a:buNone/>
            </a:pPr>
            <a:r>
              <a:rPr lang="en-US" altLang="en-US" sz="800"/>
              <a:t>&lt;/stix:STIX_Header&gt; </a:t>
            </a:r>
          </a:p>
          <a:p>
            <a:pPr eaLnBrk="1" hangingPunct="1">
              <a:spcBef>
                <a:spcPct val="0"/>
              </a:spcBef>
              <a:buSzTx/>
              <a:buFontTx/>
              <a:buNone/>
            </a:pPr>
            <a:r>
              <a:rPr lang="en-US" altLang="en-US" sz="800"/>
              <a:t>&lt;stix:Indicators&gt; </a:t>
            </a:r>
          </a:p>
          <a:p>
            <a:pPr eaLnBrk="1" hangingPunct="1">
              <a:spcBef>
                <a:spcPct val="0"/>
              </a:spcBef>
              <a:buSzTx/>
              <a:buFontTx/>
              <a:buNone/>
            </a:pPr>
            <a:r>
              <a:rPr lang="en-US" altLang="en-US" sz="800"/>
              <a:t>&lt;stix:Indicator xsi:type="indicator:IndicatorType" id="example:Indicator-ad560917-6ede-4abb-a4aa-994568a2abf4"&gt; </a:t>
            </a:r>
          </a:p>
          <a:p>
            <a:pPr eaLnBrk="1" hangingPunct="1">
              <a:spcBef>
                <a:spcPct val="0"/>
              </a:spcBef>
              <a:buSzTx/>
              <a:buFontTx/>
              <a:buNone/>
            </a:pPr>
            <a:r>
              <a:rPr lang="en-US" altLang="en-US" sz="800"/>
              <a:t>&lt;indicator:Type xsi:type="stixVocabs:IndicatorTypeVocab-1.0"&gt;Exfiltration&lt;/indicator:Type&gt; </a:t>
            </a:r>
          </a:p>
          <a:p>
            <a:pPr eaLnBrk="1" hangingPunct="1">
              <a:spcBef>
                <a:spcPct val="0"/>
              </a:spcBef>
              <a:buSzTx/>
              <a:buFontTx/>
              <a:buNone/>
            </a:pPr>
            <a:r>
              <a:rPr lang="en-US" altLang="en-US" sz="800"/>
              <a:t>&lt;indicator:Description&gt; Indicator that contains a SNORT signature. This snort signature detects &amp;apos;exfiltration attempts&amp;apos; to the 192.168.1.0/24 subnet. &lt;/indicator:Description&gt; &lt;indicator:Test_Mechanisms&gt; &lt;indicator:Test_Mechanism id="example:TestMechanism-5f5fde43-ee30-4582-afaa-238a672f70b1" xsi:type="testMechSnort:SnortTestMechanismType"&gt; &lt;!-- From http://manual.snort.org/node29.html --&gt; &lt;testMechSnort:Rule&gt;&lt;![CDATA[log udp any any -&gt; 192.168.1.0/24 1:1024]]&gt;&lt;/testMechSnort:Rule&gt; &lt;/indicator:Test_Mechanism&gt; &lt;/indicator:Test_Mechanisms&gt; </a:t>
            </a:r>
          </a:p>
          <a:p>
            <a:pPr eaLnBrk="1" hangingPunct="1">
              <a:spcBef>
                <a:spcPct val="0"/>
              </a:spcBef>
              <a:buSzTx/>
              <a:buFontTx/>
              <a:buNone/>
            </a:pPr>
            <a:r>
              <a:rPr lang="en-US" altLang="en-US" sz="800"/>
              <a:t>&lt;/stix:Indicator&gt; &lt;/stix:Indicators&gt; </a:t>
            </a:r>
          </a:p>
          <a:p>
            <a:pPr eaLnBrk="1" hangingPunct="1">
              <a:spcBef>
                <a:spcPct val="0"/>
              </a:spcBef>
              <a:buSzTx/>
              <a:buFontTx/>
              <a:buNone/>
            </a:pPr>
            <a:r>
              <a:rPr lang="en-US" altLang="en-US" sz="800"/>
              <a:t>&lt;/stix:STIX_Package&gt;</a:t>
            </a:r>
          </a:p>
        </p:txBody>
      </p:sp>
      <p:pic>
        <p:nvPicPr>
          <p:cNvPr id="14342"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3294063"/>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3"/>
          <p:cNvSpPr txBox="1">
            <a:spLocks/>
          </p:cNvSpPr>
          <p:nvPr/>
        </p:nvSpPr>
        <p:spPr>
          <a:xfrm>
            <a:off x="7883760" y="6039828"/>
            <a:ext cx="105135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56C8676-1494-424A-9EE1-69F4EB666BA8}" type="slidenum">
              <a:rPr lang="en-US" smtClean="0"/>
              <a:pPr algn="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Sharing Solution</a:t>
            </a:r>
            <a:endParaRPr lang="en-US" dirty="0"/>
          </a:p>
        </p:txBody>
      </p:sp>
      <p:sp>
        <p:nvSpPr>
          <p:cNvPr id="3" name="Content Placeholder 2"/>
          <p:cNvSpPr>
            <a:spLocks noGrp="1"/>
          </p:cNvSpPr>
          <p:nvPr>
            <p:ph idx="1"/>
          </p:nvPr>
        </p:nvSpPr>
        <p:spPr>
          <a:xfrm>
            <a:off x="415095" y="1365230"/>
            <a:ext cx="8308877" cy="1106121"/>
          </a:xfrm>
        </p:spPr>
        <p:txBody>
          <a:bodyPr>
            <a:normAutofit fontScale="92500" lnSpcReduction="10000"/>
          </a:bodyPr>
          <a:lstStyle/>
          <a:p>
            <a:r>
              <a:rPr lang="en-US" altLang="en-US" b="1" dirty="0">
                <a:latin typeface="Arial" charset="0"/>
                <a:cs typeface="Arial" charset="0"/>
              </a:rPr>
              <a:t>Instead of 2% or less of attacks blocked, detected, or prevented, a much higher percentage of attacks are </a:t>
            </a:r>
            <a:r>
              <a:rPr lang="en-US" altLang="en-US" b="1" dirty="0" smtClean="0">
                <a:latin typeface="Arial" charset="0"/>
                <a:cs typeface="Arial" charset="0"/>
              </a:rPr>
              <a:t>stopped</a:t>
            </a:r>
            <a:endParaRPr lang="en-US" altLang="en-US" b="1" dirty="0">
              <a:latin typeface="Arial" charset="0"/>
              <a:cs typeface="Arial" charset="0"/>
            </a:endParaRPr>
          </a:p>
          <a:p>
            <a:endParaRPr lang="en-US" dirty="0"/>
          </a:p>
        </p:txBody>
      </p:sp>
      <p:sp>
        <p:nvSpPr>
          <p:cNvPr id="5" name="Oval 4"/>
          <p:cNvSpPr/>
          <p:nvPr/>
        </p:nvSpPr>
        <p:spPr>
          <a:xfrm>
            <a:off x="846509" y="2911475"/>
            <a:ext cx="2778125" cy="2778125"/>
          </a:xfrm>
          <a:prstGeom prst="ellipse">
            <a:avLst/>
          </a:prstGeom>
          <a:solidFill>
            <a:schemeClr val="bg1">
              <a:lumMod val="95000"/>
            </a:schemeClr>
          </a:solid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Oval 5"/>
          <p:cNvSpPr/>
          <p:nvPr/>
        </p:nvSpPr>
        <p:spPr>
          <a:xfrm>
            <a:off x="5374059" y="2900362"/>
            <a:ext cx="2778125" cy="2778125"/>
          </a:xfrm>
          <a:prstGeom prst="ellipse">
            <a:avLst/>
          </a:prstGeom>
          <a:solidFill>
            <a:schemeClr val="bg1">
              <a:lumMod val="95000"/>
            </a:schemeClr>
          </a:solid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ectangle 6"/>
          <p:cNvSpPr>
            <a:spLocks noChangeArrowheads="1"/>
          </p:cNvSpPr>
          <p:nvPr/>
        </p:nvSpPr>
        <p:spPr bwMode="auto">
          <a:xfrm>
            <a:off x="3305546" y="4360862"/>
            <a:ext cx="23574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b="1"/>
              <a:t>Intelligence</a:t>
            </a:r>
          </a:p>
          <a:p>
            <a:pPr algn="ctr" eaLnBrk="1" hangingPunct="1"/>
            <a:r>
              <a:rPr lang="en-US" altLang="en-US" b="1"/>
              <a:t>Repository</a:t>
            </a:r>
          </a:p>
        </p:txBody>
      </p:sp>
      <p:pic>
        <p:nvPicPr>
          <p:cNvPr id="8" name="Picture 7" descr="http://www.veryicon.com/icon/png/System/Must%20Have/User.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416074" y="4801334"/>
            <a:ext cx="57785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2" descr="http://cdn1.iconfinder.com/data/icons/ie_Bright/512/internet_earth.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072309" y="3675062"/>
            <a:ext cx="77152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http://png-5.findicons.com/files/icons/977/rrze/720/computer.png">
            <a:hlinkClick r:id="rId4"/>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010146" y="3708400"/>
            <a:ext cx="703263"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descr="http://www.opensecurityarchitecture.org/cms/images/OSA_images/icon_library/osa_user_black_hat.pn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226046" y="4927600"/>
            <a:ext cx="292100" cy="292100"/>
          </a:xfrm>
          <a:prstGeom prst="rect">
            <a:avLst/>
          </a:prstGeom>
          <a:solidFill>
            <a:srgbClr val="FF0000"/>
          </a:solidFill>
          <a:ln w="19050">
            <a:solidFill>
              <a:schemeClr val="tx1"/>
            </a:solidFill>
            <a:miter lim="800000"/>
            <a:headEnd/>
            <a:tailEnd/>
          </a:ln>
        </p:spPr>
      </p:pic>
      <p:cxnSp>
        <p:nvCxnSpPr>
          <p:cNvPr id="12" name="Straight Arrow Connector 11"/>
          <p:cNvCxnSpPr>
            <a:stCxn id="33" idx="1"/>
          </p:cNvCxnSpPr>
          <p:nvPr/>
        </p:nvCxnSpPr>
        <p:spPr>
          <a:xfrm flipH="1">
            <a:off x="2911846" y="2613025"/>
            <a:ext cx="1287463" cy="78105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33" idx="3"/>
          </p:cNvCxnSpPr>
          <p:nvPr/>
        </p:nvCxnSpPr>
        <p:spPr>
          <a:xfrm>
            <a:off x="4727946" y="2613025"/>
            <a:ext cx="1216025" cy="598487"/>
          </a:xfrm>
          <a:prstGeom prst="straightConnector1">
            <a:avLst/>
          </a:prstGeom>
          <a:ln w="38100">
            <a:solidFill>
              <a:srgbClr val="3E824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33" idx="3"/>
          </p:cNvCxnSpPr>
          <p:nvPr/>
        </p:nvCxnSpPr>
        <p:spPr>
          <a:xfrm>
            <a:off x="4727946" y="2613025"/>
            <a:ext cx="1577975" cy="390525"/>
          </a:xfrm>
          <a:prstGeom prst="straightConnector1">
            <a:avLst/>
          </a:prstGeom>
          <a:ln w="38100">
            <a:solidFill>
              <a:srgbClr val="3E824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5616946" y="3455987"/>
            <a:ext cx="158750" cy="238125"/>
          </a:xfrm>
          <a:prstGeom prst="straightConnector1">
            <a:avLst/>
          </a:prstGeom>
          <a:ln w="57150">
            <a:solidFill>
              <a:srgbClr val="FFC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6212259" y="3016250"/>
            <a:ext cx="284162" cy="80962"/>
          </a:xfrm>
          <a:prstGeom prst="straightConnector1">
            <a:avLst/>
          </a:prstGeom>
          <a:ln w="5715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24" idx="0"/>
          </p:cNvCxnSpPr>
          <p:nvPr/>
        </p:nvCxnSpPr>
        <p:spPr>
          <a:xfrm flipH="1" flipV="1">
            <a:off x="6356721" y="3092450"/>
            <a:ext cx="260350" cy="615950"/>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24" idx="0"/>
          </p:cNvCxnSpPr>
          <p:nvPr/>
        </p:nvCxnSpPr>
        <p:spPr>
          <a:xfrm flipH="1" flipV="1">
            <a:off x="5745534" y="3576637"/>
            <a:ext cx="871537" cy="131763"/>
          </a:xfrm>
          <a:prstGeom prst="straightConnector1">
            <a:avLst/>
          </a:prstGeom>
          <a:ln w="38100">
            <a:solidFill>
              <a:srgbClr val="FFC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33" idx="1"/>
          </p:cNvCxnSpPr>
          <p:nvPr/>
        </p:nvCxnSpPr>
        <p:spPr>
          <a:xfrm flipH="1">
            <a:off x="2816596" y="2613025"/>
            <a:ext cx="1382713" cy="1158875"/>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33" idx="1"/>
          </p:cNvCxnSpPr>
          <p:nvPr/>
        </p:nvCxnSpPr>
        <p:spPr>
          <a:xfrm flipH="1">
            <a:off x="1778371" y="2613025"/>
            <a:ext cx="2420938" cy="811212"/>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1" name="Rectangle 23"/>
          <p:cNvSpPr>
            <a:spLocks noChangeArrowheads="1"/>
          </p:cNvSpPr>
          <p:nvPr/>
        </p:nvSpPr>
        <p:spPr bwMode="auto">
          <a:xfrm>
            <a:off x="413121" y="4256087"/>
            <a:ext cx="15922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b="1"/>
              <a:t>Org A</a:t>
            </a:r>
          </a:p>
        </p:txBody>
      </p:sp>
      <p:sp>
        <p:nvSpPr>
          <p:cNvPr id="22" name="Rectangle 24"/>
          <p:cNvSpPr>
            <a:spLocks noChangeArrowheads="1"/>
          </p:cNvSpPr>
          <p:nvPr/>
        </p:nvSpPr>
        <p:spPr bwMode="auto">
          <a:xfrm>
            <a:off x="6496421" y="4259262"/>
            <a:ext cx="20614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b="1" dirty="0"/>
              <a:t>Many Trusted Orgs</a:t>
            </a:r>
          </a:p>
        </p:txBody>
      </p:sp>
      <p:cxnSp>
        <p:nvCxnSpPr>
          <p:cNvPr id="23" name="Straight Arrow Connector 22"/>
          <p:cNvCxnSpPr>
            <a:stCxn id="10" idx="3"/>
            <a:endCxn id="9" idx="1"/>
          </p:cNvCxnSpPr>
          <p:nvPr/>
        </p:nvCxnSpPr>
        <p:spPr>
          <a:xfrm flipV="1">
            <a:off x="2713409" y="4060825"/>
            <a:ext cx="1358900" cy="0"/>
          </a:xfrm>
          <a:prstGeom prst="straightConnector1">
            <a:avLst/>
          </a:prstGeom>
          <a:ln w="57150">
            <a:solidFill>
              <a:srgbClr val="FFC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24" name="Picture 4" descr="http://png-5.findicons.com/files/icons/977/rrze/720/computer.png">
            <a:hlinkClick r:id="rId4"/>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264646" y="3708400"/>
            <a:ext cx="703263"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1495796" y="4833937"/>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Oval 25"/>
          <p:cNvSpPr/>
          <p:nvPr/>
        </p:nvSpPr>
        <p:spPr>
          <a:xfrm>
            <a:off x="1808534" y="2787650"/>
            <a:ext cx="422275" cy="422275"/>
          </a:xfrm>
          <a:prstGeom prst="ellipse">
            <a:avLst/>
          </a:prstGeom>
          <a:solidFill>
            <a:srgbClr val="AB5217"/>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t>1</a:t>
            </a:r>
          </a:p>
        </p:txBody>
      </p:sp>
      <p:sp>
        <p:nvSpPr>
          <p:cNvPr id="27" name="Oval 26"/>
          <p:cNvSpPr/>
          <p:nvPr/>
        </p:nvSpPr>
        <p:spPr>
          <a:xfrm>
            <a:off x="1573584" y="3865562"/>
            <a:ext cx="422275" cy="422275"/>
          </a:xfrm>
          <a:prstGeom prst="ellipse">
            <a:avLst/>
          </a:prstGeom>
          <a:solidFill>
            <a:srgbClr val="AB5217"/>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t>2</a:t>
            </a:r>
          </a:p>
        </p:txBody>
      </p:sp>
      <p:sp>
        <p:nvSpPr>
          <p:cNvPr id="28" name="Oval 27"/>
          <p:cNvSpPr/>
          <p:nvPr/>
        </p:nvSpPr>
        <p:spPr>
          <a:xfrm>
            <a:off x="6942509" y="3865562"/>
            <a:ext cx="422275" cy="422275"/>
          </a:xfrm>
          <a:prstGeom prst="ellipse">
            <a:avLst/>
          </a:prstGeom>
          <a:solidFill>
            <a:srgbClr val="AB5217"/>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t>4</a:t>
            </a:r>
          </a:p>
        </p:txBody>
      </p:sp>
      <p:sp>
        <p:nvSpPr>
          <p:cNvPr id="29" name="Oval 28"/>
          <p:cNvSpPr/>
          <p:nvPr/>
        </p:nvSpPr>
        <p:spPr>
          <a:xfrm>
            <a:off x="4246934" y="3255962"/>
            <a:ext cx="422275" cy="422275"/>
          </a:xfrm>
          <a:prstGeom prst="ellipse">
            <a:avLst/>
          </a:prstGeom>
          <a:solidFill>
            <a:srgbClr val="AB5217"/>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t>3</a:t>
            </a:r>
          </a:p>
        </p:txBody>
      </p:sp>
      <p:sp>
        <p:nvSpPr>
          <p:cNvPr id="30" name="Oval 29"/>
          <p:cNvSpPr/>
          <p:nvPr/>
        </p:nvSpPr>
        <p:spPr>
          <a:xfrm>
            <a:off x="6615484" y="2798762"/>
            <a:ext cx="422275" cy="422275"/>
          </a:xfrm>
          <a:prstGeom prst="ellipse">
            <a:avLst/>
          </a:prstGeom>
          <a:solidFill>
            <a:srgbClr val="AB5217"/>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t>5</a:t>
            </a:r>
          </a:p>
        </p:txBody>
      </p:sp>
      <p:pic>
        <p:nvPicPr>
          <p:cNvPr id="31" name="Picture 5" descr="http://www.opensecurityarchitecture.org/cms/images/OSA_images/icon_library/osa_user_black_hat.pn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106755" y="4919906"/>
            <a:ext cx="292100" cy="292100"/>
          </a:xfrm>
          <a:prstGeom prst="rect">
            <a:avLst/>
          </a:prstGeom>
          <a:solidFill>
            <a:srgbClr val="FF0000"/>
          </a:solidFill>
          <a:ln w="19050">
            <a:solidFill>
              <a:schemeClr val="tx1"/>
            </a:solidFill>
            <a:miter lim="800000"/>
            <a:headEnd/>
            <a:tailEnd/>
          </a:ln>
        </p:spPr>
      </p:pic>
      <p:cxnSp>
        <p:nvCxnSpPr>
          <p:cNvPr id="32" name="Straight Arrow Connector 31"/>
          <p:cNvCxnSpPr>
            <a:stCxn id="33" idx="3"/>
          </p:cNvCxnSpPr>
          <p:nvPr/>
        </p:nvCxnSpPr>
        <p:spPr>
          <a:xfrm>
            <a:off x="4727946" y="2613025"/>
            <a:ext cx="925513" cy="881062"/>
          </a:xfrm>
          <a:prstGeom prst="straightConnector1">
            <a:avLst/>
          </a:prstGeom>
          <a:ln w="38100">
            <a:solidFill>
              <a:srgbClr val="3E824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33" name="Picture 5" descr="http://www.opensecurityarchitecture.org/cms/images/OSA_images/icon_library/osa_user_black_hat.png"/>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4199309" y="2349500"/>
            <a:ext cx="528637" cy="527050"/>
          </a:xfrm>
          <a:prstGeom prst="rect">
            <a:avLst/>
          </a:prstGeom>
          <a:solidFill>
            <a:srgbClr val="FF0000"/>
          </a:solidFill>
          <a:ln w="19050">
            <a:solidFill>
              <a:schemeClr val="tx1"/>
            </a:solidFill>
            <a:miter lim="800000"/>
            <a:headEnd/>
            <a:tailEnd/>
          </a:ln>
        </p:spPr>
      </p:pic>
      <p:cxnSp>
        <p:nvCxnSpPr>
          <p:cNvPr id="34" name="Straight Arrow Connector 33"/>
          <p:cNvCxnSpPr/>
          <p:nvPr/>
        </p:nvCxnSpPr>
        <p:spPr>
          <a:xfrm flipH="1">
            <a:off x="5889996" y="3165475"/>
            <a:ext cx="212725" cy="182562"/>
          </a:xfrm>
          <a:prstGeom prst="straightConnector1">
            <a:avLst/>
          </a:prstGeom>
          <a:ln w="57150">
            <a:solidFill>
              <a:srgbClr val="FFC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flipV="1">
            <a:off x="5126409" y="3411537"/>
            <a:ext cx="585787" cy="53975"/>
          </a:xfrm>
          <a:prstGeom prst="straightConnector1">
            <a:avLst/>
          </a:prstGeom>
          <a:ln w="38100">
            <a:solidFill>
              <a:srgbClr val="3E824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flipV="1">
            <a:off x="5812209" y="2420937"/>
            <a:ext cx="180975" cy="773113"/>
          </a:xfrm>
          <a:prstGeom prst="straightConnector1">
            <a:avLst/>
          </a:prstGeom>
          <a:ln w="38100">
            <a:solidFill>
              <a:srgbClr val="3E824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6344021" y="2376487"/>
            <a:ext cx="420688" cy="603250"/>
          </a:xfrm>
          <a:prstGeom prst="straightConnector1">
            <a:avLst/>
          </a:prstGeom>
          <a:ln w="38100">
            <a:solidFill>
              <a:srgbClr val="3E8240"/>
            </a:solidFill>
            <a:tailEnd type="arrow"/>
          </a:ln>
        </p:spPr>
        <p:style>
          <a:lnRef idx="1">
            <a:schemeClr val="accent1"/>
          </a:lnRef>
          <a:fillRef idx="0">
            <a:schemeClr val="accent1"/>
          </a:fillRef>
          <a:effectRef idx="0">
            <a:schemeClr val="accent1"/>
          </a:effectRef>
          <a:fontRef idx="minor">
            <a:schemeClr val="tx1"/>
          </a:fontRef>
        </p:style>
      </p:cxnSp>
      <p:sp>
        <p:nvSpPr>
          <p:cNvPr id="38" name="Slide Number Placeholder 3"/>
          <p:cNvSpPr txBox="1">
            <a:spLocks/>
          </p:cNvSpPr>
          <p:nvPr/>
        </p:nvSpPr>
        <p:spPr>
          <a:xfrm>
            <a:off x="7883760" y="6039828"/>
            <a:ext cx="105135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56C8676-1494-424A-9EE1-69F4EB666BA8}" type="slidenum">
              <a:rPr lang="en-US" smtClean="0"/>
              <a:pPr algn="r"/>
              <a:t>16</a:t>
            </a:fld>
            <a:endParaRPr lang="en-US"/>
          </a:p>
        </p:txBody>
      </p:sp>
    </p:spTree>
    <p:extLst>
      <p:ext uri="{BB962C8B-B14F-4D97-AF65-F5344CB8AC3E}">
        <p14:creationId xmlns:p14="http://schemas.microsoft.com/office/powerpoint/2010/main" val="10891715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Status</a:t>
            </a:r>
            <a:endParaRPr lang="en-US" dirty="0"/>
          </a:p>
        </p:txBody>
      </p:sp>
      <p:sp>
        <p:nvSpPr>
          <p:cNvPr id="3" name="Content Placeholder 2"/>
          <p:cNvSpPr>
            <a:spLocks noGrp="1"/>
          </p:cNvSpPr>
          <p:nvPr>
            <p:ph idx="1"/>
          </p:nvPr>
        </p:nvSpPr>
        <p:spPr>
          <a:xfrm>
            <a:off x="391648" y="1531263"/>
            <a:ext cx="8308877" cy="4525963"/>
          </a:xfrm>
        </p:spPr>
        <p:txBody>
          <a:bodyPr>
            <a:normAutofit fontScale="25000" lnSpcReduction="20000"/>
          </a:bodyPr>
          <a:lstStyle/>
          <a:p>
            <a:pPr>
              <a:defRPr/>
            </a:pPr>
            <a:r>
              <a:rPr lang="en-US" sz="11200" dirty="0"/>
              <a:t>Pilot group aka “Friends and Family”</a:t>
            </a:r>
          </a:p>
          <a:p>
            <a:pPr lvl="1">
              <a:defRPr/>
            </a:pPr>
            <a:r>
              <a:rPr lang="en-US" sz="11200" dirty="0"/>
              <a:t>25 Organizations Participating</a:t>
            </a:r>
          </a:p>
          <a:p>
            <a:pPr>
              <a:defRPr/>
            </a:pPr>
            <a:r>
              <a:rPr lang="en-US" sz="11200" dirty="0" smtClean="0"/>
              <a:t>Vision </a:t>
            </a:r>
            <a:r>
              <a:rPr lang="en-US" sz="11200" dirty="0"/>
              <a:t>Gaining Momentum</a:t>
            </a:r>
          </a:p>
          <a:p>
            <a:pPr lvl="1">
              <a:defRPr/>
            </a:pPr>
            <a:r>
              <a:rPr lang="en-US" sz="11200" dirty="0"/>
              <a:t>Live at NH-ISAC</a:t>
            </a:r>
          </a:p>
          <a:p>
            <a:pPr lvl="1">
              <a:defRPr/>
            </a:pPr>
            <a:r>
              <a:rPr lang="en-US" sz="11200" dirty="0"/>
              <a:t>Working with several others </a:t>
            </a:r>
          </a:p>
          <a:p>
            <a:pPr>
              <a:defRPr/>
            </a:pPr>
            <a:r>
              <a:rPr lang="en-US" sz="11200" dirty="0"/>
              <a:t>Released Version 1.2 to the group</a:t>
            </a:r>
          </a:p>
          <a:p>
            <a:pPr lvl="1">
              <a:defRPr/>
            </a:pPr>
            <a:r>
              <a:rPr lang="en-US" sz="11200" dirty="0"/>
              <a:t>Focus on “</a:t>
            </a:r>
            <a:r>
              <a:rPr lang="en-US" sz="11200" dirty="0" err="1"/>
              <a:t>installability</a:t>
            </a:r>
            <a:r>
              <a:rPr lang="en-US" sz="11200" dirty="0"/>
              <a:t>”</a:t>
            </a:r>
          </a:p>
          <a:p>
            <a:pPr>
              <a:defRPr/>
            </a:pPr>
            <a:r>
              <a:rPr lang="en-US" sz="11200" dirty="0"/>
              <a:t>Enabled Collaboration</a:t>
            </a:r>
          </a:p>
          <a:p>
            <a:pPr lvl="1">
              <a:defRPr/>
            </a:pPr>
            <a:r>
              <a:rPr lang="en-US" sz="11200" dirty="0"/>
              <a:t>Forums, Bug Tracker, Download System</a:t>
            </a:r>
          </a:p>
          <a:p>
            <a:pPr>
              <a:defRPr/>
            </a:pPr>
            <a:r>
              <a:rPr lang="en-US" sz="11200" dirty="0"/>
              <a:t>Conversion of Open Source Intel Feeds</a:t>
            </a:r>
          </a:p>
          <a:p>
            <a:pPr lvl="1">
              <a:defRPr/>
            </a:pPr>
            <a:r>
              <a:rPr lang="en-US" sz="11200" dirty="0"/>
              <a:t>Approximately 14 sources</a:t>
            </a:r>
          </a:p>
          <a:p>
            <a:endParaRPr lang="en-US" dirty="0"/>
          </a:p>
        </p:txBody>
      </p:sp>
      <p:sp>
        <p:nvSpPr>
          <p:cNvPr id="5" name="Slide Number Placeholder 3"/>
          <p:cNvSpPr txBox="1">
            <a:spLocks/>
          </p:cNvSpPr>
          <p:nvPr/>
        </p:nvSpPr>
        <p:spPr>
          <a:xfrm>
            <a:off x="7883760" y="6039828"/>
            <a:ext cx="105135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56C8676-1494-424A-9EE1-69F4EB666BA8}" type="slidenum">
              <a:rPr lang="en-US" smtClean="0"/>
              <a:pPr algn="r"/>
              <a:t>17</a:t>
            </a:fld>
            <a:endParaRPr lang="en-US"/>
          </a:p>
        </p:txBody>
      </p:sp>
    </p:spTree>
    <p:extLst>
      <p:ext uri="{BB962C8B-B14F-4D97-AF65-F5344CB8AC3E}">
        <p14:creationId xmlns:p14="http://schemas.microsoft.com/office/powerpoint/2010/main" val="6516438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 Map</a:t>
            </a:r>
            <a:endParaRPr lang="en-US" dirty="0"/>
          </a:p>
        </p:txBody>
      </p:sp>
      <p:sp>
        <p:nvSpPr>
          <p:cNvPr id="3" name="Content Placeholder 2"/>
          <p:cNvSpPr>
            <a:spLocks noGrp="1"/>
          </p:cNvSpPr>
          <p:nvPr>
            <p:ph idx="1"/>
          </p:nvPr>
        </p:nvSpPr>
        <p:spPr>
          <a:xfrm>
            <a:off x="423048" y="1470422"/>
            <a:ext cx="8308877" cy="4701938"/>
          </a:xfrm>
        </p:spPr>
        <p:txBody>
          <a:bodyPr>
            <a:normAutofit fontScale="25000" lnSpcReduction="20000"/>
          </a:bodyPr>
          <a:lstStyle/>
          <a:p>
            <a:r>
              <a:rPr lang="en-US" altLang="en-US" sz="11200" dirty="0">
                <a:latin typeface="Arial" panose="020B0604020202020204" pitchFamily="34" charset="0"/>
                <a:cs typeface="Arial" panose="020B0604020202020204" pitchFamily="34" charset="0"/>
              </a:rPr>
              <a:t>May 12</a:t>
            </a:r>
            <a:r>
              <a:rPr lang="en-US" altLang="en-US" sz="11200" baseline="30000" dirty="0">
                <a:latin typeface="Arial" panose="020B0604020202020204" pitchFamily="34" charset="0"/>
                <a:cs typeface="Arial" panose="020B0604020202020204" pitchFamily="34" charset="0"/>
              </a:rPr>
              <a:t>th</a:t>
            </a:r>
            <a:r>
              <a:rPr lang="en-US" altLang="en-US" sz="11200" dirty="0">
                <a:latin typeface="Arial" panose="020B0604020202020204" pitchFamily="34" charset="0"/>
                <a:cs typeface="Arial" panose="020B0604020202020204" pitchFamily="34" charset="0"/>
              </a:rPr>
              <a:t> - Avalanche 1.3</a:t>
            </a:r>
          </a:p>
          <a:p>
            <a:pPr lvl="1"/>
            <a:r>
              <a:rPr lang="en-US" altLang="en-US" sz="11200" dirty="0">
                <a:latin typeface="Arial" panose="020B0604020202020204" pitchFamily="34" charset="0"/>
                <a:cs typeface="Arial" panose="020B0604020202020204" pitchFamily="34" charset="0"/>
              </a:rPr>
              <a:t>Peer 2 </a:t>
            </a:r>
            <a:r>
              <a:rPr lang="en-US" altLang="en-US" sz="11200" dirty="0" smtClean="0">
                <a:latin typeface="Arial" panose="020B0604020202020204" pitchFamily="34" charset="0"/>
                <a:cs typeface="Arial" panose="020B0604020202020204" pitchFamily="34" charset="0"/>
              </a:rPr>
              <a:t>Peer</a:t>
            </a:r>
          </a:p>
          <a:p>
            <a:pPr lvl="1"/>
            <a:r>
              <a:rPr lang="en-US" altLang="en-US" sz="11200" dirty="0" smtClean="0">
                <a:latin typeface="Arial" panose="020B0604020202020204" pitchFamily="34" charset="0"/>
                <a:cs typeface="Arial" panose="020B0604020202020204" pitchFamily="34" charset="0"/>
              </a:rPr>
              <a:t>Super fast TAXII Service</a:t>
            </a:r>
          </a:p>
          <a:p>
            <a:pPr lvl="1"/>
            <a:r>
              <a:rPr lang="en-US" altLang="en-US" sz="11200" dirty="0" smtClean="0">
                <a:latin typeface="Arial" panose="020B0604020202020204" pitchFamily="34" charset="0"/>
                <a:cs typeface="Arial" panose="020B0604020202020204" pitchFamily="34" charset="0"/>
              </a:rPr>
              <a:t>GUI </a:t>
            </a:r>
            <a:r>
              <a:rPr lang="en-US" altLang="en-US" sz="11200" dirty="0">
                <a:latin typeface="Arial" panose="020B0604020202020204" pitchFamily="34" charset="0"/>
                <a:cs typeface="Arial" panose="020B0604020202020204" pitchFamily="34" charset="0"/>
              </a:rPr>
              <a:t>Indicator Builder</a:t>
            </a:r>
          </a:p>
          <a:p>
            <a:r>
              <a:rPr lang="en-US" altLang="en-US" sz="11200" dirty="0">
                <a:latin typeface="Arial" panose="020B0604020202020204" pitchFamily="34" charset="0"/>
                <a:cs typeface="Arial" panose="020B0604020202020204" pitchFamily="34" charset="0"/>
              </a:rPr>
              <a:t>June 30</a:t>
            </a:r>
            <a:r>
              <a:rPr lang="en-US" altLang="en-US" sz="11200" baseline="30000" dirty="0">
                <a:latin typeface="Arial" panose="020B0604020202020204" pitchFamily="34" charset="0"/>
                <a:cs typeface="Arial" panose="020B0604020202020204" pitchFamily="34" charset="0"/>
              </a:rPr>
              <a:t>th</a:t>
            </a:r>
            <a:r>
              <a:rPr lang="en-US" altLang="en-US" sz="11200" dirty="0">
                <a:latin typeface="Arial" panose="020B0604020202020204" pitchFamily="34" charset="0"/>
                <a:cs typeface="Arial" panose="020B0604020202020204" pitchFamily="34" charset="0"/>
              </a:rPr>
              <a:t> – Avalanche 1.4</a:t>
            </a:r>
          </a:p>
          <a:p>
            <a:pPr lvl="1"/>
            <a:r>
              <a:rPr lang="en-US" altLang="en-US" sz="11200" dirty="0">
                <a:latin typeface="Arial" panose="020B0604020202020204" pitchFamily="34" charset="0"/>
                <a:cs typeface="Arial" panose="020B0604020202020204" pitchFamily="34" charset="0"/>
              </a:rPr>
              <a:t>STIX Enhancements</a:t>
            </a:r>
          </a:p>
          <a:p>
            <a:pPr lvl="1"/>
            <a:r>
              <a:rPr lang="en-US" altLang="en-US" sz="11200" dirty="0">
                <a:latin typeface="Arial" panose="020B0604020202020204" pitchFamily="34" charset="0"/>
                <a:cs typeface="Arial" panose="020B0604020202020204" pitchFamily="34" charset="0"/>
              </a:rPr>
              <a:t>Trust Groups</a:t>
            </a:r>
          </a:p>
          <a:p>
            <a:pPr lvl="1"/>
            <a:r>
              <a:rPr lang="en-US" altLang="en-US" sz="11200" dirty="0">
                <a:latin typeface="Arial" panose="020B0604020202020204" pitchFamily="34" charset="0"/>
                <a:cs typeface="Arial" panose="020B0604020202020204" pitchFamily="34" charset="0"/>
              </a:rPr>
              <a:t>Peer 2 Peer changes</a:t>
            </a:r>
          </a:p>
          <a:p>
            <a:r>
              <a:rPr lang="en-US" altLang="en-US" sz="11200" dirty="0">
                <a:latin typeface="Arial" panose="020B0604020202020204" pitchFamily="34" charset="0"/>
                <a:cs typeface="Arial" panose="020B0604020202020204" pitchFamily="34" charset="0"/>
              </a:rPr>
              <a:t>July 31</a:t>
            </a:r>
            <a:r>
              <a:rPr lang="en-US" altLang="en-US" sz="11200" baseline="30000" dirty="0">
                <a:latin typeface="Arial" panose="020B0604020202020204" pitchFamily="34" charset="0"/>
                <a:cs typeface="Arial" panose="020B0604020202020204" pitchFamily="34" charset="0"/>
              </a:rPr>
              <a:t>st</a:t>
            </a:r>
            <a:r>
              <a:rPr lang="en-US" altLang="en-US" sz="11200" dirty="0">
                <a:latin typeface="Arial" panose="020B0604020202020204" pitchFamily="34" charset="0"/>
                <a:cs typeface="Arial" panose="020B0604020202020204" pitchFamily="34" charset="0"/>
              </a:rPr>
              <a:t> – Avalanche 1.5</a:t>
            </a:r>
          </a:p>
          <a:p>
            <a:pPr lvl="1"/>
            <a:r>
              <a:rPr lang="en-US" altLang="en-US" sz="11200" dirty="0">
                <a:latin typeface="Arial" panose="020B0604020202020204" pitchFamily="34" charset="0"/>
                <a:cs typeface="Arial" panose="020B0604020202020204" pitchFamily="34" charset="0"/>
              </a:rPr>
              <a:t>Adapters</a:t>
            </a:r>
          </a:p>
          <a:p>
            <a:pPr lvl="1"/>
            <a:r>
              <a:rPr lang="en-US" altLang="en-US" sz="11200" dirty="0">
                <a:latin typeface="Arial" panose="020B0604020202020204" pitchFamily="34" charset="0"/>
                <a:cs typeface="Arial" panose="020B0604020202020204" pitchFamily="34" charset="0"/>
              </a:rPr>
              <a:t>Trust Group Changes</a:t>
            </a:r>
          </a:p>
          <a:p>
            <a:r>
              <a:rPr lang="en-US" altLang="en-US" sz="11200" dirty="0" smtClean="0">
                <a:latin typeface="Arial" panose="020B0604020202020204" pitchFamily="34" charset="0"/>
                <a:cs typeface="Arial" panose="020B0604020202020204" pitchFamily="34" charset="0"/>
              </a:rPr>
              <a:t>                   August </a:t>
            </a:r>
            <a:r>
              <a:rPr lang="en-US" altLang="en-US" sz="11200" dirty="0">
                <a:latin typeface="Arial" panose="020B0604020202020204" pitchFamily="34" charset="0"/>
                <a:cs typeface="Arial" panose="020B0604020202020204" pitchFamily="34" charset="0"/>
              </a:rPr>
              <a:t>28</a:t>
            </a:r>
            <a:r>
              <a:rPr lang="en-US" altLang="en-US" sz="11200" baseline="30000" dirty="0">
                <a:latin typeface="Arial" panose="020B0604020202020204" pitchFamily="34" charset="0"/>
                <a:cs typeface="Arial" panose="020B0604020202020204" pitchFamily="34" charset="0"/>
              </a:rPr>
              <a:t>th</a:t>
            </a:r>
            <a:r>
              <a:rPr lang="en-US" altLang="en-US" sz="11200" dirty="0">
                <a:latin typeface="Arial" panose="020B0604020202020204" pitchFamily="34" charset="0"/>
                <a:cs typeface="Arial" panose="020B0604020202020204" pitchFamily="34" charset="0"/>
              </a:rPr>
              <a:t> – General Availability</a:t>
            </a:r>
          </a:p>
          <a:p>
            <a:endParaRPr lang="en-US" dirty="0"/>
          </a:p>
        </p:txBody>
      </p:sp>
      <p:pic>
        <p:nvPicPr>
          <p:cNvPr id="5" name="Picture 6" descr="share.jp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089943" y="1835113"/>
            <a:ext cx="3641982" cy="25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3"/>
          <p:cNvSpPr txBox="1">
            <a:spLocks/>
          </p:cNvSpPr>
          <p:nvPr/>
        </p:nvSpPr>
        <p:spPr>
          <a:xfrm>
            <a:off x="7883760" y="6039828"/>
            <a:ext cx="105135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56C8676-1494-424A-9EE1-69F4EB666BA8}" type="slidenum">
              <a:rPr lang="en-US" smtClean="0"/>
              <a:pPr algn="r"/>
              <a:t>18</a:t>
            </a:fld>
            <a:endParaRPr lang="en-US"/>
          </a:p>
        </p:txBody>
      </p:sp>
    </p:spTree>
    <p:extLst>
      <p:ext uri="{BB962C8B-B14F-4D97-AF65-F5344CB8AC3E}">
        <p14:creationId xmlns:p14="http://schemas.microsoft.com/office/powerpoint/2010/main" val="42890661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altLang="en-US" smtClean="0"/>
              <a:t>Automation Maturity</a:t>
            </a:r>
          </a:p>
        </p:txBody>
      </p:sp>
      <p:sp>
        <p:nvSpPr>
          <p:cNvPr id="15363" name="Content Placeholder 2"/>
          <p:cNvSpPr>
            <a:spLocks noGrp="1"/>
          </p:cNvSpPr>
          <p:nvPr>
            <p:ph idx="1"/>
          </p:nvPr>
        </p:nvSpPr>
        <p:spPr>
          <a:xfrm>
            <a:off x="616927" y="1579440"/>
            <a:ext cx="7886700" cy="4351338"/>
          </a:xfrm>
        </p:spPr>
        <p:txBody>
          <a:bodyPr>
            <a:normAutofit fontScale="47500" lnSpcReduction="20000"/>
          </a:bodyPr>
          <a:lstStyle/>
          <a:p>
            <a:pPr eaLnBrk="1" hangingPunct="1"/>
            <a:r>
              <a:rPr lang="en-US" altLang="en-US" sz="4600" dirty="0" smtClean="0"/>
              <a:t>Humans will always be in the loop</a:t>
            </a:r>
          </a:p>
          <a:p>
            <a:pPr eaLnBrk="1" hangingPunct="1"/>
            <a:r>
              <a:rPr lang="en-US" altLang="en-US" sz="4600" dirty="0" smtClean="0"/>
              <a:t>Using STIX and TAXII repositories/gateways we can leverage already scarce talent</a:t>
            </a:r>
          </a:p>
          <a:p>
            <a:pPr eaLnBrk="1" hangingPunct="1"/>
            <a:r>
              <a:rPr lang="en-US" altLang="en-US" sz="4600" dirty="0" smtClean="0"/>
              <a:t>Fewer analysts will have to develop their own signatures</a:t>
            </a:r>
          </a:p>
          <a:p>
            <a:pPr eaLnBrk="1" hangingPunct="1"/>
            <a:r>
              <a:rPr lang="en-US" altLang="en-US" sz="4600" dirty="0" smtClean="0"/>
              <a:t>Using automation it is possible to move signatures faster</a:t>
            </a:r>
          </a:p>
          <a:p>
            <a:pPr eaLnBrk="1" hangingPunct="1"/>
            <a:r>
              <a:rPr lang="en-US" altLang="en-US" sz="4600" dirty="0" smtClean="0"/>
              <a:t>Off the shelf COTS may not interoperate across vendors</a:t>
            </a:r>
          </a:p>
          <a:p>
            <a:pPr eaLnBrk="1" hangingPunct="1"/>
            <a:r>
              <a:rPr lang="en-US" altLang="en-US" sz="4600" dirty="0" smtClean="0"/>
              <a:t>Open Source may require in-house development to automate information flow</a:t>
            </a:r>
          </a:p>
          <a:p>
            <a:pPr eaLnBrk="1" hangingPunct="1"/>
            <a:r>
              <a:rPr lang="en-US" altLang="en-US" sz="4600" dirty="0" smtClean="0"/>
              <a:t>Ensuring security in information flow across systems??? Don’t let your security solution become the problem!</a:t>
            </a:r>
          </a:p>
          <a:p>
            <a:pPr eaLnBrk="1" hangingPunct="1"/>
            <a:r>
              <a:rPr lang="en-US" altLang="en-US" sz="4600" dirty="0" smtClean="0"/>
              <a:t>But, can you trust Analysts/Incident Handlers in other organizations?</a:t>
            </a:r>
          </a:p>
          <a:p>
            <a:pPr lvl="1" eaLnBrk="1" hangingPunct="1"/>
            <a:endParaRPr lang="en-US" altLang="en-US" dirty="0" smtClean="0"/>
          </a:p>
        </p:txBody>
      </p:sp>
      <p:sp>
        <p:nvSpPr>
          <p:cNvPr id="4" name="Slide Number Placeholder 3"/>
          <p:cNvSpPr txBox="1">
            <a:spLocks/>
          </p:cNvSpPr>
          <p:nvPr/>
        </p:nvSpPr>
        <p:spPr>
          <a:xfrm>
            <a:off x="7883760" y="6039828"/>
            <a:ext cx="105135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56C8676-1494-424A-9EE1-69F4EB666BA8}" type="slidenum">
              <a:rPr lang="en-US" smtClean="0"/>
              <a:pPr algn="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9631" y="1709740"/>
            <a:ext cx="8581292" cy="2166346"/>
          </a:xfrm>
        </p:spPr>
        <p:txBody>
          <a:bodyPr>
            <a:normAutofit fontScale="90000"/>
          </a:bodyPr>
          <a:lstStyle/>
          <a:p>
            <a:r>
              <a:rPr lang="en-US" dirty="0">
                <a:solidFill>
                  <a:srgbClr val="7030A0"/>
                </a:solidFill>
                <a:hlinkClick r:id="rId2"/>
              </a:rPr>
              <a:t>At the Speed of Data: Automating Threat Information to Improve Incident Response</a:t>
            </a:r>
            <a:endParaRPr lang="en-US" dirty="0">
              <a:solidFill>
                <a:srgbClr val="7030A0"/>
              </a:solidFill>
            </a:endParaRPr>
          </a:p>
        </p:txBody>
      </p:sp>
      <p:sp>
        <p:nvSpPr>
          <p:cNvPr id="5" name="Text Placeholder 4"/>
          <p:cNvSpPr>
            <a:spLocks noGrp="1"/>
          </p:cNvSpPr>
          <p:nvPr>
            <p:ph type="body" idx="1"/>
          </p:nvPr>
        </p:nvSpPr>
        <p:spPr/>
        <p:txBody>
          <a:bodyPr/>
          <a:lstStyle/>
          <a:p>
            <a:r>
              <a:rPr lang="en-US" b="1" dirty="0" smtClean="0">
                <a:solidFill>
                  <a:srgbClr val="FF0000"/>
                </a:solidFill>
              </a:rPr>
              <a:t>Denise Anderson - Financial Services ISAC</a:t>
            </a:r>
          </a:p>
          <a:p>
            <a:r>
              <a:rPr lang="en-US" b="1" dirty="0" smtClean="0">
                <a:solidFill>
                  <a:srgbClr val="FF0000"/>
                </a:solidFill>
              </a:rPr>
              <a:t>George Johnson – NC4</a:t>
            </a:r>
            <a:endParaRPr lang="en-US" b="1" dirty="0">
              <a:solidFill>
                <a:srgbClr val="FF0000"/>
              </a:solidFill>
            </a:endParaRPr>
          </a:p>
        </p:txBody>
      </p:sp>
    </p:spTree>
    <p:extLst>
      <p:ext uri="{BB962C8B-B14F-4D97-AF65-F5344CB8AC3E}">
        <p14:creationId xmlns:p14="http://schemas.microsoft.com/office/powerpoint/2010/main" val="19408129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smtClean="0"/>
              <a:t>What You Can Do</a:t>
            </a:r>
          </a:p>
        </p:txBody>
      </p:sp>
      <p:sp>
        <p:nvSpPr>
          <p:cNvPr id="16387" name="Content Placeholder 2"/>
          <p:cNvSpPr>
            <a:spLocks noGrp="1"/>
          </p:cNvSpPr>
          <p:nvPr>
            <p:ph idx="1"/>
          </p:nvPr>
        </p:nvSpPr>
        <p:spPr>
          <a:xfrm>
            <a:off x="593481" y="1403594"/>
            <a:ext cx="7886700" cy="4351338"/>
          </a:xfrm>
        </p:spPr>
        <p:txBody>
          <a:bodyPr>
            <a:noAutofit/>
          </a:bodyPr>
          <a:lstStyle/>
          <a:p>
            <a:r>
              <a:rPr lang="en-US" altLang="en-US" sz="2200" dirty="0" smtClean="0"/>
              <a:t>Encourage Cyber Observable/Indicator sharing within your organization</a:t>
            </a:r>
          </a:p>
          <a:p>
            <a:r>
              <a:rPr lang="en-US" altLang="en-US" sz="2200" dirty="0" smtClean="0"/>
              <a:t>Work within standards that are widely adopted </a:t>
            </a:r>
            <a:r>
              <a:rPr lang="en-US" altLang="en-US" sz="2200" dirty="0" smtClean="0"/>
              <a:t>(STIX/TAXII</a:t>
            </a:r>
            <a:r>
              <a:rPr lang="en-US" altLang="en-US" sz="2200" dirty="0" smtClean="0"/>
              <a:t>)</a:t>
            </a:r>
          </a:p>
          <a:p>
            <a:r>
              <a:rPr lang="en-US" altLang="en-US" sz="2200" dirty="0" smtClean="0"/>
              <a:t>Don’t wait for the perfect solution – start now and help mature the process</a:t>
            </a:r>
          </a:p>
          <a:p>
            <a:r>
              <a:rPr lang="en-US" altLang="en-US" sz="2200" dirty="0" smtClean="0"/>
              <a:t>Engage with working and sharing groups</a:t>
            </a:r>
          </a:p>
          <a:p>
            <a:pPr lvl="1"/>
            <a:r>
              <a:rPr lang="en-US" altLang="en-US" sz="2200" dirty="0" smtClean="0"/>
              <a:t>Software Supply Chain Assurance</a:t>
            </a:r>
          </a:p>
          <a:p>
            <a:pPr lvl="2"/>
            <a:r>
              <a:rPr lang="en-US" altLang="en-US" sz="2200" dirty="0" smtClean="0">
                <a:hlinkClick r:id="rId2"/>
              </a:rPr>
              <a:t>https://buildsecurityin.us-cert.gov/</a:t>
            </a:r>
            <a:endParaRPr lang="en-US" altLang="en-US" sz="2200" dirty="0" smtClean="0"/>
          </a:p>
          <a:p>
            <a:pPr lvl="1"/>
            <a:r>
              <a:rPr lang="en-US" altLang="en-US" sz="2200" dirty="0" smtClean="0"/>
              <a:t>Open Web Application Security Project</a:t>
            </a:r>
          </a:p>
          <a:p>
            <a:pPr lvl="2"/>
            <a:r>
              <a:rPr lang="en-US" altLang="en-US" sz="2200" dirty="0" smtClean="0">
                <a:hlinkClick r:id="rId3"/>
              </a:rPr>
              <a:t>http://www.owasp.org</a:t>
            </a:r>
            <a:endParaRPr lang="en-US" altLang="en-US" sz="2200" dirty="0" smtClean="0"/>
          </a:p>
          <a:p>
            <a:pPr lvl="1"/>
            <a:r>
              <a:rPr lang="en-US" altLang="en-US" sz="2200" dirty="0" smtClean="0"/>
              <a:t>ISAC – find one that you </a:t>
            </a:r>
            <a:r>
              <a:rPr lang="en-US" altLang="en-US" sz="2200" dirty="0" smtClean="0"/>
              <a:t>fit</a:t>
            </a:r>
            <a:endParaRPr lang="en-US" altLang="en-US" sz="2200" dirty="0" smtClean="0"/>
          </a:p>
          <a:p>
            <a:pPr lvl="1"/>
            <a:r>
              <a:rPr lang="en-US" altLang="en-US" sz="2200" dirty="0" err="1" smtClean="0"/>
              <a:t>InfraGard</a:t>
            </a:r>
            <a:endParaRPr lang="en-US" altLang="en-US" sz="2200" dirty="0" smtClean="0"/>
          </a:p>
          <a:p>
            <a:pPr lvl="1"/>
            <a:r>
              <a:rPr lang="en-US" altLang="en-US" sz="2200" dirty="0" smtClean="0"/>
              <a:t>SANS/DSHIELD</a:t>
            </a:r>
          </a:p>
        </p:txBody>
      </p:sp>
      <p:sp>
        <p:nvSpPr>
          <p:cNvPr id="4" name="Slide Number Placeholder 3"/>
          <p:cNvSpPr txBox="1">
            <a:spLocks/>
          </p:cNvSpPr>
          <p:nvPr/>
        </p:nvSpPr>
        <p:spPr>
          <a:xfrm>
            <a:off x="7883760" y="6039828"/>
            <a:ext cx="105135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56C8676-1494-424A-9EE1-69F4EB666BA8}" type="slidenum">
              <a:rPr lang="en-US" smtClean="0"/>
              <a:pPr algn="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5" name="Picture 2" descr="light bulb.jp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362199" y="1287296"/>
            <a:ext cx="4251325" cy="425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3"/>
          <p:cNvSpPr txBox="1">
            <a:spLocks/>
          </p:cNvSpPr>
          <p:nvPr/>
        </p:nvSpPr>
        <p:spPr>
          <a:xfrm>
            <a:off x="7883760" y="6039828"/>
            <a:ext cx="105135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56C8676-1494-424A-9EE1-69F4EB666BA8}" type="slidenum">
              <a:rPr lang="en-US" smtClean="0"/>
              <a:pPr algn="r"/>
              <a:t>21</a:t>
            </a:fld>
            <a:endParaRPr lang="en-US"/>
          </a:p>
        </p:txBody>
      </p:sp>
    </p:spTree>
    <p:extLst>
      <p:ext uri="{BB962C8B-B14F-4D97-AF65-F5344CB8AC3E}">
        <p14:creationId xmlns:p14="http://schemas.microsoft.com/office/powerpoint/2010/main" val="10871504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ounded Rectangle 77"/>
          <p:cNvSpPr/>
          <p:nvPr/>
        </p:nvSpPr>
        <p:spPr>
          <a:xfrm>
            <a:off x="2819400" y="2093913"/>
            <a:ext cx="1447800" cy="1487487"/>
          </a:xfrm>
          <a:prstGeom prst="roundRect">
            <a:avLst/>
          </a:prstGeom>
          <a:solidFill>
            <a:schemeClr val="accent1">
              <a:alpha val="3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411" name="Title 4"/>
          <p:cNvSpPr>
            <a:spLocks noGrp="1"/>
          </p:cNvSpPr>
          <p:nvPr>
            <p:ph type="title"/>
          </p:nvPr>
        </p:nvSpPr>
        <p:spPr>
          <a:xfrm>
            <a:off x="457200" y="422031"/>
            <a:ext cx="8229600" cy="762000"/>
          </a:xfrm>
        </p:spPr>
        <p:txBody>
          <a:bodyPr>
            <a:normAutofit fontScale="90000"/>
          </a:bodyPr>
          <a:lstStyle/>
          <a:p>
            <a:pPr eaLnBrk="1" hangingPunct="1"/>
            <a:r>
              <a:rPr lang="en-US" altLang="en-US" dirty="0" smtClean="0"/>
              <a:t>Automated Defender Sharing at Scale</a:t>
            </a:r>
          </a:p>
        </p:txBody>
      </p:sp>
      <p:sp>
        <p:nvSpPr>
          <p:cNvPr id="121" name="Content Placeholder 120"/>
          <p:cNvSpPr>
            <a:spLocks noGrp="1"/>
          </p:cNvSpPr>
          <p:nvPr>
            <p:ph sz="half" idx="2"/>
          </p:nvPr>
        </p:nvSpPr>
        <p:spPr>
          <a:xfrm>
            <a:off x="4636477" y="1506538"/>
            <a:ext cx="4038600" cy="4191000"/>
          </a:xfrm>
        </p:spPr>
        <p:txBody>
          <a:bodyPr>
            <a:normAutofit fontScale="70000" lnSpcReduction="20000"/>
          </a:bodyPr>
          <a:lstStyle/>
          <a:p>
            <a:pPr eaLnBrk="1" hangingPunct="1">
              <a:defRPr/>
            </a:pPr>
            <a:r>
              <a:rPr lang="en-US" dirty="0"/>
              <a:t>Automated Information sharing changes the economic </a:t>
            </a:r>
            <a:r>
              <a:rPr lang="en-US" dirty="0" smtClean="0"/>
              <a:t>balance</a:t>
            </a:r>
          </a:p>
          <a:p>
            <a:pPr eaLnBrk="1" hangingPunct="1">
              <a:defRPr/>
            </a:pPr>
            <a:r>
              <a:rPr lang="en-US" dirty="0">
                <a:solidFill>
                  <a:prstClr val="black"/>
                </a:solidFill>
              </a:rPr>
              <a:t>Information </a:t>
            </a:r>
            <a:r>
              <a:rPr lang="en-US" dirty="0" smtClean="0">
                <a:solidFill>
                  <a:prstClr val="black"/>
                </a:solidFill>
              </a:rPr>
              <a:t>analyzed</a:t>
            </a:r>
            <a:endParaRPr lang="en-US" dirty="0">
              <a:solidFill>
                <a:prstClr val="black"/>
              </a:solidFill>
            </a:endParaRPr>
          </a:p>
          <a:p>
            <a:pPr eaLnBrk="1" hangingPunct="1">
              <a:defRPr/>
            </a:pPr>
            <a:r>
              <a:rPr lang="en-US" dirty="0">
                <a:solidFill>
                  <a:prstClr val="black"/>
                </a:solidFill>
              </a:rPr>
              <a:t>Relationships created between entities to support attribution assertions on a larger scale than individual </a:t>
            </a:r>
            <a:r>
              <a:rPr lang="en-US" dirty="0" smtClean="0">
                <a:solidFill>
                  <a:prstClr val="black"/>
                </a:solidFill>
              </a:rPr>
              <a:t>organizations</a:t>
            </a:r>
          </a:p>
          <a:p>
            <a:pPr eaLnBrk="1" hangingPunct="1">
              <a:defRPr/>
            </a:pPr>
            <a:r>
              <a:rPr lang="en-US" dirty="0" smtClean="0">
                <a:solidFill>
                  <a:prstClr val="black"/>
                </a:solidFill>
              </a:rPr>
              <a:t>Information sharing across Sectors/ISAC’s/consortia drives massive economies of scale and high cost to attackers</a:t>
            </a:r>
          </a:p>
          <a:p>
            <a:pPr eaLnBrk="1" hangingPunct="1">
              <a:defRPr/>
            </a:pPr>
            <a:r>
              <a:rPr lang="en-US" dirty="0" smtClean="0">
                <a:solidFill>
                  <a:prstClr val="black"/>
                </a:solidFill>
              </a:rPr>
              <a:t>Advantage – defenders as ROI of attack diminishes forcing faster TTP refresh, increasing costs</a:t>
            </a:r>
            <a:endParaRPr lang="en-US" dirty="0">
              <a:solidFill>
                <a:prstClr val="black"/>
              </a:solidFill>
            </a:endParaRPr>
          </a:p>
        </p:txBody>
      </p:sp>
      <p:sp>
        <p:nvSpPr>
          <p:cNvPr id="27" name="Right Arrow 26"/>
          <p:cNvSpPr/>
          <p:nvPr/>
        </p:nvSpPr>
        <p:spPr>
          <a:xfrm>
            <a:off x="609600" y="1751013"/>
            <a:ext cx="1258888" cy="530225"/>
          </a:xfrm>
          <a:prstGeom prst="rightArrow">
            <a:avLst/>
          </a:prstGeom>
          <a:gradFill flip="none" rotWithShape="1">
            <a:gsLst>
              <a:gs pos="0">
                <a:srgbClr val="FF0000"/>
              </a:gs>
              <a:gs pos="52000">
                <a:srgbClr val="9CB86E"/>
              </a:gs>
              <a:gs pos="100000">
                <a:srgbClr val="599241"/>
              </a:gs>
              <a:gs pos="100000">
                <a:srgbClr val="156B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tx1"/>
                </a:solidFill>
              </a:rPr>
              <a:t>First victim</a:t>
            </a:r>
          </a:p>
        </p:txBody>
      </p:sp>
      <p:cxnSp>
        <p:nvCxnSpPr>
          <p:cNvPr id="33" name="Straight Arrow Connector 32"/>
          <p:cNvCxnSpPr>
            <a:stCxn id="27" idx="3"/>
            <a:endCxn id="78" idx="1"/>
          </p:cNvCxnSpPr>
          <p:nvPr/>
        </p:nvCxnSpPr>
        <p:spPr>
          <a:xfrm>
            <a:off x="1868488" y="2016125"/>
            <a:ext cx="950912" cy="82073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30" name="Right Arrow 29"/>
          <p:cNvSpPr/>
          <p:nvPr/>
        </p:nvSpPr>
        <p:spPr>
          <a:xfrm>
            <a:off x="609600" y="2281238"/>
            <a:ext cx="1258888" cy="528637"/>
          </a:xfrm>
          <a:prstGeom prst="rightArrow">
            <a:avLst/>
          </a:prstGeom>
          <a:gradFill flip="none" rotWithShape="1">
            <a:gsLst>
              <a:gs pos="0">
                <a:srgbClr val="FF0000"/>
              </a:gs>
              <a:gs pos="0">
                <a:srgbClr val="9CB86E"/>
              </a:gs>
              <a:gs pos="100000">
                <a:srgbClr val="599241"/>
              </a:gs>
              <a:gs pos="100000">
                <a:srgbClr val="156B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4" name="Right Arrow 33"/>
          <p:cNvSpPr/>
          <p:nvPr/>
        </p:nvSpPr>
        <p:spPr>
          <a:xfrm>
            <a:off x="609600" y="2824163"/>
            <a:ext cx="1258888" cy="530225"/>
          </a:xfrm>
          <a:prstGeom prst="rightArrow">
            <a:avLst/>
          </a:prstGeom>
          <a:gradFill flip="none" rotWithShape="1">
            <a:gsLst>
              <a:gs pos="0">
                <a:srgbClr val="FF0000"/>
              </a:gs>
              <a:gs pos="0">
                <a:srgbClr val="9CB86E"/>
              </a:gs>
              <a:gs pos="100000">
                <a:srgbClr val="599241"/>
              </a:gs>
              <a:gs pos="100000">
                <a:srgbClr val="156B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5" name="Right Arrow 34"/>
          <p:cNvSpPr/>
          <p:nvPr/>
        </p:nvSpPr>
        <p:spPr>
          <a:xfrm>
            <a:off x="612775" y="3357563"/>
            <a:ext cx="1258888" cy="528637"/>
          </a:xfrm>
          <a:prstGeom prst="rightArrow">
            <a:avLst/>
          </a:prstGeom>
          <a:gradFill flip="none" rotWithShape="1">
            <a:gsLst>
              <a:gs pos="0">
                <a:srgbClr val="FF0000"/>
              </a:gs>
              <a:gs pos="0">
                <a:srgbClr val="9CB86E"/>
              </a:gs>
              <a:gs pos="100000">
                <a:srgbClr val="599241"/>
              </a:gs>
              <a:gs pos="100000">
                <a:srgbClr val="156B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cxnSp>
        <p:nvCxnSpPr>
          <p:cNvPr id="38" name="Straight Arrow Connector 37"/>
          <p:cNvCxnSpPr>
            <a:stCxn id="30" idx="3"/>
            <a:endCxn id="78" idx="1"/>
          </p:cNvCxnSpPr>
          <p:nvPr/>
        </p:nvCxnSpPr>
        <p:spPr>
          <a:xfrm>
            <a:off x="1868488" y="2544763"/>
            <a:ext cx="950912" cy="2921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34" idx="3"/>
            <a:endCxn id="78" idx="1"/>
          </p:cNvCxnSpPr>
          <p:nvPr/>
        </p:nvCxnSpPr>
        <p:spPr>
          <a:xfrm flipV="1">
            <a:off x="1868488" y="2836863"/>
            <a:ext cx="950912" cy="25241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35" idx="3"/>
            <a:endCxn id="78" idx="1"/>
          </p:cNvCxnSpPr>
          <p:nvPr/>
        </p:nvCxnSpPr>
        <p:spPr>
          <a:xfrm flipV="1">
            <a:off x="1871663" y="2836863"/>
            <a:ext cx="947737" cy="784225"/>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pic>
        <p:nvPicPr>
          <p:cNvPr id="17421" name="Picture 5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2271713"/>
            <a:ext cx="1022350"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9325" y="2935288"/>
            <a:ext cx="577850"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3079750"/>
            <a:ext cx="441325" cy="331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7" name="Rectangle 136"/>
          <p:cNvSpPr/>
          <p:nvPr/>
        </p:nvSpPr>
        <p:spPr>
          <a:xfrm>
            <a:off x="3048000" y="2935288"/>
            <a:ext cx="511175" cy="144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7425" name="Group 180"/>
          <p:cNvGrpSpPr>
            <a:grpSpLocks/>
          </p:cNvGrpSpPr>
          <p:nvPr/>
        </p:nvGrpSpPr>
        <p:grpSpPr bwMode="auto">
          <a:xfrm>
            <a:off x="625475" y="4418013"/>
            <a:ext cx="1360488" cy="793750"/>
            <a:chOff x="625459" y="4418270"/>
            <a:chExt cx="3657600" cy="2134930"/>
          </a:xfrm>
        </p:grpSpPr>
        <p:sp>
          <p:nvSpPr>
            <p:cNvPr id="165" name="Rounded Rectangle 164"/>
            <p:cNvSpPr/>
            <p:nvPr/>
          </p:nvSpPr>
          <p:spPr>
            <a:xfrm>
              <a:off x="2836236" y="4653111"/>
              <a:ext cx="1446823" cy="1490182"/>
            </a:xfrm>
            <a:prstGeom prst="roundRect">
              <a:avLst/>
            </a:prstGeom>
            <a:solidFill>
              <a:schemeClr val="accent1">
                <a:alpha val="3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6" name="Right Arrow 165"/>
            <p:cNvSpPr/>
            <p:nvPr/>
          </p:nvSpPr>
          <p:spPr>
            <a:xfrm>
              <a:off x="625459" y="4418270"/>
              <a:ext cx="1259035" cy="529463"/>
            </a:xfrm>
            <a:prstGeom prst="rightArrow">
              <a:avLst/>
            </a:prstGeom>
            <a:gradFill flip="none" rotWithShape="1">
              <a:gsLst>
                <a:gs pos="0">
                  <a:srgbClr val="FF0000"/>
                </a:gs>
                <a:gs pos="0">
                  <a:srgbClr val="9CB86E"/>
                </a:gs>
                <a:gs pos="100000">
                  <a:srgbClr val="599241"/>
                </a:gs>
                <a:gs pos="100000">
                  <a:srgbClr val="156B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cxnSp>
          <p:nvCxnSpPr>
            <p:cNvPr id="167" name="Straight Arrow Connector 166"/>
            <p:cNvCxnSpPr>
              <a:stCxn id="166" idx="3"/>
              <a:endCxn id="165" idx="1"/>
            </p:cNvCxnSpPr>
            <p:nvPr/>
          </p:nvCxnSpPr>
          <p:spPr>
            <a:xfrm>
              <a:off x="1884494" y="4683001"/>
              <a:ext cx="951743" cy="713065"/>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68" name="Right Arrow 167"/>
            <p:cNvSpPr/>
            <p:nvPr/>
          </p:nvSpPr>
          <p:spPr>
            <a:xfrm>
              <a:off x="625459" y="4947733"/>
              <a:ext cx="1259035" cy="529463"/>
            </a:xfrm>
            <a:prstGeom prst="rightArrow">
              <a:avLst/>
            </a:prstGeom>
            <a:gradFill flip="none" rotWithShape="1">
              <a:gsLst>
                <a:gs pos="0">
                  <a:srgbClr val="FF0000"/>
                </a:gs>
                <a:gs pos="0">
                  <a:srgbClr val="9CB86E"/>
                </a:gs>
                <a:gs pos="100000">
                  <a:srgbClr val="599241"/>
                </a:gs>
                <a:gs pos="100000">
                  <a:srgbClr val="156B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69" name="Right Arrow 168"/>
            <p:cNvSpPr/>
            <p:nvPr/>
          </p:nvSpPr>
          <p:spPr>
            <a:xfrm>
              <a:off x="625459" y="5490004"/>
              <a:ext cx="1259035" cy="529463"/>
            </a:xfrm>
            <a:prstGeom prst="rightArrow">
              <a:avLst/>
            </a:prstGeom>
            <a:gradFill flip="none" rotWithShape="1">
              <a:gsLst>
                <a:gs pos="0">
                  <a:srgbClr val="FF0000"/>
                </a:gs>
                <a:gs pos="0">
                  <a:srgbClr val="9CB86E"/>
                </a:gs>
                <a:gs pos="100000">
                  <a:srgbClr val="599241"/>
                </a:gs>
                <a:gs pos="100000">
                  <a:srgbClr val="156B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70" name="Right Arrow 169"/>
            <p:cNvSpPr/>
            <p:nvPr/>
          </p:nvSpPr>
          <p:spPr>
            <a:xfrm>
              <a:off x="629728" y="6023737"/>
              <a:ext cx="1259032" cy="529463"/>
            </a:xfrm>
            <a:prstGeom prst="rightArrow">
              <a:avLst/>
            </a:prstGeom>
            <a:gradFill flip="none" rotWithShape="1">
              <a:gsLst>
                <a:gs pos="0">
                  <a:srgbClr val="FF0000"/>
                </a:gs>
                <a:gs pos="0">
                  <a:srgbClr val="9CB86E"/>
                </a:gs>
                <a:gs pos="100000">
                  <a:srgbClr val="599241"/>
                </a:gs>
                <a:gs pos="100000">
                  <a:srgbClr val="156B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cxnSp>
          <p:nvCxnSpPr>
            <p:cNvPr id="172" name="Straight Arrow Connector 171"/>
            <p:cNvCxnSpPr>
              <a:stCxn id="168" idx="3"/>
              <a:endCxn id="165" idx="1"/>
            </p:cNvCxnSpPr>
            <p:nvPr/>
          </p:nvCxnSpPr>
          <p:spPr>
            <a:xfrm>
              <a:off x="1884494" y="5212464"/>
              <a:ext cx="951743" cy="183603"/>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73" name="Straight Arrow Connector 172"/>
            <p:cNvCxnSpPr>
              <a:stCxn id="169" idx="3"/>
              <a:endCxn id="165" idx="1"/>
            </p:cNvCxnSpPr>
            <p:nvPr/>
          </p:nvCxnSpPr>
          <p:spPr>
            <a:xfrm flipV="1">
              <a:off x="1884494" y="5396067"/>
              <a:ext cx="951743" cy="35866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74" name="Straight Arrow Connector 173"/>
            <p:cNvCxnSpPr>
              <a:stCxn id="170" idx="3"/>
              <a:endCxn id="165" idx="1"/>
            </p:cNvCxnSpPr>
            <p:nvPr/>
          </p:nvCxnSpPr>
          <p:spPr>
            <a:xfrm flipV="1">
              <a:off x="1888760" y="5396067"/>
              <a:ext cx="947476" cy="89240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pic>
          <p:nvPicPr>
            <p:cNvPr id="17466" name="Picture 17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63859" y="4831981"/>
              <a:ext cx="1022319" cy="663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67"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05967" y="5495751"/>
              <a:ext cx="577575" cy="475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68"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63859" y="5640463"/>
              <a:ext cx="442108" cy="3305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9" name="Rectangle 178"/>
            <p:cNvSpPr/>
            <p:nvPr/>
          </p:nvSpPr>
          <p:spPr>
            <a:xfrm>
              <a:off x="3062437" y="5494275"/>
              <a:ext cx="512149" cy="145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cxnSp>
        <p:nvCxnSpPr>
          <p:cNvPr id="180" name="Straight Arrow Connector 179"/>
          <p:cNvCxnSpPr>
            <a:stCxn id="165" idx="0"/>
            <a:endCxn id="78" idx="2"/>
          </p:cNvCxnSpPr>
          <p:nvPr/>
        </p:nvCxnSpPr>
        <p:spPr>
          <a:xfrm flipV="1">
            <a:off x="1716088" y="3581400"/>
            <a:ext cx="1827212" cy="923925"/>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grpSp>
        <p:nvGrpSpPr>
          <p:cNvPr id="17427" name="Group 183"/>
          <p:cNvGrpSpPr>
            <a:grpSpLocks/>
          </p:cNvGrpSpPr>
          <p:nvPr/>
        </p:nvGrpSpPr>
        <p:grpSpPr bwMode="auto">
          <a:xfrm>
            <a:off x="1295400" y="5334000"/>
            <a:ext cx="1360488" cy="793750"/>
            <a:chOff x="625459" y="4418270"/>
            <a:chExt cx="3657600" cy="2134930"/>
          </a:xfrm>
        </p:grpSpPr>
        <p:sp>
          <p:nvSpPr>
            <p:cNvPr id="185" name="Rounded Rectangle 184"/>
            <p:cNvSpPr/>
            <p:nvPr/>
          </p:nvSpPr>
          <p:spPr>
            <a:xfrm>
              <a:off x="2836236" y="4653114"/>
              <a:ext cx="1446823" cy="1490180"/>
            </a:xfrm>
            <a:prstGeom prst="roundRect">
              <a:avLst/>
            </a:prstGeom>
            <a:solidFill>
              <a:schemeClr val="accent1">
                <a:alpha val="3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6" name="Right Arrow 185"/>
            <p:cNvSpPr/>
            <p:nvPr/>
          </p:nvSpPr>
          <p:spPr>
            <a:xfrm>
              <a:off x="625459" y="4418270"/>
              <a:ext cx="1259035" cy="529463"/>
            </a:xfrm>
            <a:prstGeom prst="rightArrow">
              <a:avLst/>
            </a:prstGeom>
            <a:gradFill flip="none" rotWithShape="1">
              <a:gsLst>
                <a:gs pos="0">
                  <a:srgbClr val="FF0000"/>
                </a:gs>
                <a:gs pos="0">
                  <a:srgbClr val="9CB86E"/>
                </a:gs>
                <a:gs pos="100000">
                  <a:srgbClr val="599241"/>
                </a:gs>
                <a:gs pos="100000">
                  <a:srgbClr val="156B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cxnSp>
          <p:nvCxnSpPr>
            <p:cNvPr id="187" name="Straight Arrow Connector 186"/>
            <p:cNvCxnSpPr>
              <a:stCxn id="186" idx="3"/>
              <a:endCxn id="185" idx="1"/>
            </p:cNvCxnSpPr>
            <p:nvPr/>
          </p:nvCxnSpPr>
          <p:spPr>
            <a:xfrm>
              <a:off x="1884494" y="4683001"/>
              <a:ext cx="951743" cy="71306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88" name="Right Arrow 187"/>
            <p:cNvSpPr/>
            <p:nvPr/>
          </p:nvSpPr>
          <p:spPr>
            <a:xfrm>
              <a:off x="625459" y="4947733"/>
              <a:ext cx="1259035" cy="529463"/>
            </a:xfrm>
            <a:prstGeom prst="rightArrow">
              <a:avLst/>
            </a:prstGeom>
            <a:gradFill flip="none" rotWithShape="1">
              <a:gsLst>
                <a:gs pos="0">
                  <a:srgbClr val="FF0000"/>
                </a:gs>
                <a:gs pos="0">
                  <a:srgbClr val="9CB86E"/>
                </a:gs>
                <a:gs pos="100000">
                  <a:srgbClr val="599241"/>
                </a:gs>
                <a:gs pos="100000">
                  <a:srgbClr val="156B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89" name="Right Arrow 188"/>
            <p:cNvSpPr/>
            <p:nvPr/>
          </p:nvSpPr>
          <p:spPr>
            <a:xfrm>
              <a:off x="625459" y="5490006"/>
              <a:ext cx="1259035" cy="529463"/>
            </a:xfrm>
            <a:prstGeom prst="rightArrow">
              <a:avLst/>
            </a:prstGeom>
            <a:gradFill flip="none" rotWithShape="1">
              <a:gsLst>
                <a:gs pos="0">
                  <a:srgbClr val="FF0000"/>
                </a:gs>
                <a:gs pos="0">
                  <a:srgbClr val="9CB86E"/>
                </a:gs>
                <a:gs pos="100000">
                  <a:srgbClr val="599241"/>
                </a:gs>
                <a:gs pos="100000">
                  <a:srgbClr val="156B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90" name="Right Arrow 189"/>
            <p:cNvSpPr/>
            <p:nvPr/>
          </p:nvSpPr>
          <p:spPr>
            <a:xfrm>
              <a:off x="629728" y="6023737"/>
              <a:ext cx="1259032" cy="529463"/>
            </a:xfrm>
            <a:prstGeom prst="rightArrow">
              <a:avLst/>
            </a:prstGeom>
            <a:gradFill flip="none" rotWithShape="1">
              <a:gsLst>
                <a:gs pos="0">
                  <a:srgbClr val="FF0000"/>
                </a:gs>
                <a:gs pos="0">
                  <a:srgbClr val="9CB86E"/>
                </a:gs>
                <a:gs pos="100000">
                  <a:srgbClr val="599241"/>
                </a:gs>
                <a:gs pos="100000">
                  <a:srgbClr val="156B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cxnSp>
          <p:nvCxnSpPr>
            <p:cNvPr id="191" name="Straight Arrow Connector 190"/>
            <p:cNvCxnSpPr>
              <a:stCxn id="188" idx="3"/>
              <a:endCxn id="185" idx="1"/>
            </p:cNvCxnSpPr>
            <p:nvPr/>
          </p:nvCxnSpPr>
          <p:spPr>
            <a:xfrm>
              <a:off x="1884494" y="5212464"/>
              <a:ext cx="951743" cy="183605"/>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92" name="Straight Arrow Connector 191"/>
            <p:cNvCxnSpPr>
              <a:stCxn id="189" idx="3"/>
              <a:endCxn id="185" idx="1"/>
            </p:cNvCxnSpPr>
            <p:nvPr/>
          </p:nvCxnSpPr>
          <p:spPr>
            <a:xfrm flipV="1">
              <a:off x="1884494" y="5396069"/>
              <a:ext cx="951743" cy="35866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93" name="Straight Arrow Connector 192"/>
            <p:cNvCxnSpPr>
              <a:stCxn id="190" idx="3"/>
              <a:endCxn id="185" idx="1"/>
            </p:cNvCxnSpPr>
            <p:nvPr/>
          </p:nvCxnSpPr>
          <p:spPr>
            <a:xfrm flipV="1">
              <a:off x="1888760" y="5396069"/>
              <a:ext cx="947476" cy="892399"/>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pic>
          <p:nvPicPr>
            <p:cNvPr id="17453" name="Picture 19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63859" y="4831981"/>
              <a:ext cx="1022319" cy="663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5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05967" y="5495751"/>
              <a:ext cx="577575" cy="475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55"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63859" y="5640463"/>
              <a:ext cx="442108" cy="3305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7" name="Rectangle 196"/>
            <p:cNvSpPr/>
            <p:nvPr/>
          </p:nvSpPr>
          <p:spPr>
            <a:xfrm>
              <a:off x="3062437" y="5494275"/>
              <a:ext cx="512149" cy="145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7428" name="Group 197"/>
          <p:cNvGrpSpPr>
            <a:grpSpLocks/>
          </p:cNvGrpSpPr>
          <p:nvPr/>
        </p:nvGrpSpPr>
        <p:grpSpPr bwMode="auto">
          <a:xfrm>
            <a:off x="3040063" y="4568825"/>
            <a:ext cx="1360487" cy="795338"/>
            <a:chOff x="625459" y="4418270"/>
            <a:chExt cx="3657600" cy="2134930"/>
          </a:xfrm>
        </p:grpSpPr>
        <p:sp>
          <p:nvSpPr>
            <p:cNvPr id="199" name="Rounded Rectangle 198"/>
            <p:cNvSpPr/>
            <p:nvPr/>
          </p:nvSpPr>
          <p:spPr>
            <a:xfrm>
              <a:off x="2836238" y="4652645"/>
              <a:ext cx="1446821" cy="1487204"/>
            </a:xfrm>
            <a:prstGeom prst="roundRect">
              <a:avLst/>
            </a:prstGeom>
            <a:solidFill>
              <a:schemeClr val="accent1">
                <a:alpha val="3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0" name="Right Arrow 199"/>
            <p:cNvSpPr/>
            <p:nvPr/>
          </p:nvSpPr>
          <p:spPr>
            <a:xfrm>
              <a:off x="625459" y="4418270"/>
              <a:ext cx="1259033" cy="528405"/>
            </a:xfrm>
            <a:prstGeom prst="rightArrow">
              <a:avLst/>
            </a:prstGeom>
            <a:gradFill flip="none" rotWithShape="1">
              <a:gsLst>
                <a:gs pos="0">
                  <a:srgbClr val="FF0000"/>
                </a:gs>
                <a:gs pos="0">
                  <a:srgbClr val="9CB86E"/>
                </a:gs>
                <a:gs pos="100000">
                  <a:srgbClr val="599241"/>
                </a:gs>
                <a:gs pos="100000">
                  <a:srgbClr val="156B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cxnSp>
          <p:nvCxnSpPr>
            <p:cNvPr id="201" name="Straight Arrow Connector 200"/>
            <p:cNvCxnSpPr>
              <a:stCxn id="200" idx="3"/>
              <a:endCxn id="199" idx="1"/>
            </p:cNvCxnSpPr>
            <p:nvPr/>
          </p:nvCxnSpPr>
          <p:spPr>
            <a:xfrm>
              <a:off x="1884492" y="4682473"/>
              <a:ext cx="951746" cy="715904"/>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02" name="Right Arrow 201"/>
            <p:cNvSpPr/>
            <p:nvPr/>
          </p:nvSpPr>
          <p:spPr>
            <a:xfrm>
              <a:off x="625459" y="4946675"/>
              <a:ext cx="1259033" cy="528405"/>
            </a:xfrm>
            <a:prstGeom prst="rightArrow">
              <a:avLst/>
            </a:prstGeom>
            <a:gradFill flip="none" rotWithShape="1">
              <a:gsLst>
                <a:gs pos="0">
                  <a:srgbClr val="FF0000"/>
                </a:gs>
                <a:gs pos="0">
                  <a:srgbClr val="9CB86E"/>
                </a:gs>
                <a:gs pos="100000">
                  <a:srgbClr val="599241"/>
                </a:gs>
                <a:gs pos="100000">
                  <a:srgbClr val="156B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03" name="Right Arrow 202"/>
            <p:cNvSpPr/>
            <p:nvPr/>
          </p:nvSpPr>
          <p:spPr>
            <a:xfrm>
              <a:off x="625459" y="5492126"/>
              <a:ext cx="1259033" cy="528405"/>
            </a:xfrm>
            <a:prstGeom prst="rightArrow">
              <a:avLst/>
            </a:prstGeom>
            <a:gradFill flip="none" rotWithShape="1">
              <a:gsLst>
                <a:gs pos="0">
                  <a:srgbClr val="FF0000"/>
                </a:gs>
                <a:gs pos="0">
                  <a:srgbClr val="9CB86E"/>
                </a:gs>
                <a:gs pos="100000">
                  <a:srgbClr val="599241"/>
                </a:gs>
                <a:gs pos="100000">
                  <a:srgbClr val="156B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04" name="Right Arrow 203"/>
            <p:cNvSpPr/>
            <p:nvPr/>
          </p:nvSpPr>
          <p:spPr>
            <a:xfrm>
              <a:off x="629726" y="6024795"/>
              <a:ext cx="1259036" cy="528405"/>
            </a:xfrm>
            <a:prstGeom prst="rightArrow">
              <a:avLst/>
            </a:prstGeom>
            <a:gradFill flip="none" rotWithShape="1">
              <a:gsLst>
                <a:gs pos="0">
                  <a:srgbClr val="FF0000"/>
                </a:gs>
                <a:gs pos="0">
                  <a:srgbClr val="9CB86E"/>
                </a:gs>
                <a:gs pos="100000">
                  <a:srgbClr val="599241"/>
                </a:gs>
                <a:gs pos="100000">
                  <a:srgbClr val="156B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cxnSp>
          <p:nvCxnSpPr>
            <p:cNvPr id="205" name="Straight Arrow Connector 204"/>
            <p:cNvCxnSpPr>
              <a:stCxn id="202" idx="3"/>
              <a:endCxn id="199" idx="1"/>
            </p:cNvCxnSpPr>
            <p:nvPr/>
          </p:nvCxnSpPr>
          <p:spPr>
            <a:xfrm>
              <a:off x="1884492" y="5210878"/>
              <a:ext cx="951746" cy="187499"/>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06" name="Straight Arrow Connector 205"/>
            <p:cNvCxnSpPr>
              <a:stCxn id="203" idx="3"/>
              <a:endCxn id="199" idx="1"/>
            </p:cNvCxnSpPr>
            <p:nvPr/>
          </p:nvCxnSpPr>
          <p:spPr>
            <a:xfrm flipV="1">
              <a:off x="1884492" y="5398377"/>
              <a:ext cx="951746" cy="35795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07" name="Straight Arrow Connector 206"/>
            <p:cNvCxnSpPr>
              <a:stCxn id="204" idx="3"/>
              <a:endCxn id="199" idx="1"/>
            </p:cNvCxnSpPr>
            <p:nvPr/>
          </p:nvCxnSpPr>
          <p:spPr>
            <a:xfrm flipV="1">
              <a:off x="1888761" y="5398377"/>
              <a:ext cx="947477" cy="89062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pic>
          <p:nvPicPr>
            <p:cNvPr id="17440" name="Picture 20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63859" y="4831981"/>
              <a:ext cx="1022319" cy="663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4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05967" y="5495751"/>
              <a:ext cx="577575" cy="475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42"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63859" y="5640463"/>
              <a:ext cx="442108" cy="3305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1" name="Rectangle 210"/>
            <p:cNvSpPr/>
            <p:nvPr/>
          </p:nvSpPr>
          <p:spPr>
            <a:xfrm>
              <a:off x="3062436" y="5496389"/>
              <a:ext cx="512150" cy="144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cxnSp>
        <p:nvCxnSpPr>
          <p:cNvPr id="212" name="Straight Arrow Connector 211"/>
          <p:cNvCxnSpPr>
            <a:stCxn id="185" idx="0"/>
            <a:endCxn id="78" idx="2"/>
          </p:cNvCxnSpPr>
          <p:nvPr/>
        </p:nvCxnSpPr>
        <p:spPr>
          <a:xfrm flipV="1">
            <a:off x="2386013" y="3581400"/>
            <a:ext cx="1157287" cy="1839913"/>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15" name="Straight Arrow Connector 214"/>
          <p:cNvCxnSpPr>
            <a:stCxn id="199" idx="0"/>
            <a:endCxn id="78" idx="2"/>
          </p:cNvCxnSpPr>
          <p:nvPr/>
        </p:nvCxnSpPr>
        <p:spPr>
          <a:xfrm flipH="1" flipV="1">
            <a:off x="3543300" y="3581400"/>
            <a:ext cx="588963" cy="107473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62" name="Slide Number Placeholder 3"/>
          <p:cNvSpPr txBox="1">
            <a:spLocks/>
          </p:cNvSpPr>
          <p:nvPr/>
        </p:nvSpPr>
        <p:spPr>
          <a:xfrm>
            <a:off x="7883760" y="6039828"/>
            <a:ext cx="105135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56C8676-1494-424A-9EE1-69F4EB666BA8}" type="slidenum">
              <a:rPr lang="en-US" smtClean="0"/>
              <a:pPr algn="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381000" y="363415"/>
            <a:ext cx="8229600" cy="762000"/>
          </a:xfrm>
        </p:spPr>
        <p:txBody>
          <a:bodyPr/>
          <a:lstStyle/>
          <a:p>
            <a:pPr eaLnBrk="1" hangingPunct="1"/>
            <a:r>
              <a:rPr lang="en-US" altLang="en-US" dirty="0" smtClean="0"/>
              <a:t>And for Research</a:t>
            </a:r>
          </a:p>
        </p:txBody>
      </p:sp>
      <p:sp>
        <p:nvSpPr>
          <p:cNvPr id="5" name="Rounded Rectangle 4"/>
          <p:cNvSpPr/>
          <p:nvPr/>
        </p:nvSpPr>
        <p:spPr>
          <a:xfrm>
            <a:off x="3886200" y="1447800"/>
            <a:ext cx="1219200" cy="1252538"/>
          </a:xfrm>
          <a:prstGeom prst="roundRect">
            <a:avLst/>
          </a:prstGeom>
          <a:solidFill>
            <a:schemeClr val="accent1">
              <a:alpha val="3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8436"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48125" y="1495425"/>
            <a:ext cx="860425"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130425"/>
            <a:ext cx="485775"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6050" y="2252663"/>
            <a:ext cx="371475" cy="277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ectangle 16"/>
          <p:cNvSpPr/>
          <p:nvPr/>
        </p:nvSpPr>
        <p:spPr>
          <a:xfrm>
            <a:off x="3967163" y="2078038"/>
            <a:ext cx="430212" cy="1222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844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3859213"/>
            <a:ext cx="1420813" cy="1398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41"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3859213"/>
            <a:ext cx="1420813" cy="1398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42"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81400" y="3859213"/>
            <a:ext cx="1420813" cy="1398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43"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61188" y="3859213"/>
            <a:ext cx="1420812" cy="1398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25" name="Rectangle 1024"/>
          <p:cNvSpPr/>
          <p:nvPr/>
        </p:nvSpPr>
        <p:spPr>
          <a:xfrm>
            <a:off x="914400" y="2971800"/>
            <a:ext cx="7162800" cy="381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Blind Search Capability</a:t>
            </a:r>
          </a:p>
        </p:txBody>
      </p:sp>
      <p:cxnSp>
        <p:nvCxnSpPr>
          <p:cNvPr id="1032" name="Straight Arrow Connector 1031"/>
          <p:cNvCxnSpPr>
            <a:stCxn id="18440" idx="0"/>
          </p:cNvCxnSpPr>
          <p:nvPr/>
        </p:nvCxnSpPr>
        <p:spPr>
          <a:xfrm flipV="1">
            <a:off x="1243013" y="3429000"/>
            <a:ext cx="3175" cy="430213"/>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18441" idx="0"/>
          </p:cNvCxnSpPr>
          <p:nvPr/>
        </p:nvCxnSpPr>
        <p:spPr>
          <a:xfrm flipV="1">
            <a:off x="2767013" y="3429000"/>
            <a:ext cx="0" cy="430213"/>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18442" idx="0"/>
          </p:cNvCxnSpPr>
          <p:nvPr/>
        </p:nvCxnSpPr>
        <p:spPr>
          <a:xfrm flipV="1">
            <a:off x="4291013" y="3429000"/>
            <a:ext cx="0" cy="430213"/>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18443" idx="0"/>
          </p:cNvCxnSpPr>
          <p:nvPr/>
        </p:nvCxnSpPr>
        <p:spPr>
          <a:xfrm flipV="1">
            <a:off x="7672388" y="3352800"/>
            <a:ext cx="0" cy="506413"/>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pic>
        <p:nvPicPr>
          <p:cNvPr id="18449"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81600" y="3886200"/>
            <a:ext cx="1647825"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7" name="Straight Arrow Connector 96"/>
          <p:cNvCxnSpPr>
            <a:stCxn id="18449" idx="0"/>
          </p:cNvCxnSpPr>
          <p:nvPr/>
        </p:nvCxnSpPr>
        <p:spPr>
          <a:xfrm flipH="1" flipV="1">
            <a:off x="6005513" y="3390900"/>
            <a:ext cx="0" cy="4953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a:stCxn id="1025" idx="0"/>
            <a:endCxn id="5" idx="2"/>
          </p:cNvCxnSpPr>
          <p:nvPr/>
        </p:nvCxnSpPr>
        <p:spPr>
          <a:xfrm flipV="1">
            <a:off x="4495800" y="2700338"/>
            <a:ext cx="0" cy="27146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02" name="Content Placeholder 120"/>
          <p:cNvSpPr>
            <a:spLocks noGrp="1"/>
          </p:cNvSpPr>
          <p:nvPr>
            <p:ph sz="half" idx="2"/>
          </p:nvPr>
        </p:nvSpPr>
        <p:spPr>
          <a:xfrm>
            <a:off x="533400" y="5410200"/>
            <a:ext cx="7848600" cy="838200"/>
          </a:xfrm>
        </p:spPr>
        <p:txBody>
          <a:bodyPr>
            <a:normAutofit fontScale="55000" lnSpcReduction="20000"/>
          </a:bodyPr>
          <a:lstStyle/>
          <a:p>
            <a:pPr eaLnBrk="1" hangingPunct="1">
              <a:defRPr/>
            </a:pPr>
            <a:r>
              <a:rPr lang="en-US" dirty="0" smtClean="0"/>
              <a:t>Central systems can disseminate search queries that can be locally processed</a:t>
            </a:r>
          </a:p>
          <a:p>
            <a:pPr eaLnBrk="1" hangingPunct="1">
              <a:defRPr/>
            </a:pPr>
            <a:r>
              <a:rPr lang="en-US" dirty="0" smtClean="0">
                <a:solidFill>
                  <a:prstClr val="black"/>
                </a:solidFill>
              </a:rPr>
              <a:t>Results are contained within the company implementation and local decisions can be made whether to release data</a:t>
            </a:r>
            <a:endParaRPr lang="en-US" dirty="0">
              <a:solidFill>
                <a:prstClr val="black"/>
              </a:solidFill>
            </a:endParaRPr>
          </a:p>
        </p:txBody>
      </p:sp>
      <p:sp>
        <p:nvSpPr>
          <p:cNvPr id="105" name="Rounded Rectangle 104"/>
          <p:cNvSpPr/>
          <p:nvPr/>
        </p:nvSpPr>
        <p:spPr>
          <a:xfrm>
            <a:off x="2438400" y="1447800"/>
            <a:ext cx="1219200" cy="1252538"/>
          </a:xfrm>
          <a:prstGeom prst="roundRect">
            <a:avLst/>
          </a:prstGeom>
          <a:solidFill>
            <a:schemeClr val="accent1">
              <a:alpha val="3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8454" name="Picture 10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00325" y="1495425"/>
            <a:ext cx="860425"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130425"/>
            <a:ext cx="485775"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5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8250" y="2252663"/>
            <a:ext cx="371475" cy="277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9" name="Rectangle 108"/>
          <p:cNvSpPr/>
          <p:nvPr/>
        </p:nvSpPr>
        <p:spPr>
          <a:xfrm>
            <a:off x="2519363" y="2078038"/>
            <a:ext cx="430212" cy="1222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10" name="Straight Arrow Connector 109"/>
          <p:cNvCxnSpPr>
            <a:endCxn id="105" idx="2"/>
          </p:cNvCxnSpPr>
          <p:nvPr/>
        </p:nvCxnSpPr>
        <p:spPr>
          <a:xfrm flipV="1">
            <a:off x="3048000" y="2700338"/>
            <a:ext cx="0" cy="27146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11" name="Rounded Rectangle 110"/>
          <p:cNvSpPr/>
          <p:nvPr/>
        </p:nvSpPr>
        <p:spPr>
          <a:xfrm>
            <a:off x="990600" y="1447800"/>
            <a:ext cx="1219200" cy="1252538"/>
          </a:xfrm>
          <a:prstGeom prst="roundRect">
            <a:avLst/>
          </a:prstGeom>
          <a:solidFill>
            <a:schemeClr val="accent1">
              <a:alpha val="3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8460" name="Picture 1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52525" y="1495425"/>
            <a:ext cx="860425"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130425"/>
            <a:ext cx="485775"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6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0450" y="2252663"/>
            <a:ext cx="371475" cy="277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5" name="Rectangle 114"/>
          <p:cNvSpPr/>
          <p:nvPr/>
        </p:nvSpPr>
        <p:spPr>
          <a:xfrm>
            <a:off x="1071563" y="2078038"/>
            <a:ext cx="430212" cy="1222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16" name="Straight Arrow Connector 115"/>
          <p:cNvCxnSpPr>
            <a:endCxn id="111" idx="2"/>
          </p:cNvCxnSpPr>
          <p:nvPr/>
        </p:nvCxnSpPr>
        <p:spPr>
          <a:xfrm flipV="1">
            <a:off x="1600200" y="2700338"/>
            <a:ext cx="0" cy="27146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33" name="Slide Number Placeholder 3"/>
          <p:cNvSpPr txBox="1">
            <a:spLocks/>
          </p:cNvSpPr>
          <p:nvPr/>
        </p:nvSpPr>
        <p:spPr>
          <a:xfrm>
            <a:off x="7883760" y="6039828"/>
            <a:ext cx="105135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56C8676-1494-424A-9EE1-69F4EB666BA8}" type="slidenum">
              <a:rPr lang="en-US" smtClean="0"/>
              <a:pPr algn="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81000" y="351692"/>
            <a:ext cx="8229600" cy="762000"/>
          </a:xfrm>
        </p:spPr>
        <p:txBody>
          <a:bodyPr/>
          <a:lstStyle/>
          <a:p>
            <a:pPr eaLnBrk="1" hangingPunct="1"/>
            <a:r>
              <a:rPr lang="en-US" altLang="en-US" dirty="0" smtClean="0"/>
              <a:t>And for Research</a:t>
            </a:r>
          </a:p>
        </p:txBody>
      </p:sp>
      <p:sp>
        <p:nvSpPr>
          <p:cNvPr id="5" name="Rounded Rectangle 4"/>
          <p:cNvSpPr/>
          <p:nvPr/>
        </p:nvSpPr>
        <p:spPr>
          <a:xfrm>
            <a:off x="3886200" y="1447800"/>
            <a:ext cx="1219200" cy="1252538"/>
          </a:xfrm>
          <a:prstGeom prst="roundRect">
            <a:avLst/>
          </a:prstGeom>
          <a:solidFill>
            <a:schemeClr val="accent1">
              <a:alpha val="3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9460"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48125" y="1495425"/>
            <a:ext cx="860425"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130425"/>
            <a:ext cx="485775"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6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6050" y="2252663"/>
            <a:ext cx="371475" cy="277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ectangle 16"/>
          <p:cNvSpPr/>
          <p:nvPr/>
        </p:nvSpPr>
        <p:spPr>
          <a:xfrm>
            <a:off x="3967163" y="2078038"/>
            <a:ext cx="430212" cy="1222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946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3859213"/>
            <a:ext cx="1420813" cy="1398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65"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3859213"/>
            <a:ext cx="1420813" cy="1398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66"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81400" y="3859213"/>
            <a:ext cx="1420813" cy="1398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67"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61188" y="3859213"/>
            <a:ext cx="1420812" cy="1398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25" name="Rectangle 1024"/>
          <p:cNvSpPr/>
          <p:nvPr/>
        </p:nvSpPr>
        <p:spPr>
          <a:xfrm>
            <a:off x="914400" y="2971800"/>
            <a:ext cx="7162800" cy="381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Company A: Port 1443 unusual long authentication connect string</a:t>
            </a:r>
          </a:p>
        </p:txBody>
      </p:sp>
      <p:cxnSp>
        <p:nvCxnSpPr>
          <p:cNvPr id="1032" name="Straight Arrow Connector 1031"/>
          <p:cNvCxnSpPr>
            <a:stCxn id="19464" idx="0"/>
          </p:cNvCxnSpPr>
          <p:nvPr/>
        </p:nvCxnSpPr>
        <p:spPr>
          <a:xfrm flipV="1">
            <a:off x="1243013" y="3429000"/>
            <a:ext cx="0" cy="430213"/>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19465" idx="0"/>
          </p:cNvCxnSpPr>
          <p:nvPr/>
        </p:nvCxnSpPr>
        <p:spPr>
          <a:xfrm flipV="1">
            <a:off x="2767013" y="3429000"/>
            <a:ext cx="0" cy="430213"/>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19466" idx="0"/>
          </p:cNvCxnSpPr>
          <p:nvPr/>
        </p:nvCxnSpPr>
        <p:spPr>
          <a:xfrm flipV="1">
            <a:off x="4291013" y="3429000"/>
            <a:ext cx="0" cy="430213"/>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19467" idx="0"/>
          </p:cNvCxnSpPr>
          <p:nvPr/>
        </p:nvCxnSpPr>
        <p:spPr>
          <a:xfrm flipV="1">
            <a:off x="7672388" y="3352800"/>
            <a:ext cx="0" cy="506413"/>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pic>
        <p:nvPicPr>
          <p:cNvPr id="19473"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81600" y="3886200"/>
            <a:ext cx="1647825"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7" name="Straight Arrow Connector 96"/>
          <p:cNvCxnSpPr>
            <a:stCxn id="19473" idx="0"/>
          </p:cNvCxnSpPr>
          <p:nvPr/>
        </p:nvCxnSpPr>
        <p:spPr>
          <a:xfrm flipH="1" flipV="1">
            <a:off x="6005513" y="3390900"/>
            <a:ext cx="0" cy="4953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a:stCxn id="1025" idx="0"/>
            <a:endCxn id="5" idx="2"/>
          </p:cNvCxnSpPr>
          <p:nvPr/>
        </p:nvCxnSpPr>
        <p:spPr>
          <a:xfrm flipV="1">
            <a:off x="4495800" y="2700338"/>
            <a:ext cx="0" cy="27146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02" name="Content Placeholder 120"/>
          <p:cNvSpPr>
            <a:spLocks noGrp="1"/>
          </p:cNvSpPr>
          <p:nvPr>
            <p:ph sz="half" idx="2"/>
          </p:nvPr>
        </p:nvSpPr>
        <p:spPr>
          <a:xfrm>
            <a:off x="533400" y="5410200"/>
            <a:ext cx="7848600" cy="838200"/>
          </a:xfrm>
        </p:spPr>
        <p:txBody>
          <a:bodyPr>
            <a:normAutofit fontScale="55000" lnSpcReduction="20000"/>
          </a:bodyPr>
          <a:lstStyle/>
          <a:p>
            <a:pPr eaLnBrk="1" hangingPunct="1">
              <a:defRPr/>
            </a:pPr>
            <a:r>
              <a:rPr lang="en-US" dirty="0" smtClean="0"/>
              <a:t>Central systems can disseminate search queries that can be locally processed</a:t>
            </a:r>
          </a:p>
          <a:p>
            <a:pPr eaLnBrk="1" hangingPunct="1">
              <a:defRPr/>
            </a:pPr>
            <a:r>
              <a:rPr lang="en-US" dirty="0" smtClean="0">
                <a:solidFill>
                  <a:prstClr val="black"/>
                </a:solidFill>
              </a:rPr>
              <a:t>Results are contained within the company implementation and local decisions can be made whether to release data</a:t>
            </a:r>
            <a:endParaRPr lang="en-US" dirty="0">
              <a:solidFill>
                <a:prstClr val="black"/>
              </a:solidFill>
            </a:endParaRPr>
          </a:p>
        </p:txBody>
      </p:sp>
      <p:sp>
        <p:nvSpPr>
          <p:cNvPr id="3" name="TextBox 2"/>
          <p:cNvSpPr txBox="1"/>
          <p:nvPr/>
        </p:nvSpPr>
        <p:spPr>
          <a:xfrm>
            <a:off x="5257800" y="1503363"/>
            <a:ext cx="3505200" cy="1385887"/>
          </a:xfrm>
          <a:prstGeom prst="rect">
            <a:avLst/>
          </a:prstGeom>
          <a:noFill/>
        </p:spPr>
        <p:txBody>
          <a:bodyPr>
            <a:spAutoFit/>
          </a:bodyPr>
          <a:lstStyle/>
          <a:p>
            <a:pPr>
              <a:defRPr/>
            </a:pPr>
            <a:r>
              <a:rPr lang="en-US" sz="1200" b="1" dirty="0"/>
              <a:t>Rules management</a:t>
            </a:r>
          </a:p>
          <a:p>
            <a:pPr marL="171450" indent="-171450">
              <a:buFont typeface="Arial" panose="020B0604020202020204" pitchFamily="34" charset="0"/>
              <a:buChar char="•"/>
              <a:defRPr/>
            </a:pPr>
            <a:r>
              <a:rPr lang="en-US" sz="1200" dirty="0"/>
              <a:t>Company B allows Company A: query only</a:t>
            </a:r>
          </a:p>
          <a:p>
            <a:pPr marL="171450" indent="-171450">
              <a:buFont typeface="Arial" panose="020B0604020202020204" pitchFamily="34" charset="0"/>
              <a:buChar char="•"/>
              <a:defRPr/>
            </a:pPr>
            <a:r>
              <a:rPr lang="en-US" sz="1200" dirty="0"/>
              <a:t>Company C allows Company A: query only</a:t>
            </a:r>
          </a:p>
          <a:p>
            <a:pPr marL="171450" indent="-171450">
              <a:buFont typeface="Arial" panose="020B0604020202020204" pitchFamily="34" charset="0"/>
              <a:buChar char="•"/>
              <a:defRPr/>
            </a:pPr>
            <a:r>
              <a:rPr lang="en-US" sz="1200" dirty="0"/>
              <a:t>Company A allows All: query and collaboration</a:t>
            </a:r>
          </a:p>
          <a:p>
            <a:pPr marL="171450" indent="-171450">
              <a:buFont typeface="Arial" panose="020B0604020202020204" pitchFamily="34" charset="0"/>
              <a:buChar char="•"/>
              <a:defRPr/>
            </a:pPr>
            <a:r>
              <a:rPr lang="en-US" sz="1200" dirty="0"/>
              <a:t>Consortia A allows Company A: query only</a:t>
            </a:r>
          </a:p>
          <a:p>
            <a:pPr marL="171450" indent="-171450">
              <a:buFont typeface="Arial" panose="020B0604020202020204" pitchFamily="34" charset="0"/>
              <a:buChar char="•"/>
              <a:defRPr/>
            </a:pPr>
            <a:r>
              <a:rPr lang="en-US" sz="1200" dirty="0"/>
              <a:t>…</a:t>
            </a:r>
          </a:p>
          <a:p>
            <a:pPr>
              <a:defRPr/>
            </a:pPr>
            <a:endParaRPr lang="en-US" sz="1200" dirty="0"/>
          </a:p>
        </p:txBody>
      </p:sp>
      <p:sp>
        <p:nvSpPr>
          <p:cNvPr id="24" name="Rounded Rectangle 23"/>
          <p:cNvSpPr/>
          <p:nvPr/>
        </p:nvSpPr>
        <p:spPr>
          <a:xfrm>
            <a:off x="2438400" y="1447800"/>
            <a:ext cx="1219200" cy="1252538"/>
          </a:xfrm>
          <a:prstGeom prst="roundRect">
            <a:avLst/>
          </a:prstGeom>
          <a:solidFill>
            <a:schemeClr val="accent1">
              <a:alpha val="3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9479" name="Picture 2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00325" y="1495425"/>
            <a:ext cx="860425"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130425"/>
            <a:ext cx="485775"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8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8250" y="2252663"/>
            <a:ext cx="371475" cy="277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Rectangle 27"/>
          <p:cNvSpPr/>
          <p:nvPr/>
        </p:nvSpPr>
        <p:spPr>
          <a:xfrm>
            <a:off x="2519363" y="2078038"/>
            <a:ext cx="430212" cy="1222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9" name="Straight Arrow Connector 28"/>
          <p:cNvCxnSpPr>
            <a:endCxn id="24" idx="2"/>
          </p:cNvCxnSpPr>
          <p:nvPr/>
        </p:nvCxnSpPr>
        <p:spPr>
          <a:xfrm flipV="1">
            <a:off x="3048000" y="2700338"/>
            <a:ext cx="0" cy="27146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32" name="Rounded Rectangle 31"/>
          <p:cNvSpPr/>
          <p:nvPr/>
        </p:nvSpPr>
        <p:spPr>
          <a:xfrm>
            <a:off x="990600" y="1447800"/>
            <a:ext cx="1219200" cy="1252538"/>
          </a:xfrm>
          <a:prstGeom prst="roundRect">
            <a:avLst/>
          </a:prstGeom>
          <a:solidFill>
            <a:schemeClr val="accent1">
              <a:alpha val="3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9485" name="Picture 3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52525" y="1495425"/>
            <a:ext cx="860425"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130425"/>
            <a:ext cx="485775"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8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0450" y="2252663"/>
            <a:ext cx="371475" cy="277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Rectangle 35"/>
          <p:cNvSpPr/>
          <p:nvPr/>
        </p:nvSpPr>
        <p:spPr>
          <a:xfrm>
            <a:off x="1071563" y="2078038"/>
            <a:ext cx="430212" cy="1222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7" name="Straight Arrow Connector 36"/>
          <p:cNvCxnSpPr>
            <a:endCxn id="32" idx="2"/>
          </p:cNvCxnSpPr>
          <p:nvPr/>
        </p:nvCxnSpPr>
        <p:spPr>
          <a:xfrm flipV="1">
            <a:off x="1600200" y="2700338"/>
            <a:ext cx="0" cy="27146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34" name="Slide Number Placeholder 3"/>
          <p:cNvSpPr txBox="1">
            <a:spLocks/>
          </p:cNvSpPr>
          <p:nvPr/>
        </p:nvSpPr>
        <p:spPr>
          <a:xfrm>
            <a:off x="7883760" y="6039828"/>
            <a:ext cx="105135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56C8676-1494-424A-9EE1-69F4EB666BA8}" type="slidenum">
              <a:rPr lang="en-US" smtClean="0"/>
              <a:pPr algn="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81000" y="351692"/>
            <a:ext cx="8229600" cy="762000"/>
          </a:xfrm>
        </p:spPr>
        <p:txBody>
          <a:bodyPr/>
          <a:lstStyle/>
          <a:p>
            <a:pPr eaLnBrk="1" hangingPunct="1"/>
            <a:r>
              <a:rPr lang="en-US" altLang="en-US" dirty="0" smtClean="0"/>
              <a:t>And for Research</a:t>
            </a:r>
          </a:p>
        </p:txBody>
      </p:sp>
      <p:sp>
        <p:nvSpPr>
          <p:cNvPr id="5" name="Rounded Rectangle 4"/>
          <p:cNvSpPr/>
          <p:nvPr/>
        </p:nvSpPr>
        <p:spPr>
          <a:xfrm>
            <a:off x="3886200" y="1447800"/>
            <a:ext cx="1219200" cy="1252538"/>
          </a:xfrm>
          <a:prstGeom prst="roundRect">
            <a:avLst/>
          </a:prstGeom>
          <a:solidFill>
            <a:schemeClr val="accent1">
              <a:alpha val="3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0484"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48125" y="1495425"/>
            <a:ext cx="860425"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130425"/>
            <a:ext cx="485775"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6050" y="2252663"/>
            <a:ext cx="371475" cy="277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ectangle 16"/>
          <p:cNvSpPr/>
          <p:nvPr/>
        </p:nvSpPr>
        <p:spPr>
          <a:xfrm>
            <a:off x="3967163" y="2078038"/>
            <a:ext cx="430212" cy="1222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048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3859213"/>
            <a:ext cx="1420813" cy="1398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9"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3859213"/>
            <a:ext cx="1420813" cy="1398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9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81400" y="3859213"/>
            <a:ext cx="1420813" cy="1398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25" name="Rectangle 1024"/>
          <p:cNvSpPr/>
          <p:nvPr/>
        </p:nvSpPr>
        <p:spPr>
          <a:xfrm>
            <a:off x="914400" y="2971800"/>
            <a:ext cx="7162800" cy="4572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[Company C] Anonymous Response to query: </a:t>
            </a:r>
          </a:p>
          <a:p>
            <a:pPr algn="ctr">
              <a:defRPr/>
            </a:pPr>
            <a:r>
              <a:rPr lang="en-US" dirty="0">
                <a:solidFill>
                  <a:schemeClr val="tx1"/>
                </a:solidFill>
              </a:rPr>
              <a:t>Let’s discuss what we can do together…</a:t>
            </a:r>
          </a:p>
        </p:txBody>
      </p:sp>
      <p:cxnSp>
        <p:nvCxnSpPr>
          <p:cNvPr id="1032" name="Straight Arrow Connector 1031"/>
          <p:cNvCxnSpPr>
            <a:stCxn id="20488" idx="0"/>
          </p:cNvCxnSpPr>
          <p:nvPr/>
        </p:nvCxnSpPr>
        <p:spPr>
          <a:xfrm flipV="1">
            <a:off x="1243013" y="3429000"/>
            <a:ext cx="0" cy="430213"/>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20489" idx="0"/>
          </p:cNvCxnSpPr>
          <p:nvPr/>
        </p:nvCxnSpPr>
        <p:spPr>
          <a:xfrm flipV="1">
            <a:off x="2767013" y="3429000"/>
            <a:ext cx="0" cy="430213"/>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20490" idx="0"/>
          </p:cNvCxnSpPr>
          <p:nvPr/>
        </p:nvCxnSpPr>
        <p:spPr>
          <a:xfrm flipV="1">
            <a:off x="4291013" y="3429000"/>
            <a:ext cx="0" cy="430213"/>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a:stCxn id="1025" idx="0"/>
            <a:endCxn id="5" idx="2"/>
          </p:cNvCxnSpPr>
          <p:nvPr/>
        </p:nvCxnSpPr>
        <p:spPr>
          <a:xfrm flipV="1">
            <a:off x="4495800" y="2700338"/>
            <a:ext cx="0" cy="27146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02" name="Content Placeholder 120"/>
          <p:cNvSpPr>
            <a:spLocks noGrp="1"/>
          </p:cNvSpPr>
          <p:nvPr>
            <p:ph sz="half" idx="2"/>
          </p:nvPr>
        </p:nvSpPr>
        <p:spPr>
          <a:xfrm>
            <a:off x="533400" y="5410200"/>
            <a:ext cx="7848600" cy="838200"/>
          </a:xfrm>
        </p:spPr>
        <p:txBody>
          <a:bodyPr>
            <a:normAutofit fontScale="55000" lnSpcReduction="20000"/>
          </a:bodyPr>
          <a:lstStyle/>
          <a:p>
            <a:pPr eaLnBrk="1" hangingPunct="1">
              <a:defRPr/>
            </a:pPr>
            <a:r>
              <a:rPr lang="en-US" dirty="0" smtClean="0"/>
              <a:t>Central systems can disseminate search queries that can be locally processed</a:t>
            </a:r>
          </a:p>
          <a:p>
            <a:pPr eaLnBrk="1" hangingPunct="1">
              <a:defRPr/>
            </a:pPr>
            <a:r>
              <a:rPr lang="en-US" dirty="0" smtClean="0">
                <a:solidFill>
                  <a:prstClr val="black"/>
                </a:solidFill>
              </a:rPr>
              <a:t>Results are contained within the company implementation and local decisions can be made whether to release data</a:t>
            </a:r>
            <a:endParaRPr lang="en-US" dirty="0">
              <a:solidFill>
                <a:prstClr val="black"/>
              </a:solidFill>
            </a:endParaRPr>
          </a:p>
        </p:txBody>
      </p:sp>
      <p:sp>
        <p:nvSpPr>
          <p:cNvPr id="20497" name="TextBox 2"/>
          <p:cNvSpPr txBox="1">
            <a:spLocks noChangeArrowheads="1"/>
          </p:cNvSpPr>
          <p:nvPr/>
        </p:nvSpPr>
        <p:spPr bwMode="auto">
          <a:xfrm>
            <a:off x="5257800" y="1503363"/>
            <a:ext cx="2971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65000"/>
              <a:buFont typeface="Wingdings" pitchFamily="2" charset="2"/>
              <a:buChar char="§"/>
              <a:defRPr>
                <a:solidFill>
                  <a:schemeClr val="tx1"/>
                </a:solidFill>
                <a:latin typeface="Arial" charset="0"/>
                <a:cs typeface="Arial" charset="0"/>
              </a:defRPr>
            </a:lvl1pPr>
            <a:lvl2pPr marL="742950" indent="-285750" eaLnBrk="0" hangingPunct="0">
              <a:spcBef>
                <a:spcPct val="20000"/>
              </a:spcBef>
              <a:buSzPct val="85000"/>
              <a:buChar char="•"/>
              <a:defRPr>
                <a:solidFill>
                  <a:schemeClr val="tx1"/>
                </a:solidFill>
                <a:latin typeface="Arial" charset="0"/>
                <a:cs typeface="Arial" charset="0"/>
              </a:defRPr>
            </a:lvl2pPr>
            <a:lvl3pPr marL="1143000" indent="-228600" eaLnBrk="0" hangingPunct="0">
              <a:spcBef>
                <a:spcPct val="20000"/>
              </a:spcBef>
              <a:buSzPct val="45000"/>
              <a:buChar char="o"/>
              <a:defRPr sz="1600">
                <a:solidFill>
                  <a:schemeClr val="tx1"/>
                </a:solidFill>
                <a:latin typeface="Arial" charset="0"/>
                <a:cs typeface="Arial" charset="0"/>
              </a:defRPr>
            </a:lvl3pPr>
            <a:lvl4pPr marL="1600200" indent="-228600" eaLnBrk="0" hangingPunct="0">
              <a:spcBef>
                <a:spcPct val="20000"/>
              </a:spcBef>
              <a:buSzPct val="55000"/>
              <a:buFont typeface="Arial" charset="0"/>
              <a:buChar char="–"/>
              <a:defRPr sz="1600">
                <a:solidFill>
                  <a:schemeClr val="tx1"/>
                </a:solidFill>
                <a:latin typeface="Arial" charset="0"/>
                <a:cs typeface="Arial" charset="0"/>
              </a:defRPr>
            </a:lvl4pPr>
            <a:lvl5pPr marL="2057400" indent="-228600" eaLnBrk="0" hangingPunct="0">
              <a:spcBef>
                <a:spcPct val="20000"/>
              </a:spcBef>
              <a:buChar char="»"/>
              <a:defRPr sz="1600">
                <a:solidFill>
                  <a:schemeClr val="tx1"/>
                </a:solidFill>
                <a:latin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cs typeface="Arial" charset="0"/>
              </a:defRPr>
            </a:lvl9pPr>
          </a:lstStyle>
          <a:p>
            <a:pPr eaLnBrk="1" hangingPunct="1">
              <a:spcBef>
                <a:spcPct val="0"/>
              </a:spcBef>
              <a:buSzTx/>
              <a:buFontTx/>
              <a:buNone/>
            </a:pPr>
            <a:r>
              <a:rPr lang="en-US" altLang="en-US" sz="1200"/>
              <a:t>Portal provides Strong Identity services or Anonymity services if needed, collaboration services, query metadata repository, secure file transport services, member directories, etc… to allow for Trust to build to increase collaboration and speed research on threats</a:t>
            </a:r>
          </a:p>
        </p:txBody>
      </p:sp>
      <p:sp>
        <p:nvSpPr>
          <p:cNvPr id="22" name="Line Callout 1 (Accent Bar) 21"/>
          <p:cNvSpPr/>
          <p:nvPr/>
        </p:nvSpPr>
        <p:spPr>
          <a:xfrm>
            <a:off x="5638800" y="3952875"/>
            <a:ext cx="1371600" cy="617538"/>
          </a:xfrm>
          <a:prstGeom prst="accentCallout1">
            <a:avLst>
              <a:gd name="adj1" fmla="val 18750"/>
              <a:gd name="adj2" fmla="val -8333"/>
              <a:gd name="adj3" fmla="val 102915"/>
              <a:gd name="adj4" fmla="val -47706"/>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800" b="1" dirty="0">
                <a:solidFill>
                  <a:schemeClr val="tx1"/>
                </a:solidFill>
              </a:rPr>
              <a:t>Alert!</a:t>
            </a:r>
            <a:r>
              <a:rPr lang="en-US" sz="800" dirty="0">
                <a:solidFill>
                  <a:schemeClr val="tx1"/>
                </a:solidFill>
              </a:rPr>
              <a:t> 100% match from external query: Data marked critical – requires director approval for release</a:t>
            </a:r>
          </a:p>
        </p:txBody>
      </p:sp>
      <p:sp>
        <p:nvSpPr>
          <p:cNvPr id="26" name="Rounded Rectangle 25"/>
          <p:cNvSpPr/>
          <p:nvPr/>
        </p:nvSpPr>
        <p:spPr>
          <a:xfrm>
            <a:off x="2438400" y="1447800"/>
            <a:ext cx="1219200" cy="1252538"/>
          </a:xfrm>
          <a:prstGeom prst="roundRect">
            <a:avLst/>
          </a:prstGeom>
          <a:solidFill>
            <a:schemeClr val="accent1">
              <a:alpha val="3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0500" name="Picture 2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00325" y="1495425"/>
            <a:ext cx="860425"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130425"/>
            <a:ext cx="485775"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8250" y="2252663"/>
            <a:ext cx="371475" cy="277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Rectangle 29"/>
          <p:cNvSpPr/>
          <p:nvPr/>
        </p:nvSpPr>
        <p:spPr>
          <a:xfrm>
            <a:off x="2519363" y="2078038"/>
            <a:ext cx="430212" cy="1222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1" name="Straight Arrow Connector 30"/>
          <p:cNvCxnSpPr>
            <a:endCxn id="26" idx="2"/>
          </p:cNvCxnSpPr>
          <p:nvPr/>
        </p:nvCxnSpPr>
        <p:spPr>
          <a:xfrm flipV="1">
            <a:off x="3048000" y="2700338"/>
            <a:ext cx="0" cy="27146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32" name="Rounded Rectangle 31"/>
          <p:cNvSpPr/>
          <p:nvPr/>
        </p:nvSpPr>
        <p:spPr>
          <a:xfrm>
            <a:off x="990600" y="1447800"/>
            <a:ext cx="1219200" cy="1252538"/>
          </a:xfrm>
          <a:prstGeom prst="roundRect">
            <a:avLst/>
          </a:prstGeom>
          <a:solidFill>
            <a:schemeClr val="accent1">
              <a:alpha val="3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0506" name="Picture 3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52525" y="1495425"/>
            <a:ext cx="860425"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130425"/>
            <a:ext cx="485775"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0450" y="2252663"/>
            <a:ext cx="371475" cy="277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Rectangle 35"/>
          <p:cNvSpPr/>
          <p:nvPr/>
        </p:nvSpPr>
        <p:spPr>
          <a:xfrm>
            <a:off x="1071563" y="2078038"/>
            <a:ext cx="430212" cy="1222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7" name="Straight Arrow Connector 36"/>
          <p:cNvCxnSpPr>
            <a:endCxn id="32" idx="2"/>
          </p:cNvCxnSpPr>
          <p:nvPr/>
        </p:nvCxnSpPr>
        <p:spPr>
          <a:xfrm flipV="1">
            <a:off x="1600200" y="2700338"/>
            <a:ext cx="0" cy="27146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33" name="Slide Number Placeholder 3"/>
          <p:cNvSpPr txBox="1">
            <a:spLocks/>
          </p:cNvSpPr>
          <p:nvPr/>
        </p:nvSpPr>
        <p:spPr>
          <a:xfrm>
            <a:off x="7883760" y="6039828"/>
            <a:ext cx="105135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56C8676-1494-424A-9EE1-69F4EB666BA8}" type="slidenum">
              <a:rPr lang="en-US" smtClean="0"/>
              <a:pPr algn="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altLang="en-US" smtClean="0"/>
              <a:t>References</a:t>
            </a:r>
          </a:p>
        </p:txBody>
      </p:sp>
      <p:sp>
        <p:nvSpPr>
          <p:cNvPr id="22531" name="Content Placeholder 2"/>
          <p:cNvSpPr>
            <a:spLocks noGrp="1"/>
          </p:cNvSpPr>
          <p:nvPr>
            <p:ph idx="1"/>
          </p:nvPr>
        </p:nvSpPr>
        <p:spPr/>
        <p:txBody>
          <a:bodyPr>
            <a:normAutofit fontScale="55000" lnSpcReduction="20000"/>
          </a:bodyPr>
          <a:lstStyle/>
          <a:p>
            <a:pPr>
              <a:defRPr/>
            </a:pPr>
            <a:r>
              <a:rPr lang="en-US" dirty="0" smtClean="0"/>
              <a:t>TAXII</a:t>
            </a:r>
            <a:r>
              <a:rPr lang="en-US" dirty="0"/>
              <a:t>: Trusted Automated </a:t>
            </a:r>
            <a:r>
              <a:rPr lang="en-US" dirty="0" err="1"/>
              <a:t>eXchange</a:t>
            </a:r>
            <a:r>
              <a:rPr lang="en-US" dirty="0"/>
              <a:t> of Indicator Information (</a:t>
            </a:r>
            <a:r>
              <a:rPr lang="en-US" u="sng" dirty="0">
                <a:hlinkClick r:id="rId2"/>
              </a:rPr>
              <a:t>http://taxii.mitre.org</a:t>
            </a:r>
            <a:r>
              <a:rPr lang="en-US" dirty="0"/>
              <a:t>)</a:t>
            </a:r>
          </a:p>
          <a:p>
            <a:pPr>
              <a:defRPr/>
            </a:pPr>
            <a:r>
              <a:rPr lang="en-US" dirty="0"/>
              <a:t>CRITS: Collaborative Research into Threats (an implementation of TAXII – more robust than YETI)</a:t>
            </a:r>
          </a:p>
          <a:p>
            <a:pPr>
              <a:defRPr/>
            </a:pPr>
            <a:r>
              <a:rPr lang="en-US" dirty="0"/>
              <a:t>YETI: An open source proof-of-concept of TAXII (</a:t>
            </a:r>
            <a:r>
              <a:rPr lang="en-US" u="sng" dirty="0">
                <a:hlinkClick r:id="rId3"/>
              </a:rPr>
              <a:t>https://github.com/TAXIIProject/yeti</a:t>
            </a:r>
            <a:r>
              <a:rPr lang="en-US" dirty="0"/>
              <a:t>)</a:t>
            </a:r>
          </a:p>
          <a:p>
            <a:pPr>
              <a:defRPr/>
            </a:pPr>
            <a:r>
              <a:rPr lang="en-US" dirty="0"/>
              <a:t>STIX: Structured Threat Information </a:t>
            </a:r>
            <a:r>
              <a:rPr lang="en-US" dirty="0" err="1"/>
              <a:t>eXpression</a:t>
            </a:r>
            <a:r>
              <a:rPr lang="en-US" dirty="0"/>
              <a:t> (</a:t>
            </a:r>
            <a:r>
              <a:rPr lang="en-US" u="sng" dirty="0">
                <a:hlinkClick r:id="rId4"/>
              </a:rPr>
              <a:t>http://stix.mitre.org</a:t>
            </a:r>
            <a:r>
              <a:rPr lang="en-US" dirty="0"/>
              <a:t>)</a:t>
            </a:r>
          </a:p>
          <a:p>
            <a:pPr>
              <a:defRPr/>
            </a:pPr>
            <a:r>
              <a:rPr lang="en-US" dirty="0"/>
              <a:t>CYBOX: Cyber Observable </a:t>
            </a:r>
            <a:r>
              <a:rPr lang="en-US" dirty="0" err="1"/>
              <a:t>eXpression</a:t>
            </a:r>
            <a:r>
              <a:rPr lang="en-US" dirty="0"/>
              <a:t> (</a:t>
            </a:r>
            <a:r>
              <a:rPr lang="en-US" u="sng" dirty="0">
                <a:hlinkClick r:id="rId5"/>
              </a:rPr>
              <a:t>http://cybox.mitre.org</a:t>
            </a:r>
            <a:r>
              <a:rPr lang="en-US" dirty="0"/>
              <a:t>)</a:t>
            </a:r>
          </a:p>
          <a:p>
            <a:pPr>
              <a:defRPr/>
            </a:pPr>
            <a:r>
              <a:rPr lang="en-US" dirty="0"/>
              <a:t>CAPEC: Common Attack Pattern Enumeration and Classification (</a:t>
            </a:r>
            <a:r>
              <a:rPr lang="en-US" u="sng" dirty="0">
                <a:hlinkClick r:id="rId6"/>
              </a:rPr>
              <a:t>http://capec.mitre.org</a:t>
            </a:r>
            <a:r>
              <a:rPr lang="en-US" dirty="0"/>
              <a:t>)</a:t>
            </a:r>
          </a:p>
          <a:p>
            <a:pPr>
              <a:defRPr/>
            </a:pPr>
            <a:r>
              <a:rPr lang="en-US" dirty="0"/>
              <a:t>MAEC: Malware Attribute Enumeration and Characterization (</a:t>
            </a:r>
            <a:r>
              <a:rPr lang="en-US" u="sng" dirty="0">
                <a:hlinkClick r:id="rId7"/>
              </a:rPr>
              <a:t>http://maec.mitre.org</a:t>
            </a:r>
            <a:r>
              <a:rPr lang="en-US" dirty="0"/>
              <a:t>)</a:t>
            </a:r>
          </a:p>
          <a:p>
            <a:pPr>
              <a:defRPr/>
            </a:pPr>
            <a:r>
              <a:rPr lang="en-US" dirty="0"/>
              <a:t>CVE: Common Vulnerability Enumeration (</a:t>
            </a:r>
            <a:r>
              <a:rPr lang="en-US" u="sng" dirty="0">
                <a:hlinkClick r:id="rId8"/>
              </a:rPr>
              <a:t>http://cve.mitre.org</a:t>
            </a:r>
            <a:r>
              <a:rPr lang="en-US" dirty="0"/>
              <a:t>)</a:t>
            </a:r>
          </a:p>
          <a:p>
            <a:pPr>
              <a:defRPr/>
            </a:pPr>
            <a:r>
              <a:rPr lang="en-US" dirty="0"/>
              <a:t>CWE: Common Weakness Enumeration (software typically) (</a:t>
            </a:r>
            <a:r>
              <a:rPr lang="en-US" u="sng" dirty="0">
                <a:hlinkClick r:id="rId9"/>
              </a:rPr>
              <a:t>http://cwe.mitre.org</a:t>
            </a:r>
            <a:r>
              <a:rPr lang="en-US" dirty="0"/>
              <a:t>)</a:t>
            </a:r>
          </a:p>
          <a:p>
            <a:pPr>
              <a:defRPr/>
            </a:pPr>
            <a:r>
              <a:rPr lang="en-US" dirty="0"/>
              <a:t>OVAL: Open Vulnerability and Assessment Language (</a:t>
            </a:r>
            <a:r>
              <a:rPr lang="en-US" u="sng" dirty="0">
                <a:hlinkClick r:id="rId10"/>
              </a:rPr>
              <a:t>http://oval.mitre.org</a:t>
            </a:r>
            <a:r>
              <a:rPr lang="en-US" dirty="0" smtClean="0"/>
              <a:t>)</a:t>
            </a:r>
            <a:endParaRPr lang="en-US" dirty="0"/>
          </a:p>
        </p:txBody>
      </p:sp>
      <p:sp>
        <p:nvSpPr>
          <p:cNvPr id="4" name="Slide Number Placeholder 3"/>
          <p:cNvSpPr txBox="1">
            <a:spLocks/>
          </p:cNvSpPr>
          <p:nvPr/>
        </p:nvSpPr>
        <p:spPr>
          <a:xfrm>
            <a:off x="7883760" y="6039828"/>
            <a:ext cx="105135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56C8676-1494-424A-9EE1-69F4EB666BA8}" type="slidenum">
              <a:rPr lang="en-US" smtClean="0"/>
              <a:pPr algn="r"/>
              <a:t>26</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4" name="Straight Connector 133"/>
          <p:cNvCxnSpPr/>
          <p:nvPr/>
        </p:nvCxnSpPr>
        <p:spPr>
          <a:xfrm>
            <a:off x="7062177" y="4775200"/>
            <a:ext cx="663575" cy="0"/>
          </a:xfrm>
          <a:prstGeom prst="line">
            <a:avLst/>
          </a:prstGeom>
          <a:ln>
            <a:solidFill>
              <a:srgbClr val="4A7EBB">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152401"/>
            <a:ext cx="8229600" cy="489626"/>
          </a:xfrm>
        </p:spPr>
        <p:txBody>
          <a:bodyPr>
            <a:normAutofit fontScale="90000"/>
          </a:bodyPr>
          <a:lstStyle/>
          <a:p>
            <a:r>
              <a:rPr lang="en-US" sz="2400" dirty="0" smtClean="0"/>
              <a:t>Evolution of Cyber Security and the Cyber Intelligence Problem</a:t>
            </a:r>
            <a:endParaRPr lang="en-US" sz="2400" dirty="0"/>
          </a:p>
        </p:txBody>
      </p:sp>
      <p:sp>
        <p:nvSpPr>
          <p:cNvPr id="51" name="Content Placeholder 109"/>
          <p:cNvSpPr txBox="1">
            <a:spLocks/>
          </p:cNvSpPr>
          <p:nvPr/>
        </p:nvSpPr>
        <p:spPr>
          <a:xfrm>
            <a:off x="309216" y="4899588"/>
            <a:ext cx="2820845" cy="1828800"/>
          </a:xfrm>
          <a:prstGeom prst="rect">
            <a:avLst/>
          </a:prstGeom>
        </p:spPr>
        <p:txBody>
          <a:bodyPr vert="horz" lIns="91440" tIns="45720" rIns="91440" bIns="45720" rtlCol="0">
            <a:normAutofit/>
          </a:bodyPr>
          <a:lstStyle/>
          <a:p>
            <a:pPr algn="ctr"/>
            <a:r>
              <a:rPr lang="en-US" sz="1600" b="1" dirty="0" smtClean="0">
                <a:solidFill>
                  <a:schemeClr val="accent1">
                    <a:lumMod val="75000"/>
                  </a:schemeClr>
                </a:solidFill>
              </a:rPr>
              <a:t>Increasing Cyber Risks</a:t>
            </a:r>
          </a:p>
          <a:p>
            <a:pPr marL="274320" lvl="1" indent="-182880">
              <a:buFont typeface="Arial" pitchFamily="34" charset="0"/>
              <a:buChar char="•"/>
            </a:pPr>
            <a:r>
              <a:rPr lang="en-US" sz="1100" dirty="0" smtClean="0"/>
              <a:t>Malicious actors have become much more sophisticated &amp; money driven.</a:t>
            </a:r>
          </a:p>
          <a:p>
            <a:pPr marL="274320" lvl="1" indent="-182880">
              <a:buFont typeface="Arial" pitchFamily="34" charset="0"/>
              <a:buChar char="•"/>
            </a:pPr>
            <a:r>
              <a:rPr lang="en-US" sz="1100" dirty="0" smtClean="0"/>
              <a:t>Losses to US companies now in the tens of millions; WW hundreds of millions.</a:t>
            </a:r>
          </a:p>
          <a:p>
            <a:pPr marL="274320" lvl="1" indent="-182880">
              <a:buFont typeface="Arial" pitchFamily="34" charset="0"/>
              <a:buChar char="•"/>
            </a:pPr>
            <a:r>
              <a:rPr lang="en-US" sz="1100" dirty="0" smtClean="0">
                <a:solidFill>
                  <a:schemeClr val="tx1">
                    <a:lumMod val="95000"/>
                    <a:lumOff val="5000"/>
                  </a:schemeClr>
                </a:solidFill>
              </a:rPr>
              <a:t>Cyber Risks are now ranked #3 overall corporate risk on Lloyd’s 2013 Risk Index.</a:t>
            </a:r>
          </a:p>
        </p:txBody>
      </p:sp>
      <p:sp>
        <p:nvSpPr>
          <p:cNvPr id="57" name="Content Placeholder 109"/>
          <p:cNvSpPr txBox="1">
            <a:spLocks/>
          </p:cNvSpPr>
          <p:nvPr/>
        </p:nvSpPr>
        <p:spPr>
          <a:xfrm>
            <a:off x="5972107" y="4899590"/>
            <a:ext cx="2743200" cy="1828800"/>
          </a:xfrm>
          <a:prstGeom prst="rect">
            <a:avLst/>
          </a:prstGeom>
        </p:spPr>
        <p:txBody>
          <a:bodyPr vert="horz" lIns="91440" tIns="45720" rIns="91440" bIns="45720" rtlCol="0">
            <a:normAutofit/>
          </a:bodyPr>
          <a:lstStyle/>
          <a:p>
            <a:pPr marL="274320" marR="0" lvl="0" indent="-18288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600" b="1" i="0" u="none" strike="noStrike" kern="1200" cap="none" spc="0" normalizeH="0" baseline="0" noProof="0" dirty="0" smtClean="0">
                <a:ln>
                  <a:noFill/>
                </a:ln>
                <a:solidFill>
                  <a:schemeClr val="accent1">
                    <a:lumMod val="75000"/>
                  </a:schemeClr>
                </a:solidFill>
                <a:effectLst/>
                <a:uLnTx/>
                <a:uFillTx/>
                <a:latin typeface="+mn-lt"/>
                <a:ea typeface="+mn-ea"/>
                <a:cs typeface="+mn-cs"/>
              </a:rPr>
              <a:t>Solving</a:t>
            </a:r>
            <a:r>
              <a:rPr kumimoji="0" lang="en-US" sz="1600" b="1" i="0" u="none" strike="noStrike" kern="1200" cap="none" spc="0" normalizeH="0" noProof="0" dirty="0" smtClean="0">
                <a:ln>
                  <a:noFill/>
                </a:ln>
                <a:solidFill>
                  <a:schemeClr val="accent1">
                    <a:lumMod val="75000"/>
                  </a:schemeClr>
                </a:solidFill>
                <a:effectLst/>
                <a:uLnTx/>
                <a:uFillTx/>
                <a:latin typeface="+mn-lt"/>
                <a:ea typeface="+mn-ea"/>
                <a:cs typeface="+mn-cs"/>
              </a:rPr>
              <a:t> </a:t>
            </a:r>
            <a:r>
              <a:rPr kumimoji="0" lang="en-US" sz="1600" b="1" i="0" u="none" strike="noStrike" kern="1200" cap="none" spc="0" normalizeH="0" noProof="0" dirty="0" smtClean="0">
                <a:ln>
                  <a:noFill/>
                </a:ln>
                <a:solidFill>
                  <a:schemeClr val="accent1">
                    <a:lumMod val="75000"/>
                  </a:schemeClr>
                </a:solidFill>
                <a:effectLst/>
                <a:uLnTx/>
                <a:uFillTx/>
                <a:latin typeface="+mn-lt"/>
                <a:ea typeface="+mn-ea"/>
                <a:cs typeface="+mn-cs"/>
              </a:rPr>
              <a:t>the Problem</a:t>
            </a:r>
            <a:endParaRPr kumimoji="0" lang="en-US" sz="1600" b="1" i="0" u="none" strike="noStrike" kern="1200" cap="none" spc="0" normalizeH="0" baseline="0" noProof="0" dirty="0" smtClean="0">
              <a:ln>
                <a:noFill/>
              </a:ln>
              <a:solidFill>
                <a:schemeClr val="accent1">
                  <a:lumMod val="75000"/>
                </a:schemeClr>
              </a:solidFill>
              <a:effectLst/>
              <a:uLnTx/>
              <a:uFillTx/>
              <a:latin typeface="+mn-lt"/>
              <a:ea typeface="+mn-ea"/>
              <a:cs typeface="+mn-cs"/>
            </a:endParaRPr>
          </a:p>
          <a:p>
            <a:pPr marL="274320" marR="0" lvl="1" indent="-18288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100" b="0" i="0" u="none" strike="noStrike" kern="1200" cap="none" spc="0" normalizeH="0" baseline="0" noProof="0" dirty="0" smtClean="0">
                <a:ln>
                  <a:noFill/>
                </a:ln>
                <a:effectLst/>
                <a:uLnTx/>
                <a:uFillTx/>
                <a:latin typeface="+mn-lt"/>
                <a:ea typeface="+mn-ea"/>
                <a:cs typeface="+mn-cs"/>
              </a:rPr>
              <a:t>Security standards </a:t>
            </a:r>
            <a:r>
              <a:rPr kumimoji="0" lang="en-US" sz="1100" b="0" i="0" u="none" strike="noStrike" kern="1200" cap="none" spc="0" normalizeH="0" noProof="0" dirty="0" smtClean="0">
                <a:ln>
                  <a:noFill/>
                </a:ln>
                <a:effectLst/>
                <a:uLnTx/>
                <a:uFillTx/>
                <a:latin typeface="+mn-lt"/>
                <a:ea typeface="+mn-ea"/>
                <a:cs typeface="+mn-cs"/>
              </a:rPr>
              <a:t>recently matured.</a:t>
            </a:r>
          </a:p>
          <a:p>
            <a:pPr marL="274320" lvl="1" indent="-182880">
              <a:buFont typeface="Arial" pitchFamily="34" charset="0"/>
              <a:buChar char="•"/>
              <a:defRPr/>
            </a:pPr>
            <a:r>
              <a:rPr lang="en-US" sz="1100" dirty="0" smtClean="0">
                <a:solidFill>
                  <a:schemeClr val="tx1">
                    <a:lumMod val="95000"/>
                    <a:lumOff val="5000"/>
                  </a:schemeClr>
                </a:solidFill>
              </a:rPr>
              <a:t>Cyber </a:t>
            </a:r>
            <a:r>
              <a:rPr lang="en-US" sz="1100" dirty="0" smtClean="0">
                <a:solidFill>
                  <a:schemeClr val="tx1">
                    <a:lumMod val="95000"/>
                    <a:lumOff val="5000"/>
                  </a:schemeClr>
                </a:solidFill>
              </a:rPr>
              <a:t>Intelligence Sharing Platform revolutionizing sharing and utilization of threat intelligence.</a:t>
            </a:r>
            <a:endParaRPr lang="en-US" sz="1100" dirty="0" smtClean="0"/>
          </a:p>
        </p:txBody>
      </p:sp>
      <p:sp>
        <p:nvSpPr>
          <p:cNvPr id="66" name="Content Placeholder 109"/>
          <p:cNvSpPr txBox="1">
            <a:spLocks/>
          </p:cNvSpPr>
          <p:nvPr/>
        </p:nvSpPr>
        <p:spPr>
          <a:xfrm>
            <a:off x="3170712" y="4899588"/>
            <a:ext cx="2802576" cy="1828800"/>
          </a:xfrm>
          <a:prstGeom prst="rect">
            <a:avLst/>
          </a:prstGeom>
        </p:spPr>
        <p:txBody>
          <a:bodyPr vert="horz" lIns="91440" tIns="45720" rIns="91440" bIns="45720" rtlCol="0">
            <a:normAutofit/>
          </a:bodyPr>
          <a:lstStyle/>
          <a:p>
            <a:pPr algn="ctr"/>
            <a:r>
              <a:rPr lang="en-US" sz="1600" b="1" dirty="0" smtClean="0">
                <a:solidFill>
                  <a:schemeClr val="accent1">
                    <a:lumMod val="75000"/>
                  </a:schemeClr>
                </a:solidFill>
              </a:rPr>
              <a:t>Manually Sharing Ineffective</a:t>
            </a:r>
          </a:p>
          <a:p>
            <a:pPr marL="274320" lvl="1" indent="-182880">
              <a:buFont typeface="Arial" pitchFamily="34" charset="0"/>
              <a:buChar char="•"/>
            </a:pPr>
            <a:r>
              <a:rPr lang="en-US" sz="1100" dirty="0" smtClean="0"/>
              <a:t>Expensive because it is slow manual process between people.</a:t>
            </a:r>
          </a:p>
          <a:p>
            <a:pPr marL="274320" lvl="1" indent="-182880">
              <a:buFont typeface="Arial" pitchFamily="34" charset="0"/>
              <a:buChar char="•"/>
            </a:pPr>
            <a:r>
              <a:rPr lang="en-US" sz="1100" dirty="0" smtClean="0"/>
              <a:t>Not all cyber intelligence is processed; probably less than 2% overall = high risk.</a:t>
            </a:r>
          </a:p>
          <a:p>
            <a:pPr marL="274320" lvl="1" indent="-182880">
              <a:buFont typeface="Arial" pitchFamily="34" charset="0"/>
              <a:buChar char="•"/>
            </a:pPr>
            <a:r>
              <a:rPr lang="en-US" sz="1100" dirty="0" smtClean="0"/>
              <a:t>No way to enforce cyber intelligence sharing policy = non-compliance.</a:t>
            </a:r>
          </a:p>
        </p:txBody>
      </p:sp>
      <p:sp>
        <p:nvSpPr>
          <p:cNvPr id="47" name="Rectangle 46"/>
          <p:cNvSpPr/>
          <p:nvPr/>
        </p:nvSpPr>
        <p:spPr>
          <a:xfrm>
            <a:off x="526960" y="752791"/>
            <a:ext cx="2603681" cy="338554"/>
          </a:xfrm>
          <a:prstGeom prst="rect">
            <a:avLst/>
          </a:prstGeom>
        </p:spPr>
        <p:txBody>
          <a:bodyPr wrap="square">
            <a:spAutoFit/>
          </a:bodyPr>
          <a:lstStyle/>
          <a:p>
            <a:pPr algn="ctr"/>
            <a:r>
              <a:rPr lang="en-US" sz="1600" b="1" dirty="0" smtClean="0">
                <a:solidFill>
                  <a:srgbClr val="136715"/>
                </a:solidFill>
              </a:rPr>
              <a:t>Yesterday’s Security</a:t>
            </a:r>
          </a:p>
        </p:txBody>
      </p:sp>
      <p:sp>
        <p:nvSpPr>
          <p:cNvPr id="53" name="Rectangle 52"/>
          <p:cNvSpPr/>
          <p:nvPr/>
        </p:nvSpPr>
        <p:spPr>
          <a:xfrm>
            <a:off x="3205878" y="3309742"/>
            <a:ext cx="2743200" cy="1154162"/>
          </a:xfrm>
          <a:prstGeom prst="rect">
            <a:avLst/>
          </a:prstGeom>
        </p:spPr>
        <p:txBody>
          <a:bodyPr wrap="square">
            <a:spAutoFit/>
          </a:bodyPr>
          <a:lstStyle/>
          <a:p>
            <a:pPr lvl="0" algn="ctr"/>
            <a:r>
              <a:rPr lang="en-US" sz="1400" b="1" dirty="0" smtClean="0">
                <a:solidFill>
                  <a:prstClr val="black">
                    <a:lumMod val="50000"/>
                    <a:lumOff val="50000"/>
                  </a:prstClr>
                </a:solidFill>
              </a:rPr>
              <a:t>Intelligence Sharing</a:t>
            </a:r>
          </a:p>
          <a:p>
            <a:pPr marL="0" lvl="2" algn="ctr"/>
            <a:r>
              <a:rPr lang="en-US" sz="1100" dirty="0" smtClean="0">
                <a:solidFill>
                  <a:schemeClr val="tx1">
                    <a:lumMod val="95000"/>
                    <a:lumOff val="5000"/>
                  </a:schemeClr>
                </a:solidFill>
              </a:rPr>
              <a:t>Identify and track threats, incorporate knowledge and </a:t>
            </a:r>
            <a:r>
              <a:rPr lang="en-US" sz="1100" b="1" dirty="0" smtClean="0">
                <a:solidFill>
                  <a:schemeClr val="tx1">
                    <a:lumMod val="95000"/>
                    <a:lumOff val="5000"/>
                  </a:schemeClr>
                </a:solidFill>
              </a:rPr>
              <a:t>share what you know manually </a:t>
            </a:r>
            <a:r>
              <a:rPr lang="en-US" sz="1100" dirty="0" smtClean="0">
                <a:solidFill>
                  <a:schemeClr val="tx1">
                    <a:lumMod val="95000"/>
                    <a:lumOff val="5000"/>
                  </a:schemeClr>
                </a:solidFill>
              </a:rPr>
              <a:t>to trusted others, which Is extremely time consuming and ineffective in raising the costs to the attackers. </a:t>
            </a:r>
          </a:p>
        </p:txBody>
      </p:sp>
      <p:sp>
        <p:nvSpPr>
          <p:cNvPr id="54" name="Rectangle 53"/>
          <p:cNvSpPr/>
          <p:nvPr/>
        </p:nvSpPr>
        <p:spPr>
          <a:xfrm>
            <a:off x="350325" y="3309742"/>
            <a:ext cx="2743200" cy="815608"/>
          </a:xfrm>
          <a:prstGeom prst="rect">
            <a:avLst/>
          </a:prstGeom>
        </p:spPr>
        <p:txBody>
          <a:bodyPr wrap="square">
            <a:spAutoFit/>
          </a:bodyPr>
          <a:lstStyle/>
          <a:p>
            <a:pPr lvl="0" algn="ctr"/>
            <a:r>
              <a:rPr lang="en-US" sz="1400" b="1" dirty="0" smtClean="0">
                <a:solidFill>
                  <a:prstClr val="black">
                    <a:lumMod val="50000"/>
                    <a:lumOff val="50000"/>
                  </a:prstClr>
                </a:solidFill>
              </a:rPr>
              <a:t>Network Awareness</a:t>
            </a:r>
          </a:p>
          <a:p>
            <a:pPr algn="ctr"/>
            <a:r>
              <a:rPr lang="en-US" sz="1100" b="1" dirty="0" smtClean="0">
                <a:solidFill>
                  <a:schemeClr val="tx1">
                    <a:lumMod val="95000"/>
                    <a:lumOff val="5000"/>
                  </a:schemeClr>
                </a:solidFill>
              </a:rPr>
              <a:t>Protect the perimeter </a:t>
            </a:r>
            <a:r>
              <a:rPr lang="en-US" sz="1100" dirty="0" smtClean="0">
                <a:solidFill>
                  <a:schemeClr val="tx1">
                    <a:lumMod val="95000"/>
                    <a:lumOff val="5000"/>
                  </a:schemeClr>
                </a:solidFill>
              </a:rPr>
              <a:t>and patch the holes to keep out threats share knowledge internally.</a:t>
            </a:r>
          </a:p>
        </p:txBody>
      </p:sp>
      <p:sp>
        <p:nvSpPr>
          <p:cNvPr id="72" name="Rectangle 71"/>
          <p:cNvSpPr/>
          <p:nvPr/>
        </p:nvSpPr>
        <p:spPr>
          <a:xfrm>
            <a:off x="5960384" y="3309742"/>
            <a:ext cx="2743200" cy="1154162"/>
          </a:xfrm>
          <a:prstGeom prst="rect">
            <a:avLst/>
          </a:prstGeom>
        </p:spPr>
        <p:txBody>
          <a:bodyPr wrap="square">
            <a:spAutoFit/>
          </a:bodyPr>
          <a:lstStyle/>
          <a:p>
            <a:pPr lvl="0" algn="ctr"/>
            <a:r>
              <a:rPr lang="en-US" sz="1400" b="1" dirty="0" smtClean="0">
                <a:solidFill>
                  <a:prstClr val="black">
                    <a:lumMod val="50000"/>
                    <a:lumOff val="50000"/>
                  </a:prstClr>
                </a:solidFill>
              </a:rPr>
              <a:t>Situational Awareness</a:t>
            </a:r>
          </a:p>
          <a:p>
            <a:pPr algn="ctr"/>
            <a:r>
              <a:rPr lang="en-US" sz="1100" b="1" dirty="0" smtClean="0">
                <a:solidFill>
                  <a:schemeClr val="tx1">
                    <a:lumMod val="95000"/>
                    <a:lumOff val="5000"/>
                  </a:schemeClr>
                </a:solidFill>
              </a:rPr>
              <a:t>Automate sharing </a:t>
            </a:r>
            <a:r>
              <a:rPr lang="en-US" sz="1100" dirty="0" smtClean="0">
                <a:solidFill>
                  <a:schemeClr val="tx1">
                    <a:lumMod val="95000"/>
                    <a:lumOff val="5000"/>
                  </a:schemeClr>
                </a:solidFill>
              </a:rPr>
              <a:t>– develop clearer picture from all observers’ input and pro-actively mitigate.</a:t>
            </a:r>
          </a:p>
          <a:p>
            <a:pPr algn="ctr"/>
            <a:endParaRPr lang="en-US" sz="1100" dirty="0" smtClean="0">
              <a:solidFill>
                <a:schemeClr val="tx1">
                  <a:lumMod val="95000"/>
                  <a:lumOff val="5000"/>
                </a:schemeClr>
              </a:solidFill>
            </a:endParaRPr>
          </a:p>
          <a:p>
            <a:pPr algn="ctr"/>
            <a:r>
              <a:rPr lang="en-US" sz="1100" dirty="0" smtClean="0">
                <a:solidFill>
                  <a:schemeClr val="tx1">
                    <a:lumMod val="95000"/>
                    <a:lumOff val="5000"/>
                  </a:schemeClr>
                </a:solidFill>
              </a:rPr>
              <a:t> </a:t>
            </a:r>
          </a:p>
        </p:txBody>
      </p:sp>
      <p:sp>
        <p:nvSpPr>
          <p:cNvPr id="88" name="Rectangle 87"/>
          <p:cNvSpPr/>
          <p:nvPr/>
        </p:nvSpPr>
        <p:spPr>
          <a:xfrm>
            <a:off x="3275638" y="752791"/>
            <a:ext cx="2603681" cy="338554"/>
          </a:xfrm>
          <a:prstGeom prst="rect">
            <a:avLst/>
          </a:prstGeom>
        </p:spPr>
        <p:txBody>
          <a:bodyPr wrap="square">
            <a:spAutoFit/>
          </a:bodyPr>
          <a:lstStyle/>
          <a:p>
            <a:pPr algn="ctr"/>
            <a:r>
              <a:rPr lang="en-US" sz="1600" b="1" dirty="0" smtClean="0">
                <a:solidFill>
                  <a:srgbClr val="136715"/>
                </a:solidFill>
              </a:rPr>
              <a:t>Today’s Problem</a:t>
            </a:r>
          </a:p>
        </p:txBody>
      </p:sp>
      <p:sp>
        <p:nvSpPr>
          <p:cNvPr id="89" name="Rectangle 88"/>
          <p:cNvSpPr/>
          <p:nvPr/>
        </p:nvSpPr>
        <p:spPr>
          <a:xfrm>
            <a:off x="6030144" y="752791"/>
            <a:ext cx="2603681" cy="338554"/>
          </a:xfrm>
          <a:prstGeom prst="rect">
            <a:avLst/>
          </a:prstGeom>
        </p:spPr>
        <p:txBody>
          <a:bodyPr wrap="square">
            <a:spAutoFit/>
          </a:bodyPr>
          <a:lstStyle/>
          <a:p>
            <a:pPr algn="ctr"/>
            <a:r>
              <a:rPr lang="en-US" sz="1600" b="1" dirty="0" smtClean="0">
                <a:solidFill>
                  <a:srgbClr val="136715"/>
                </a:solidFill>
              </a:rPr>
              <a:t>Tomorrow’s Solution</a:t>
            </a:r>
          </a:p>
        </p:txBody>
      </p:sp>
      <p:grpSp>
        <p:nvGrpSpPr>
          <p:cNvPr id="110" name="Group 109"/>
          <p:cNvGrpSpPr/>
          <p:nvPr/>
        </p:nvGrpSpPr>
        <p:grpSpPr>
          <a:xfrm>
            <a:off x="3725788" y="1136570"/>
            <a:ext cx="2050029" cy="2124531"/>
            <a:chOff x="3792839" y="1104059"/>
            <a:chExt cx="1694239" cy="1755811"/>
          </a:xfrm>
        </p:grpSpPr>
        <p:sp>
          <p:nvSpPr>
            <p:cNvPr id="44" name="Oval 43"/>
            <p:cNvSpPr/>
            <p:nvPr/>
          </p:nvSpPr>
          <p:spPr>
            <a:xfrm>
              <a:off x="4494514" y="2260980"/>
              <a:ext cx="598888" cy="598890"/>
            </a:xfrm>
            <a:prstGeom prst="ellipse">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46" name="Cloud Callout 45"/>
            <p:cNvSpPr/>
            <p:nvPr/>
          </p:nvSpPr>
          <p:spPr>
            <a:xfrm flipH="1">
              <a:off x="3792839" y="1104059"/>
              <a:ext cx="660098" cy="526482"/>
            </a:xfrm>
            <a:prstGeom prst="cloudCallou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pic>
          <p:nvPicPr>
            <p:cNvPr id="62" name="Picture 6" descr="http://www.veryicon.com/icon/png/System/Must%20Have/User.png"/>
            <p:cNvPicPr>
              <a:picLocks noChangeAspect="1" noChangeArrowheads="1"/>
            </p:cNvPicPr>
            <p:nvPr/>
          </p:nvPicPr>
          <p:blipFill>
            <a:blip r:embed="rId3" cstate="print"/>
            <a:srcRect/>
            <a:stretch>
              <a:fillRect/>
            </a:stretch>
          </p:blipFill>
          <p:spPr bwMode="auto">
            <a:xfrm>
              <a:off x="5116599" y="1756490"/>
              <a:ext cx="370479" cy="370480"/>
            </a:xfrm>
            <a:prstGeom prst="rect">
              <a:avLst/>
            </a:prstGeom>
            <a:noFill/>
          </p:spPr>
        </p:pic>
        <p:pic>
          <p:nvPicPr>
            <p:cNvPr id="63" name="Picture 6" descr="http://www.veryicon.com/icon/png/System/Must%20Have/User.png"/>
            <p:cNvPicPr>
              <a:picLocks noChangeAspect="1" noChangeArrowheads="1"/>
            </p:cNvPicPr>
            <p:nvPr/>
          </p:nvPicPr>
          <p:blipFill>
            <a:blip r:embed="rId3" cstate="print"/>
            <a:srcRect/>
            <a:stretch>
              <a:fillRect/>
            </a:stretch>
          </p:blipFill>
          <p:spPr bwMode="auto">
            <a:xfrm>
              <a:off x="3860700" y="2196274"/>
              <a:ext cx="370479" cy="370480"/>
            </a:xfrm>
            <a:prstGeom prst="rect">
              <a:avLst/>
            </a:prstGeom>
            <a:noFill/>
          </p:spPr>
        </p:pic>
        <p:pic>
          <p:nvPicPr>
            <p:cNvPr id="64" name="Picture 2" descr="http://www.mediabistro.com/alltwitter/files/2011/08/businessman_icon.png"/>
            <p:cNvPicPr>
              <a:picLocks noChangeAspect="1" noChangeArrowheads="1"/>
            </p:cNvPicPr>
            <p:nvPr/>
          </p:nvPicPr>
          <p:blipFill>
            <a:blip r:embed="rId4" cstate="print"/>
            <a:srcRect/>
            <a:stretch>
              <a:fillRect/>
            </a:stretch>
          </p:blipFill>
          <p:spPr bwMode="auto">
            <a:xfrm>
              <a:off x="4218609" y="1536219"/>
              <a:ext cx="384119" cy="384120"/>
            </a:xfrm>
            <a:prstGeom prst="rect">
              <a:avLst/>
            </a:prstGeom>
            <a:noFill/>
          </p:spPr>
        </p:pic>
        <p:cxnSp>
          <p:nvCxnSpPr>
            <p:cNvPr id="65" name="Straight Arrow Connector 64"/>
            <p:cNvCxnSpPr/>
            <p:nvPr/>
          </p:nvCxnSpPr>
          <p:spPr>
            <a:xfrm flipH="1">
              <a:off x="4150300" y="1851504"/>
              <a:ext cx="447493" cy="406257"/>
            </a:xfrm>
            <a:prstGeom prst="straightConnector1">
              <a:avLst/>
            </a:prstGeom>
            <a:ln w="28575">
              <a:prstDash val="dashDot"/>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4598733" y="1847393"/>
              <a:ext cx="155044" cy="55539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4598249" y="1853289"/>
              <a:ext cx="533159" cy="15233"/>
            </a:xfrm>
            <a:prstGeom prst="straightConnector1">
              <a:avLst/>
            </a:prstGeom>
            <a:ln w="28575">
              <a:prstDash val="sysDash"/>
              <a:tailEnd type="arrow"/>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3937390" y="1113457"/>
              <a:ext cx="120960" cy="239826"/>
            </a:xfrm>
            <a:prstGeom prst="rect">
              <a:avLst/>
            </a:prstGeom>
            <a:noFill/>
          </p:spPr>
          <p:txBody>
            <a:bodyPr wrap="square" rtlCol="0">
              <a:spAutoFit/>
            </a:bodyPr>
            <a:lstStyle/>
            <a:p>
              <a:r>
                <a:rPr lang="en-US" sz="1400" b="1" dirty="0" smtClean="0"/>
                <a:t>?</a:t>
              </a:r>
              <a:endParaRPr lang="en-US" sz="1400" b="1" dirty="0"/>
            </a:p>
          </p:txBody>
        </p:sp>
        <p:sp>
          <p:nvSpPr>
            <p:cNvPr id="78" name="TextBox 77"/>
            <p:cNvSpPr txBox="1"/>
            <p:nvPr/>
          </p:nvSpPr>
          <p:spPr>
            <a:xfrm>
              <a:off x="3890554" y="1299080"/>
              <a:ext cx="120960" cy="239826"/>
            </a:xfrm>
            <a:prstGeom prst="rect">
              <a:avLst/>
            </a:prstGeom>
            <a:noFill/>
          </p:spPr>
          <p:txBody>
            <a:bodyPr wrap="square" rtlCol="0">
              <a:spAutoFit/>
            </a:bodyPr>
            <a:lstStyle/>
            <a:p>
              <a:r>
                <a:rPr lang="en-US" sz="1400" b="1" dirty="0" smtClean="0"/>
                <a:t>?</a:t>
              </a:r>
              <a:endParaRPr lang="en-US" sz="1400" b="1" dirty="0"/>
            </a:p>
          </p:txBody>
        </p:sp>
        <p:sp>
          <p:nvSpPr>
            <p:cNvPr id="79" name="TextBox 78"/>
            <p:cNvSpPr txBox="1"/>
            <p:nvPr/>
          </p:nvSpPr>
          <p:spPr>
            <a:xfrm>
              <a:off x="4256318" y="1242218"/>
              <a:ext cx="120960" cy="239826"/>
            </a:xfrm>
            <a:prstGeom prst="rect">
              <a:avLst/>
            </a:prstGeom>
            <a:noFill/>
          </p:spPr>
          <p:txBody>
            <a:bodyPr wrap="square" rtlCol="0">
              <a:spAutoFit/>
            </a:bodyPr>
            <a:lstStyle/>
            <a:p>
              <a:r>
                <a:rPr lang="en-US" sz="1400" b="1" dirty="0" smtClean="0"/>
                <a:t>?</a:t>
              </a:r>
              <a:endParaRPr lang="en-US" sz="1400" b="1" dirty="0"/>
            </a:p>
          </p:txBody>
        </p:sp>
        <p:pic>
          <p:nvPicPr>
            <p:cNvPr id="80" name="Picture 6" descr="http://www.veryicon.com/icon/png/System/Must%20Have/User.png"/>
            <p:cNvPicPr>
              <a:picLocks noChangeAspect="1" noChangeArrowheads="1"/>
            </p:cNvPicPr>
            <p:nvPr/>
          </p:nvPicPr>
          <p:blipFill>
            <a:blip r:embed="rId3" cstate="print"/>
            <a:srcRect/>
            <a:stretch>
              <a:fillRect/>
            </a:stretch>
          </p:blipFill>
          <p:spPr bwMode="auto">
            <a:xfrm>
              <a:off x="4697560" y="2416728"/>
              <a:ext cx="370479" cy="370480"/>
            </a:xfrm>
            <a:prstGeom prst="rect">
              <a:avLst/>
            </a:prstGeom>
            <a:noFill/>
          </p:spPr>
        </p:pic>
        <p:pic>
          <p:nvPicPr>
            <p:cNvPr id="86" name="Picture 5" descr="http://www.opensecurityarchitecture.org/cms/images/OSA_images/icon_library/osa_user_black_hat.png"/>
            <p:cNvPicPr>
              <a:picLocks noChangeAspect="1" noChangeArrowheads="1"/>
            </p:cNvPicPr>
            <p:nvPr/>
          </p:nvPicPr>
          <p:blipFill>
            <a:blip r:embed="rId5" cstate="print"/>
            <a:srcRect/>
            <a:stretch>
              <a:fillRect/>
            </a:stretch>
          </p:blipFill>
          <p:spPr bwMode="auto">
            <a:xfrm>
              <a:off x="4075296" y="1274211"/>
              <a:ext cx="221658" cy="221660"/>
            </a:xfrm>
            <a:prstGeom prst="rect">
              <a:avLst/>
            </a:prstGeom>
            <a:solidFill>
              <a:srgbClr val="FF0000"/>
            </a:solidFill>
            <a:ln w="19050">
              <a:solidFill>
                <a:schemeClr val="tx1"/>
              </a:solidFill>
            </a:ln>
          </p:spPr>
        </p:pic>
        <p:cxnSp>
          <p:nvCxnSpPr>
            <p:cNvPr id="96" name="Straight Arrow Connector 95"/>
            <p:cNvCxnSpPr/>
            <p:nvPr/>
          </p:nvCxnSpPr>
          <p:spPr>
            <a:xfrm flipH="1" flipV="1">
              <a:off x="5092345" y="2552472"/>
              <a:ext cx="334117" cy="271195"/>
            </a:xfrm>
            <a:prstGeom prst="straightConnector1">
              <a:avLst/>
            </a:prstGeom>
            <a:ln w="28575">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flipV="1">
              <a:off x="5092345" y="2408430"/>
              <a:ext cx="236787" cy="144042"/>
            </a:xfrm>
            <a:prstGeom prst="straightConnector1">
              <a:avLst/>
            </a:prstGeom>
            <a:ln w="285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109" name="Group 108"/>
          <p:cNvGrpSpPr/>
          <p:nvPr/>
        </p:nvGrpSpPr>
        <p:grpSpPr>
          <a:xfrm>
            <a:off x="830855" y="1194759"/>
            <a:ext cx="2048498" cy="2033539"/>
            <a:chOff x="273817" y="1162248"/>
            <a:chExt cx="1692974" cy="1680611"/>
          </a:xfrm>
        </p:grpSpPr>
        <p:sp>
          <p:nvSpPr>
            <p:cNvPr id="48" name="Oval 47"/>
            <p:cNvSpPr/>
            <p:nvPr/>
          </p:nvSpPr>
          <p:spPr>
            <a:xfrm>
              <a:off x="623544" y="1464256"/>
              <a:ext cx="1096785" cy="1096787"/>
            </a:xfrm>
            <a:prstGeom prst="ellipse">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cxnSp>
          <p:nvCxnSpPr>
            <p:cNvPr id="55" name="Straight Arrow Connector 54"/>
            <p:cNvCxnSpPr/>
            <p:nvPr/>
          </p:nvCxnSpPr>
          <p:spPr>
            <a:xfrm flipV="1">
              <a:off x="821575" y="2525858"/>
              <a:ext cx="148463" cy="317001"/>
            </a:xfrm>
            <a:prstGeom prst="straightConnector1">
              <a:avLst/>
            </a:prstGeom>
            <a:ln w="28575">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966289" y="2522961"/>
              <a:ext cx="106632" cy="182798"/>
            </a:xfrm>
            <a:prstGeom prst="straightConnector1">
              <a:avLst/>
            </a:prstGeom>
            <a:ln w="285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1464891" y="1563508"/>
              <a:ext cx="129482" cy="837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cxnSp>
          <p:nvCxnSpPr>
            <p:cNvPr id="61" name="Straight Arrow Connector 60"/>
            <p:cNvCxnSpPr/>
            <p:nvPr/>
          </p:nvCxnSpPr>
          <p:spPr>
            <a:xfrm flipH="1">
              <a:off x="1242185" y="1433501"/>
              <a:ext cx="427186" cy="442962"/>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69" name="Picture 2" descr="http://www.mediabistro.com/alltwitter/files/2011/08/businessman_icon.png"/>
            <p:cNvPicPr>
              <a:picLocks noChangeAspect="1" noChangeArrowheads="1"/>
            </p:cNvPicPr>
            <p:nvPr/>
          </p:nvPicPr>
          <p:blipFill>
            <a:blip r:embed="rId4" cstate="print"/>
            <a:srcRect/>
            <a:stretch>
              <a:fillRect/>
            </a:stretch>
          </p:blipFill>
          <p:spPr bwMode="auto">
            <a:xfrm>
              <a:off x="1037627" y="2057450"/>
              <a:ext cx="384119" cy="384120"/>
            </a:xfrm>
            <a:prstGeom prst="rect">
              <a:avLst/>
            </a:prstGeom>
            <a:noFill/>
          </p:spPr>
        </p:pic>
        <p:cxnSp>
          <p:nvCxnSpPr>
            <p:cNvPr id="70" name="Straight Arrow Connector 69"/>
            <p:cNvCxnSpPr>
              <a:endCxn id="48" idx="5"/>
            </p:cNvCxnSpPr>
            <p:nvPr/>
          </p:nvCxnSpPr>
          <p:spPr>
            <a:xfrm flipV="1">
              <a:off x="1552765" y="2400423"/>
              <a:ext cx="6944" cy="351035"/>
            </a:xfrm>
            <a:prstGeom prst="straightConnector1">
              <a:avLst/>
            </a:prstGeom>
            <a:ln w="28575">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48" idx="5"/>
            </p:cNvCxnSpPr>
            <p:nvPr/>
          </p:nvCxnSpPr>
          <p:spPr>
            <a:xfrm flipV="1">
              <a:off x="1559708" y="2256381"/>
              <a:ext cx="236787" cy="144042"/>
            </a:xfrm>
            <a:prstGeom prst="straightConnector1">
              <a:avLst/>
            </a:prstGeom>
            <a:ln w="285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920861" y="2058509"/>
              <a:ext cx="120960" cy="239826"/>
            </a:xfrm>
            <a:prstGeom prst="rect">
              <a:avLst/>
            </a:prstGeom>
            <a:noFill/>
          </p:spPr>
          <p:txBody>
            <a:bodyPr wrap="square" rtlCol="0">
              <a:spAutoFit/>
            </a:bodyPr>
            <a:lstStyle/>
            <a:p>
              <a:r>
                <a:rPr lang="en-US" sz="1400" b="1" dirty="0" smtClean="0"/>
                <a:t>?</a:t>
              </a:r>
              <a:endParaRPr lang="en-US" sz="1400" b="1" dirty="0"/>
            </a:p>
          </p:txBody>
        </p:sp>
        <p:sp>
          <p:nvSpPr>
            <p:cNvPr id="75" name="TextBox 74"/>
            <p:cNvSpPr txBox="1"/>
            <p:nvPr/>
          </p:nvSpPr>
          <p:spPr>
            <a:xfrm>
              <a:off x="1350691" y="2033602"/>
              <a:ext cx="120960" cy="239826"/>
            </a:xfrm>
            <a:prstGeom prst="rect">
              <a:avLst/>
            </a:prstGeom>
            <a:noFill/>
          </p:spPr>
          <p:txBody>
            <a:bodyPr wrap="square" rtlCol="0">
              <a:spAutoFit/>
            </a:bodyPr>
            <a:lstStyle/>
            <a:p>
              <a:r>
                <a:rPr lang="en-US" sz="1400" b="1" dirty="0" smtClean="0"/>
                <a:t>?</a:t>
              </a:r>
              <a:endParaRPr lang="en-US" sz="1400" b="1" dirty="0"/>
            </a:p>
          </p:txBody>
        </p:sp>
        <p:sp>
          <p:nvSpPr>
            <p:cNvPr id="76" name="TextBox 75"/>
            <p:cNvSpPr txBox="1"/>
            <p:nvPr/>
          </p:nvSpPr>
          <p:spPr>
            <a:xfrm>
              <a:off x="1000749" y="1862077"/>
              <a:ext cx="120960" cy="239826"/>
            </a:xfrm>
            <a:prstGeom prst="rect">
              <a:avLst/>
            </a:prstGeom>
            <a:noFill/>
          </p:spPr>
          <p:txBody>
            <a:bodyPr wrap="square" rtlCol="0">
              <a:spAutoFit/>
            </a:bodyPr>
            <a:lstStyle/>
            <a:p>
              <a:r>
                <a:rPr lang="en-US" sz="1400" b="1" dirty="0" smtClean="0"/>
                <a:t>?</a:t>
              </a:r>
              <a:endParaRPr lang="en-US" sz="1400" b="1" dirty="0"/>
            </a:p>
          </p:txBody>
        </p:sp>
        <p:cxnSp>
          <p:nvCxnSpPr>
            <p:cNvPr id="82" name="Straight Connector 81"/>
            <p:cNvCxnSpPr/>
            <p:nvPr/>
          </p:nvCxnSpPr>
          <p:spPr>
            <a:xfrm>
              <a:off x="273817" y="1783678"/>
              <a:ext cx="351056" cy="125158"/>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flipH="1">
              <a:off x="431257" y="1907308"/>
              <a:ext cx="198198" cy="76468"/>
            </a:xfrm>
            <a:prstGeom prst="straightConnector1">
              <a:avLst/>
            </a:prstGeom>
            <a:ln w="285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87" name="Picture 5" descr="http://www.opensecurityarchitecture.org/cms/images/OSA_images/icon_library/osa_user_black_hat.png"/>
            <p:cNvPicPr>
              <a:picLocks noChangeAspect="1" noChangeArrowheads="1"/>
            </p:cNvPicPr>
            <p:nvPr/>
          </p:nvPicPr>
          <p:blipFill>
            <a:blip r:embed="rId5" cstate="print"/>
            <a:srcRect/>
            <a:stretch>
              <a:fillRect/>
            </a:stretch>
          </p:blipFill>
          <p:spPr bwMode="auto">
            <a:xfrm>
              <a:off x="1618689" y="1162248"/>
              <a:ext cx="348102" cy="348104"/>
            </a:xfrm>
            <a:prstGeom prst="rect">
              <a:avLst/>
            </a:prstGeom>
            <a:solidFill>
              <a:srgbClr val="FF0000"/>
            </a:solidFill>
            <a:ln w="19050">
              <a:solidFill>
                <a:schemeClr val="tx1"/>
              </a:solidFill>
            </a:ln>
          </p:spPr>
        </p:pic>
        <p:cxnSp>
          <p:nvCxnSpPr>
            <p:cNvPr id="100" name="Straight Connector 99"/>
            <p:cNvCxnSpPr/>
            <p:nvPr/>
          </p:nvCxnSpPr>
          <p:spPr>
            <a:xfrm>
              <a:off x="556194" y="1313049"/>
              <a:ext cx="368771" cy="202134"/>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flipV="1">
              <a:off x="923606" y="1221944"/>
              <a:ext cx="3394" cy="297312"/>
            </a:xfrm>
            <a:prstGeom prst="straightConnector1">
              <a:avLst/>
            </a:prstGeom>
            <a:ln w="285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156" name="Group 155"/>
          <p:cNvGrpSpPr/>
          <p:nvPr/>
        </p:nvGrpSpPr>
        <p:grpSpPr>
          <a:xfrm>
            <a:off x="6483863" y="1178465"/>
            <a:ext cx="1922629" cy="2047559"/>
            <a:chOff x="6492480" y="1178465"/>
            <a:chExt cx="1588949" cy="1692197"/>
          </a:xfrm>
        </p:grpSpPr>
        <p:grpSp>
          <p:nvGrpSpPr>
            <p:cNvPr id="107" name="Group 106"/>
            <p:cNvGrpSpPr/>
            <p:nvPr/>
          </p:nvGrpSpPr>
          <p:grpSpPr>
            <a:xfrm>
              <a:off x="6618863" y="1178465"/>
              <a:ext cx="1462566" cy="1692197"/>
              <a:chOff x="5939249" y="1145953"/>
              <a:chExt cx="1462566" cy="1692197"/>
            </a:xfrm>
          </p:grpSpPr>
          <p:pic>
            <p:nvPicPr>
              <p:cNvPr id="45" name="Picture 6" descr="http://www.veryicon.com/icon/png/System/Must%20Have/User.png"/>
              <p:cNvPicPr>
                <a:picLocks noChangeAspect="1" noChangeArrowheads="1"/>
              </p:cNvPicPr>
              <p:nvPr/>
            </p:nvPicPr>
            <p:blipFill>
              <a:blip r:embed="rId3" cstate="print"/>
              <a:srcRect/>
              <a:stretch>
                <a:fillRect/>
              </a:stretch>
            </p:blipFill>
            <p:spPr bwMode="auto">
              <a:xfrm>
                <a:off x="6906944" y="1874839"/>
                <a:ext cx="370479" cy="370480"/>
              </a:xfrm>
              <a:prstGeom prst="rect">
                <a:avLst/>
              </a:prstGeom>
              <a:noFill/>
            </p:spPr>
          </p:pic>
          <p:cxnSp>
            <p:nvCxnSpPr>
              <p:cNvPr id="58" name="Straight Connector 57"/>
              <p:cNvCxnSpPr>
                <a:stCxn id="104" idx="2"/>
                <a:endCxn id="90" idx="1"/>
              </p:cNvCxnSpPr>
              <p:nvPr/>
            </p:nvCxnSpPr>
            <p:spPr>
              <a:xfrm>
                <a:off x="6113300" y="1944780"/>
                <a:ext cx="292224" cy="382186"/>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90" idx="1"/>
              </p:cNvCxnSpPr>
              <p:nvPr/>
            </p:nvCxnSpPr>
            <p:spPr>
              <a:xfrm flipH="1" flipV="1">
                <a:off x="6084057" y="2273394"/>
                <a:ext cx="321467" cy="53571"/>
              </a:xfrm>
              <a:prstGeom prst="straightConnector1">
                <a:avLst/>
              </a:prstGeom>
              <a:ln w="285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81" name="Picture 6" descr="http://www.veryicon.com/icon/png/System/Must%20Have/User.png"/>
              <p:cNvPicPr>
                <a:picLocks noChangeAspect="1" noChangeArrowheads="1"/>
              </p:cNvPicPr>
              <p:nvPr/>
            </p:nvPicPr>
            <p:blipFill>
              <a:blip r:embed="rId3" cstate="print"/>
              <a:srcRect/>
              <a:stretch>
                <a:fillRect/>
              </a:stretch>
            </p:blipFill>
            <p:spPr bwMode="auto">
              <a:xfrm>
                <a:off x="6403891" y="2369574"/>
                <a:ext cx="370479" cy="370480"/>
              </a:xfrm>
              <a:prstGeom prst="rect">
                <a:avLst/>
              </a:prstGeom>
              <a:noFill/>
            </p:spPr>
          </p:pic>
          <p:pic>
            <p:nvPicPr>
              <p:cNvPr id="85" name="Picture 6" descr="http://www.veryicon.com/icon/png/System/Must%20Have/User.png"/>
              <p:cNvPicPr>
                <a:picLocks noChangeAspect="1" noChangeArrowheads="1"/>
              </p:cNvPicPr>
              <p:nvPr/>
            </p:nvPicPr>
            <p:blipFill>
              <a:blip r:embed="rId3" cstate="print"/>
              <a:srcRect/>
              <a:stretch>
                <a:fillRect/>
              </a:stretch>
            </p:blipFill>
            <p:spPr bwMode="auto">
              <a:xfrm>
                <a:off x="6698416" y="1189503"/>
                <a:ext cx="370479" cy="370480"/>
              </a:xfrm>
              <a:prstGeom prst="rect">
                <a:avLst/>
              </a:prstGeom>
              <a:noFill/>
            </p:spPr>
          </p:pic>
          <p:sp>
            <p:nvSpPr>
              <p:cNvPr id="90" name="Oval 89"/>
              <p:cNvSpPr/>
              <p:nvPr/>
            </p:nvSpPr>
            <p:spPr>
              <a:xfrm>
                <a:off x="6317818" y="2239260"/>
                <a:ext cx="598888" cy="598890"/>
              </a:xfrm>
              <a:prstGeom prst="ellipse">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91" name="Oval 90"/>
              <p:cNvSpPr/>
              <p:nvPr/>
            </p:nvSpPr>
            <p:spPr>
              <a:xfrm>
                <a:off x="6802927" y="1783112"/>
                <a:ext cx="598888" cy="598890"/>
              </a:xfrm>
              <a:prstGeom prst="ellipse">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92" name="Oval 91"/>
              <p:cNvSpPr/>
              <p:nvPr/>
            </p:nvSpPr>
            <p:spPr>
              <a:xfrm>
                <a:off x="6542272" y="1145953"/>
                <a:ext cx="598888" cy="598890"/>
              </a:xfrm>
              <a:prstGeom prst="ellipse">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cxnSp>
            <p:nvCxnSpPr>
              <p:cNvPr id="93" name="Straight Connector 92"/>
              <p:cNvCxnSpPr>
                <a:stCxn id="104" idx="3"/>
                <a:endCxn id="92" idx="2"/>
              </p:cNvCxnSpPr>
              <p:nvPr/>
            </p:nvCxnSpPr>
            <p:spPr>
              <a:xfrm flipV="1">
                <a:off x="6287351" y="1445397"/>
                <a:ext cx="254921" cy="325331"/>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flipH="1" flipV="1">
                <a:off x="6416293" y="1149724"/>
                <a:ext cx="127501" cy="315993"/>
              </a:xfrm>
              <a:prstGeom prst="straightConnector1">
                <a:avLst/>
              </a:prstGeom>
              <a:ln w="285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a:stCxn id="104" idx="3"/>
                <a:endCxn id="91" idx="2"/>
              </p:cNvCxnSpPr>
              <p:nvPr/>
            </p:nvCxnSpPr>
            <p:spPr>
              <a:xfrm>
                <a:off x="6287351" y="1770728"/>
                <a:ext cx="515576" cy="311829"/>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a:stCxn id="91" idx="2"/>
              </p:cNvCxnSpPr>
              <p:nvPr/>
            </p:nvCxnSpPr>
            <p:spPr>
              <a:xfrm flipH="1">
                <a:off x="6627090" y="2082557"/>
                <a:ext cx="175837" cy="74989"/>
              </a:xfrm>
              <a:prstGeom prst="straightConnector1">
                <a:avLst/>
              </a:prstGeom>
              <a:ln w="285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104" name="Picture 5" descr="http://www.opensecurityarchitecture.org/cms/images/OSA_images/icon_library/osa_user_black_hat.png"/>
              <p:cNvPicPr>
                <a:picLocks noChangeAspect="1" noChangeArrowheads="1"/>
              </p:cNvPicPr>
              <p:nvPr/>
            </p:nvPicPr>
            <p:blipFill>
              <a:blip r:embed="rId5" cstate="print"/>
              <a:srcRect/>
              <a:stretch>
                <a:fillRect/>
              </a:stretch>
            </p:blipFill>
            <p:spPr bwMode="auto">
              <a:xfrm>
                <a:off x="5939249" y="1596676"/>
                <a:ext cx="348102" cy="348104"/>
              </a:xfrm>
              <a:prstGeom prst="rect">
                <a:avLst/>
              </a:prstGeom>
              <a:solidFill>
                <a:srgbClr val="FF0000"/>
              </a:solidFill>
              <a:ln w="19050">
                <a:solidFill>
                  <a:schemeClr val="tx1"/>
                </a:solidFill>
              </a:ln>
            </p:spPr>
          </p:pic>
        </p:grpSp>
        <p:sp>
          <p:nvSpPr>
            <p:cNvPr id="103" name="Arc 102"/>
            <p:cNvSpPr/>
            <p:nvPr/>
          </p:nvSpPr>
          <p:spPr>
            <a:xfrm rot="3774886">
              <a:off x="6371748" y="1311181"/>
              <a:ext cx="1327200" cy="1085735"/>
            </a:xfrm>
            <a:prstGeom prst="arc">
              <a:avLst/>
            </a:prstGeom>
            <a:ln w="38100">
              <a:solidFill>
                <a:schemeClr val="accent1"/>
              </a:solidFill>
              <a:prstDash val="solid"/>
              <a:headEnd type="arrow"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cxnSp>
        <p:nvCxnSpPr>
          <p:cNvPr id="108" name="Straight Connector 107"/>
          <p:cNvCxnSpPr/>
          <p:nvPr/>
        </p:nvCxnSpPr>
        <p:spPr>
          <a:xfrm>
            <a:off x="3198144" y="856615"/>
            <a:ext cx="0" cy="5389806"/>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5953220" y="856615"/>
            <a:ext cx="0" cy="5389806"/>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06" name="Picture 22" descr="http://cdn1.iconfinder.com/data/icons/ie_Bright/512/internet_earth.png"/>
          <p:cNvPicPr>
            <a:picLocks noChangeAspect="1" noChangeArrowheads="1"/>
          </p:cNvPicPr>
          <p:nvPr/>
        </p:nvPicPr>
        <p:blipFill>
          <a:blip r:embed="rId6" cstate="print">
            <a:lum bright="15000" contrast="-10000"/>
          </a:blip>
          <a:srcRect/>
          <a:stretch>
            <a:fillRect/>
          </a:stretch>
        </p:blipFill>
        <p:spPr bwMode="auto">
          <a:xfrm>
            <a:off x="7197836" y="4610945"/>
            <a:ext cx="323006" cy="323006"/>
          </a:xfrm>
          <a:prstGeom prst="rect">
            <a:avLst/>
          </a:prstGeom>
          <a:noFill/>
        </p:spPr>
      </p:pic>
      <p:pic>
        <p:nvPicPr>
          <p:cNvPr id="111" name="Picture 5" descr="http://www.opensecurityarchitecture.org/cms/images/OSA_images/icon_library/osa_user_black_hat.png"/>
          <p:cNvPicPr>
            <a:picLocks noChangeAspect="1" noChangeArrowheads="1"/>
          </p:cNvPicPr>
          <p:nvPr/>
        </p:nvPicPr>
        <p:blipFill>
          <a:blip r:embed="rId5" cstate="print">
            <a:lum bright="15000" contrast="-10000"/>
          </a:blip>
          <a:srcRect/>
          <a:stretch>
            <a:fillRect/>
          </a:stretch>
        </p:blipFill>
        <p:spPr bwMode="auto">
          <a:xfrm>
            <a:off x="1582268" y="4636637"/>
            <a:ext cx="268206" cy="268209"/>
          </a:xfrm>
          <a:prstGeom prst="rect">
            <a:avLst/>
          </a:prstGeom>
          <a:solidFill>
            <a:srgbClr val="FF0000">
              <a:alpha val="69804"/>
            </a:srgbClr>
          </a:solidFill>
          <a:ln w="19050">
            <a:solidFill>
              <a:srgbClr val="000000">
                <a:alpha val="69804"/>
              </a:srgbClr>
            </a:solidFill>
          </a:ln>
        </p:spPr>
      </p:pic>
      <p:grpSp>
        <p:nvGrpSpPr>
          <p:cNvPr id="117" name="Group 116"/>
          <p:cNvGrpSpPr/>
          <p:nvPr/>
        </p:nvGrpSpPr>
        <p:grpSpPr>
          <a:xfrm rot="1800000">
            <a:off x="4381503" y="4647956"/>
            <a:ext cx="284403" cy="231774"/>
            <a:chOff x="4381762" y="4571999"/>
            <a:chExt cx="268820" cy="219075"/>
          </a:xfrm>
        </p:grpSpPr>
        <p:sp>
          <p:nvSpPr>
            <p:cNvPr id="112" name="Oval 111"/>
            <p:cNvSpPr/>
            <p:nvPr/>
          </p:nvSpPr>
          <p:spPr>
            <a:xfrm>
              <a:off x="4431507" y="4571999"/>
              <a:ext cx="219075" cy="219075"/>
            </a:xfrm>
            <a:prstGeom prst="ellipse">
              <a:avLst/>
            </a:prstGeom>
            <a:noFill/>
            <a:ln>
              <a:solidFill>
                <a:srgbClr val="376092">
                  <a:alpha val="69804"/>
                </a:srgb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4" name="Straight Connector 113"/>
            <p:cNvCxnSpPr/>
            <p:nvPr/>
          </p:nvCxnSpPr>
          <p:spPr>
            <a:xfrm flipH="1">
              <a:off x="4381762" y="4618239"/>
              <a:ext cx="79709" cy="27449"/>
            </a:xfrm>
            <a:prstGeom prst="line">
              <a:avLst/>
            </a:prstGeom>
            <a:ln w="28575">
              <a:solidFill>
                <a:srgbClr val="376092">
                  <a:alpha val="69804"/>
                </a:srgb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4444800" y="4611094"/>
              <a:ext cx="27448" cy="75074"/>
            </a:xfrm>
            <a:prstGeom prst="line">
              <a:avLst/>
            </a:prstGeom>
            <a:ln w="28575">
              <a:solidFill>
                <a:srgbClr val="376092">
                  <a:alpha val="69804"/>
                </a:srgbClr>
              </a:solidFill>
            </a:ln>
          </p:spPr>
          <p:style>
            <a:lnRef idx="1">
              <a:schemeClr val="accent1"/>
            </a:lnRef>
            <a:fillRef idx="0">
              <a:schemeClr val="accent1"/>
            </a:fillRef>
            <a:effectRef idx="0">
              <a:schemeClr val="accent1"/>
            </a:effectRef>
            <a:fontRef idx="minor">
              <a:schemeClr val="tx1"/>
            </a:fontRef>
          </p:style>
        </p:cxnSp>
      </p:grpSp>
      <p:pic>
        <p:nvPicPr>
          <p:cNvPr id="119" name="Picture 5" descr="http://www.opensecurityarchitecture.org/cms/images/OSA_images/icon_library/osa_user_black_hat.png"/>
          <p:cNvPicPr>
            <a:picLocks noChangeAspect="1" noChangeArrowheads="1"/>
          </p:cNvPicPr>
          <p:nvPr/>
        </p:nvPicPr>
        <p:blipFill>
          <a:blip r:embed="rId5" cstate="print">
            <a:lum bright="15000" contrast="-10000"/>
          </a:blip>
          <a:srcRect/>
          <a:stretch>
            <a:fillRect/>
          </a:stretch>
        </p:blipFill>
        <p:spPr bwMode="auto">
          <a:xfrm>
            <a:off x="1188568" y="4636637"/>
            <a:ext cx="268206" cy="268209"/>
          </a:xfrm>
          <a:prstGeom prst="rect">
            <a:avLst/>
          </a:prstGeom>
          <a:solidFill>
            <a:srgbClr val="FF0000">
              <a:alpha val="69804"/>
            </a:srgbClr>
          </a:solidFill>
          <a:ln w="19050">
            <a:solidFill>
              <a:srgbClr val="000000">
                <a:alpha val="69804"/>
              </a:srgbClr>
            </a:solidFill>
          </a:ln>
        </p:spPr>
      </p:pic>
      <p:pic>
        <p:nvPicPr>
          <p:cNvPr id="120" name="Picture 5" descr="http://www.opensecurityarchitecture.org/cms/images/OSA_images/icon_library/osa_user_black_hat.png"/>
          <p:cNvPicPr>
            <a:picLocks noChangeAspect="1" noChangeArrowheads="1"/>
          </p:cNvPicPr>
          <p:nvPr/>
        </p:nvPicPr>
        <p:blipFill>
          <a:blip r:embed="rId5" cstate="print">
            <a:lum bright="15000" contrast="-10000"/>
          </a:blip>
          <a:srcRect/>
          <a:stretch>
            <a:fillRect/>
          </a:stretch>
        </p:blipFill>
        <p:spPr bwMode="auto">
          <a:xfrm>
            <a:off x="1975968" y="4636637"/>
            <a:ext cx="268206" cy="268209"/>
          </a:xfrm>
          <a:prstGeom prst="rect">
            <a:avLst/>
          </a:prstGeom>
          <a:solidFill>
            <a:srgbClr val="FF0000">
              <a:alpha val="69804"/>
            </a:srgbClr>
          </a:solidFill>
          <a:ln w="19050">
            <a:solidFill>
              <a:srgbClr val="000000">
                <a:alpha val="69804"/>
              </a:srgbClr>
            </a:solidFill>
          </a:ln>
        </p:spPr>
      </p:pic>
      <p:grpSp>
        <p:nvGrpSpPr>
          <p:cNvPr id="121" name="Group 120"/>
          <p:cNvGrpSpPr/>
          <p:nvPr/>
        </p:nvGrpSpPr>
        <p:grpSpPr>
          <a:xfrm rot="9900000">
            <a:off x="4746631" y="4652717"/>
            <a:ext cx="284403" cy="231774"/>
            <a:chOff x="4381762" y="4571999"/>
            <a:chExt cx="268820" cy="219075"/>
          </a:xfrm>
        </p:grpSpPr>
        <p:sp>
          <p:nvSpPr>
            <p:cNvPr id="122" name="Oval 121"/>
            <p:cNvSpPr/>
            <p:nvPr/>
          </p:nvSpPr>
          <p:spPr>
            <a:xfrm>
              <a:off x="4431507" y="4571999"/>
              <a:ext cx="219075" cy="219075"/>
            </a:xfrm>
            <a:prstGeom prst="ellipse">
              <a:avLst/>
            </a:prstGeom>
            <a:noFill/>
            <a:ln>
              <a:solidFill>
                <a:srgbClr val="376092">
                  <a:alpha val="69804"/>
                </a:srgb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3" name="Straight Connector 122"/>
            <p:cNvCxnSpPr/>
            <p:nvPr/>
          </p:nvCxnSpPr>
          <p:spPr>
            <a:xfrm flipH="1">
              <a:off x="4381762" y="4618239"/>
              <a:ext cx="79709" cy="27449"/>
            </a:xfrm>
            <a:prstGeom prst="line">
              <a:avLst/>
            </a:prstGeom>
            <a:ln w="28575">
              <a:solidFill>
                <a:srgbClr val="376092">
                  <a:alpha val="69804"/>
                </a:srgb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4444800" y="4611094"/>
              <a:ext cx="27448" cy="75074"/>
            </a:xfrm>
            <a:prstGeom prst="line">
              <a:avLst/>
            </a:prstGeom>
            <a:ln w="28575">
              <a:solidFill>
                <a:srgbClr val="376092">
                  <a:alpha val="69804"/>
                </a:srgbClr>
              </a:solidFill>
            </a:ln>
          </p:spPr>
          <p:style>
            <a:lnRef idx="1">
              <a:schemeClr val="accent1"/>
            </a:lnRef>
            <a:fillRef idx="0">
              <a:schemeClr val="accent1"/>
            </a:fillRef>
            <a:effectRef idx="0">
              <a:schemeClr val="accent1"/>
            </a:effectRef>
            <a:fontRef idx="minor">
              <a:schemeClr val="tx1"/>
            </a:fontRef>
          </p:style>
        </p:cxnSp>
      </p:grpSp>
      <p:grpSp>
        <p:nvGrpSpPr>
          <p:cNvPr id="125" name="Group 124"/>
          <p:cNvGrpSpPr/>
          <p:nvPr/>
        </p:nvGrpSpPr>
        <p:grpSpPr>
          <a:xfrm rot="17100000">
            <a:off x="4065592" y="4684472"/>
            <a:ext cx="284403" cy="231774"/>
            <a:chOff x="4381762" y="4571999"/>
            <a:chExt cx="268820" cy="219075"/>
          </a:xfrm>
        </p:grpSpPr>
        <p:sp>
          <p:nvSpPr>
            <p:cNvPr id="126" name="Oval 125"/>
            <p:cNvSpPr/>
            <p:nvPr/>
          </p:nvSpPr>
          <p:spPr>
            <a:xfrm>
              <a:off x="4431507" y="4571999"/>
              <a:ext cx="219075" cy="219075"/>
            </a:xfrm>
            <a:prstGeom prst="ellipse">
              <a:avLst/>
            </a:prstGeom>
            <a:noFill/>
            <a:ln>
              <a:solidFill>
                <a:srgbClr val="376092">
                  <a:alpha val="69804"/>
                </a:srgb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7" name="Straight Connector 126"/>
            <p:cNvCxnSpPr/>
            <p:nvPr/>
          </p:nvCxnSpPr>
          <p:spPr>
            <a:xfrm flipH="1">
              <a:off x="4381762" y="4618239"/>
              <a:ext cx="79709" cy="27449"/>
            </a:xfrm>
            <a:prstGeom prst="line">
              <a:avLst/>
            </a:prstGeom>
            <a:ln w="28575">
              <a:solidFill>
                <a:srgbClr val="376092">
                  <a:alpha val="69804"/>
                </a:srgb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4444800" y="4611094"/>
              <a:ext cx="27448" cy="75074"/>
            </a:xfrm>
            <a:prstGeom prst="line">
              <a:avLst/>
            </a:prstGeom>
            <a:ln w="28575">
              <a:solidFill>
                <a:srgbClr val="376092">
                  <a:alpha val="69804"/>
                </a:srgbClr>
              </a:solidFill>
            </a:ln>
          </p:spPr>
          <p:style>
            <a:lnRef idx="1">
              <a:schemeClr val="accent1"/>
            </a:lnRef>
            <a:fillRef idx="0">
              <a:schemeClr val="accent1"/>
            </a:fillRef>
            <a:effectRef idx="0">
              <a:schemeClr val="accent1"/>
            </a:effectRef>
            <a:fontRef idx="minor">
              <a:schemeClr val="tx1"/>
            </a:fontRef>
          </p:style>
        </p:cxnSp>
      </p:grpSp>
      <p:pic>
        <p:nvPicPr>
          <p:cNvPr id="129" name="Picture 22" descr="http://cdn1.iconfinder.com/data/icons/ie_Bright/512/internet_earth.png"/>
          <p:cNvPicPr>
            <a:picLocks noChangeAspect="1" noChangeArrowheads="1"/>
          </p:cNvPicPr>
          <p:nvPr/>
        </p:nvPicPr>
        <p:blipFill>
          <a:blip r:embed="rId6" cstate="print">
            <a:lum bright="15000" contrast="-10000"/>
          </a:blip>
          <a:srcRect/>
          <a:stretch>
            <a:fillRect/>
          </a:stretch>
        </p:blipFill>
        <p:spPr bwMode="auto">
          <a:xfrm>
            <a:off x="6854936" y="4610945"/>
            <a:ext cx="323006" cy="323006"/>
          </a:xfrm>
          <a:prstGeom prst="rect">
            <a:avLst/>
          </a:prstGeom>
          <a:noFill/>
        </p:spPr>
      </p:pic>
      <p:pic>
        <p:nvPicPr>
          <p:cNvPr id="132" name="Picture 22" descr="http://cdn1.iconfinder.com/data/icons/ie_Bright/512/internet_earth.png"/>
          <p:cNvPicPr>
            <a:picLocks noChangeAspect="1" noChangeArrowheads="1"/>
          </p:cNvPicPr>
          <p:nvPr/>
        </p:nvPicPr>
        <p:blipFill>
          <a:blip r:embed="rId6" cstate="print">
            <a:lum bright="15000" contrast="-10000"/>
          </a:blip>
          <a:srcRect/>
          <a:stretch>
            <a:fillRect/>
          </a:stretch>
        </p:blipFill>
        <p:spPr bwMode="auto">
          <a:xfrm>
            <a:off x="7540736" y="4610945"/>
            <a:ext cx="323006" cy="323006"/>
          </a:xfrm>
          <a:prstGeom prst="rect">
            <a:avLst/>
          </a:prstGeom>
          <a:noFill/>
        </p:spPr>
      </p:pic>
      <p:sp>
        <p:nvSpPr>
          <p:cNvPr id="84" name="Slide Number Placeholder 3"/>
          <p:cNvSpPr txBox="1">
            <a:spLocks/>
          </p:cNvSpPr>
          <p:nvPr/>
        </p:nvSpPr>
        <p:spPr>
          <a:xfrm>
            <a:off x="7883760" y="6039828"/>
            <a:ext cx="105135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56C8676-1494-424A-9EE1-69F4EB666BA8}" type="slidenum">
              <a:rPr lang="en-US" smtClean="0"/>
              <a:pPr algn="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Oval 100"/>
          <p:cNvSpPr/>
          <p:nvPr/>
        </p:nvSpPr>
        <p:spPr>
          <a:xfrm>
            <a:off x="5557073" y="3574075"/>
            <a:ext cx="2778368" cy="2778368"/>
          </a:xfrm>
          <a:prstGeom prst="ellipse">
            <a:avLst/>
          </a:prstGeom>
          <a:solidFill>
            <a:schemeClr val="bg1">
              <a:lumMod val="95000"/>
            </a:schemeClr>
          </a:solid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p:nvPr/>
        </p:nvSpPr>
        <p:spPr>
          <a:xfrm>
            <a:off x="983314" y="3574075"/>
            <a:ext cx="2778368" cy="2778368"/>
          </a:xfrm>
          <a:prstGeom prst="ellipse">
            <a:avLst/>
          </a:prstGeom>
          <a:solidFill>
            <a:schemeClr val="bg1">
              <a:lumMod val="95000"/>
            </a:schemeClr>
          </a:solid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68280" y="0"/>
            <a:ext cx="7967161" cy="982980"/>
          </a:xfrm>
        </p:spPr>
        <p:txBody>
          <a:bodyPr/>
          <a:lstStyle/>
          <a:p>
            <a:r>
              <a:rPr lang="en-US" sz="3200" b="1" dirty="0" smtClean="0">
                <a:solidFill>
                  <a:schemeClr val="tx1"/>
                </a:solidFill>
                <a:effectLst/>
                <a:latin typeface="Arial Black" panose="020B0A04020102020204" pitchFamily="34" charset="0"/>
              </a:rPr>
              <a:t>Cyber Intelligence Problem</a:t>
            </a:r>
            <a:endParaRPr lang="en-US" sz="3200" b="1" dirty="0">
              <a:solidFill>
                <a:schemeClr val="tx1"/>
              </a:solidFill>
              <a:effectLst/>
              <a:latin typeface="Arial Black" panose="020B0A04020102020204" pitchFamily="34" charset="0"/>
            </a:endParaRPr>
          </a:p>
        </p:txBody>
      </p:sp>
      <p:sp>
        <p:nvSpPr>
          <p:cNvPr id="127" name="Rectangle 126"/>
          <p:cNvSpPr/>
          <p:nvPr/>
        </p:nvSpPr>
        <p:spPr>
          <a:xfrm>
            <a:off x="304800" y="1295400"/>
            <a:ext cx="7467599" cy="1354217"/>
          </a:xfrm>
          <a:prstGeom prst="rect">
            <a:avLst/>
          </a:prstGeom>
        </p:spPr>
        <p:txBody>
          <a:bodyPr wrap="square">
            <a:spAutoFit/>
          </a:bodyPr>
          <a:lstStyle/>
          <a:p>
            <a:pPr marL="434340" lvl="1" indent="-342900">
              <a:spcBef>
                <a:spcPts val="0"/>
              </a:spcBef>
            </a:pPr>
            <a:r>
              <a:rPr lang="en-US" b="1" dirty="0" smtClean="0">
                <a:solidFill>
                  <a:srgbClr val="136715"/>
                </a:solidFill>
              </a:rPr>
              <a:t>Typical Sharing of Intelligence Today</a:t>
            </a:r>
            <a:endParaRPr lang="en-US" sz="1400" b="1" dirty="0" smtClean="0">
              <a:solidFill>
                <a:srgbClr val="136715"/>
              </a:solidFill>
            </a:endParaRPr>
          </a:p>
          <a:p>
            <a:pPr marL="434340" lvl="1" indent="-342900">
              <a:spcBef>
                <a:spcPts val="0"/>
              </a:spcBef>
              <a:buFont typeface="+mj-lt"/>
              <a:buAutoNum type="arabicPeriod"/>
            </a:pPr>
            <a:r>
              <a:rPr lang="en-US" sz="1600" dirty="0" smtClean="0">
                <a:solidFill>
                  <a:schemeClr val="tx1">
                    <a:lumMod val="75000"/>
                    <a:lumOff val="25000"/>
                  </a:schemeClr>
                </a:solidFill>
              </a:rPr>
              <a:t>Machines detect threats, typically stored in proprietary formats or PDFs</a:t>
            </a:r>
          </a:p>
          <a:p>
            <a:pPr marL="434340" lvl="1" indent="-342900">
              <a:spcBef>
                <a:spcPts val="0"/>
              </a:spcBef>
              <a:buFont typeface="+mj-lt"/>
              <a:buAutoNum type="arabicPeriod"/>
            </a:pPr>
            <a:r>
              <a:rPr lang="en-US" sz="1600" dirty="0" smtClean="0">
                <a:solidFill>
                  <a:schemeClr val="tx1">
                    <a:lumMod val="75000"/>
                    <a:lumOff val="25000"/>
                  </a:schemeClr>
                </a:solidFill>
              </a:rPr>
              <a:t>People export data and manually share via multiple media types</a:t>
            </a:r>
          </a:p>
          <a:p>
            <a:pPr marL="434340" lvl="1" indent="-342900">
              <a:spcBef>
                <a:spcPts val="0"/>
              </a:spcBef>
              <a:buFont typeface="+mj-lt"/>
              <a:buAutoNum type="arabicPeriod"/>
            </a:pPr>
            <a:r>
              <a:rPr lang="en-US" sz="1600" dirty="0" smtClean="0">
                <a:solidFill>
                  <a:schemeClr val="tx1">
                    <a:lumMod val="75000"/>
                    <a:lumOff val="25000"/>
                  </a:schemeClr>
                </a:solidFill>
              </a:rPr>
              <a:t>Other people rarely get a full picture of ongoing threats</a:t>
            </a:r>
          </a:p>
          <a:p>
            <a:pPr marL="434340" lvl="1" indent="-342900">
              <a:spcBef>
                <a:spcPts val="0"/>
              </a:spcBef>
              <a:buFont typeface="+mj-lt"/>
              <a:buAutoNum type="arabicPeriod"/>
            </a:pPr>
            <a:r>
              <a:rPr lang="en-US" sz="1600" dirty="0" smtClean="0">
                <a:solidFill>
                  <a:schemeClr val="tx1">
                    <a:lumMod val="75000"/>
                    <a:lumOff val="25000"/>
                  </a:schemeClr>
                </a:solidFill>
              </a:rPr>
              <a:t>Only some threats are mitigated</a:t>
            </a:r>
            <a:endParaRPr lang="en-US" sz="1600" dirty="0">
              <a:solidFill>
                <a:schemeClr val="tx1">
                  <a:lumMod val="75000"/>
                  <a:lumOff val="25000"/>
                </a:schemeClr>
              </a:solidFill>
            </a:endParaRPr>
          </a:p>
        </p:txBody>
      </p:sp>
      <p:pic>
        <p:nvPicPr>
          <p:cNvPr id="108" name="Picture 6" descr="http://www.veryicon.com/icon/png/System/Must%20Have/User.png"/>
          <p:cNvPicPr>
            <a:picLocks noChangeAspect="1" noChangeArrowheads="1"/>
          </p:cNvPicPr>
          <p:nvPr/>
        </p:nvPicPr>
        <p:blipFill>
          <a:blip r:embed="rId3" cstate="print"/>
          <a:srcRect/>
          <a:stretch>
            <a:fillRect/>
          </a:stretch>
        </p:blipFill>
        <p:spPr bwMode="auto">
          <a:xfrm>
            <a:off x="7069205" y="5485314"/>
            <a:ext cx="577631" cy="577631"/>
          </a:xfrm>
          <a:prstGeom prst="rect">
            <a:avLst/>
          </a:prstGeom>
          <a:noFill/>
        </p:spPr>
      </p:pic>
      <p:pic>
        <p:nvPicPr>
          <p:cNvPr id="112" name="Picture 4" descr="http://png-5.findicons.com/files/icons/977/rrze/720/computer.png">
            <a:hlinkClick r:id="rId4"/>
          </p:cNvPr>
          <p:cNvPicPr>
            <a:picLocks noChangeAspect="1" noChangeArrowheads="1"/>
          </p:cNvPicPr>
          <p:nvPr/>
        </p:nvPicPr>
        <p:blipFill>
          <a:blip r:embed="rId5" cstate="print"/>
          <a:srcRect/>
          <a:stretch>
            <a:fillRect/>
          </a:stretch>
        </p:blipFill>
        <p:spPr bwMode="auto">
          <a:xfrm>
            <a:off x="2170626" y="4360427"/>
            <a:ext cx="703386" cy="703386"/>
          </a:xfrm>
          <a:prstGeom prst="rect">
            <a:avLst/>
          </a:prstGeom>
          <a:noFill/>
        </p:spPr>
      </p:pic>
      <p:pic>
        <p:nvPicPr>
          <p:cNvPr id="113" name="Picture 16" descr="http://www.veryicon.com/icon/png/System/NX10/Monitor.png">
            <a:hlinkClick r:id="rId6"/>
          </p:cNvPr>
          <p:cNvPicPr>
            <a:picLocks noChangeAspect="1" noChangeArrowheads="1"/>
          </p:cNvPicPr>
          <p:nvPr/>
        </p:nvPicPr>
        <p:blipFill>
          <a:blip r:embed="rId7" cstate="print"/>
          <a:srcRect/>
          <a:stretch>
            <a:fillRect/>
          </a:stretch>
        </p:blipFill>
        <p:spPr bwMode="auto">
          <a:xfrm>
            <a:off x="6338547" y="5331978"/>
            <a:ext cx="887778" cy="887778"/>
          </a:xfrm>
          <a:prstGeom prst="rect">
            <a:avLst/>
          </a:prstGeom>
          <a:noFill/>
        </p:spPr>
      </p:pic>
      <p:pic>
        <p:nvPicPr>
          <p:cNvPr id="114" name="Picture 16" descr="http://www.veryicon.com/icon/png/System/NX10/Monitor.png">
            <a:hlinkClick r:id="rId6"/>
          </p:cNvPr>
          <p:cNvPicPr>
            <a:picLocks noChangeAspect="1" noChangeArrowheads="1"/>
          </p:cNvPicPr>
          <p:nvPr/>
        </p:nvPicPr>
        <p:blipFill>
          <a:blip r:embed="rId7" cstate="print"/>
          <a:srcRect/>
          <a:stretch>
            <a:fillRect/>
          </a:stretch>
        </p:blipFill>
        <p:spPr bwMode="auto">
          <a:xfrm>
            <a:off x="2086002" y="5331977"/>
            <a:ext cx="887778" cy="887778"/>
          </a:xfrm>
          <a:prstGeom prst="rect">
            <a:avLst/>
          </a:prstGeom>
          <a:noFill/>
        </p:spPr>
      </p:pic>
      <p:cxnSp>
        <p:nvCxnSpPr>
          <p:cNvPr id="115" name="Straight Arrow Connector 114"/>
          <p:cNvCxnSpPr>
            <a:stCxn id="112" idx="2"/>
          </p:cNvCxnSpPr>
          <p:nvPr/>
        </p:nvCxnSpPr>
        <p:spPr>
          <a:xfrm>
            <a:off x="2522319" y="5063813"/>
            <a:ext cx="8997" cy="403049"/>
          </a:xfrm>
          <a:prstGeom prst="straightConnector1">
            <a:avLst/>
          </a:prstGeom>
          <a:ln w="38100">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16" name="Picture 5" descr="http://www.opensecurityarchitecture.org/cms/images/OSA_images/icon_library/osa_user_black_hat.png"/>
          <p:cNvPicPr>
            <a:picLocks noChangeAspect="1" noChangeArrowheads="1"/>
          </p:cNvPicPr>
          <p:nvPr/>
        </p:nvPicPr>
        <p:blipFill>
          <a:blip r:embed="rId8" cstate="print"/>
          <a:srcRect/>
          <a:stretch>
            <a:fillRect/>
          </a:stretch>
        </p:blipFill>
        <p:spPr bwMode="auto">
          <a:xfrm>
            <a:off x="2385936" y="5579627"/>
            <a:ext cx="292195" cy="292196"/>
          </a:xfrm>
          <a:prstGeom prst="rect">
            <a:avLst/>
          </a:prstGeom>
          <a:solidFill>
            <a:srgbClr val="FF0000"/>
          </a:solidFill>
          <a:ln w="19050">
            <a:solidFill>
              <a:schemeClr val="tx1"/>
            </a:solidFill>
          </a:ln>
        </p:spPr>
      </p:pic>
      <p:sp>
        <p:nvSpPr>
          <p:cNvPr id="120" name="Rectangle 119"/>
          <p:cNvSpPr/>
          <p:nvPr/>
        </p:nvSpPr>
        <p:spPr>
          <a:xfrm rot="2791796">
            <a:off x="1214933" y="3763071"/>
            <a:ext cx="175846" cy="117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1" name="Straight Arrow Connector 120"/>
          <p:cNvCxnSpPr>
            <a:stCxn id="138" idx="1"/>
          </p:cNvCxnSpPr>
          <p:nvPr/>
        </p:nvCxnSpPr>
        <p:spPr>
          <a:xfrm flipH="1">
            <a:off x="3055172" y="3263954"/>
            <a:ext cx="1304944" cy="791679"/>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a:stCxn id="138" idx="3"/>
          </p:cNvCxnSpPr>
          <p:nvPr/>
        </p:nvCxnSpPr>
        <p:spPr>
          <a:xfrm>
            <a:off x="4887655" y="3263954"/>
            <a:ext cx="1578219" cy="390717"/>
          </a:xfrm>
          <a:prstGeom prst="straightConnector1">
            <a:avLst/>
          </a:prstGeom>
          <a:ln w="38100">
            <a:solidFill>
              <a:srgbClr val="3E824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p:nvPr/>
        </p:nvCxnSpPr>
        <p:spPr>
          <a:xfrm flipV="1">
            <a:off x="6445846" y="3191121"/>
            <a:ext cx="305778" cy="460374"/>
          </a:xfrm>
          <a:prstGeom prst="straightConnector1">
            <a:avLst/>
          </a:prstGeom>
          <a:ln w="38100">
            <a:solidFill>
              <a:srgbClr val="3E8240"/>
            </a:solidFill>
            <a:tailEnd type="arrow"/>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flipV="1">
            <a:off x="6372212" y="3667371"/>
            <a:ext cx="284162" cy="81085"/>
          </a:xfrm>
          <a:prstGeom prst="straightConnector1">
            <a:avLst/>
          </a:prstGeom>
          <a:ln w="5715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a:stCxn id="145" idx="0"/>
          </p:cNvCxnSpPr>
          <p:nvPr/>
        </p:nvCxnSpPr>
        <p:spPr>
          <a:xfrm flipH="1" flipV="1">
            <a:off x="6516675" y="3743572"/>
            <a:ext cx="260144" cy="616855"/>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a:stCxn id="138" idx="1"/>
          </p:cNvCxnSpPr>
          <p:nvPr/>
        </p:nvCxnSpPr>
        <p:spPr>
          <a:xfrm flipH="1">
            <a:off x="2976793" y="3263954"/>
            <a:ext cx="1383323" cy="1159555"/>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a:stCxn id="138" idx="1"/>
          </p:cNvCxnSpPr>
          <p:nvPr/>
        </p:nvCxnSpPr>
        <p:spPr>
          <a:xfrm flipH="1">
            <a:off x="1938116" y="3263954"/>
            <a:ext cx="2422000" cy="811777"/>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39" name="Rectangle 138"/>
          <p:cNvSpPr/>
          <p:nvPr/>
        </p:nvSpPr>
        <p:spPr>
          <a:xfrm>
            <a:off x="573563" y="4895809"/>
            <a:ext cx="1591325" cy="369332"/>
          </a:xfrm>
          <a:prstGeom prst="rect">
            <a:avLst/>
          </a:prstGeom>
        </p:spPr>
        <p:txBody>
          <a:bodyPr wrap="square">
            <a:spAutoFit/>
          </a:bodyPr>
          <a:lstStyle/>
          <a:p>
            <a:pPr algn="ctr"/>
            <a:r>
              <a:rPr lang="en-US" b="1" dirty="0" smtClean="0">
                <a:solidFill>
                  <a:schemeClr val="tx1">
                    <a:lumMod val="50000"/>
                    <a:lumOff val="50000"/>
                  </a:schemeClr>
                </a:solidFill>
              </a:rPr>
              <a:t>Org A</a:t>
            </a:r>
          </a:p>
        </p:txBody>
      </p:sp>
      <p:sp>
        <p:nvSpPr>
          <p:cNvPr id="140" name="Rectangle 139"/>
          <p:cNvSpPr/>
          <p:nvPr/>
        </p:nvSpPr>
        <p:spPr>
          <a:xfrm>
            <a:off x="7138486" y="4989593"/>
            <a:ext cx="1591325" cy="369332"/>
          </a:xfrm>
          <a:prstGeom prst="rect">
            <a:avLst/>
          </a:prstGeom>
        </p:spPr>
        <p:txBody>
          <a:bodyPr wrap="square">
            <a:spAutoFit/>
          </a:bodyPr>
          <a:lstStyle/>
          <a:p>
            <a:pPr algn="ctr"/>
            <a:r>
              <a:rPr lang="en-US" b="1" dirty="0" smtClean="0">
                <a:solidFill>
                  <a:schemeClr val="tx1">
                    <a:lumMod val="50000"/>
                    <a:lumOff val="50000"/>
                  </a:schemeClr>
                </a:solidFill>
              </a:rPr>
              <a:t>Org B</a:t>
            </a:r>
          </a:p>
        </p:txBody>
      </p:sp>
      <p:cxnSp>
        <p:nvCxnSpPr>
          <p:cNvPr id="142" name="Straight Arrow Connector 141"/>
          <p:cNvCxnSpPr>
            <a:stCxn id="114" idx="3"/>
            <a:endCxn id="113" idx="1"/>
          </p:cNvCxnSpPr>
          <p:nvPr/>
        </p:nvCxnSpPr>
        <p:spPr>
          <a:xfrm>
            <a:off x="2973780" y="5775866"/>
            <a:ext cx="3364767" cy="1"/>
          </a:xfrm>
          <a:prstGeom prst="straightConnector1">
            <a:avLst/>
          </a:prstGeom>
          <a:ln w="57150">
            <a:prstDash val="dashDot"/>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145" name="Picture 4" descr="http://png-5.findicons.com/files/icons/977/rrze/720/computer.png">
            <a:hlinkClick r:id="rId4"/>
          </p:cNvPr>
          <p:cNvPicPr>
            <a:picLocks noChangeAspect="1" noChangeArrowheads="1"/>
          </p:cNvPicPr>
          <p:nvPr/>
        </p:nvPicPr>
        <p:blipFill>
          <a:blip r:embed="rId5" cstate="print"/>
          <a:srcRect/>
          <a:stretch>
            <a:fillRect/>
          </a:stretch>
        </p:blipFill>
        <p:spPr bwMode="auto">
          <a:xfrm>
            <a:off x="6425126" y="4360427"/>
            <a:ext cx="703386" cy="703386"/>
          </a:xfrm>
          <a:prstGeom prst="rect">
            <a:avLst/>
          </a:prstGeom>
          <a:noFill/>
        </p:spPr>
      </p:pic>
      <p:cxnSp>
        <p:nvCxnSpPr>
          <p:cNvPr id="146" name="Straight Arrow Connector 145"/>
          <p:cNvCxnSpPr>
            <a:stCxn id="145" idx="2"/>
          </p:cNvCxnSpPr>
          <p:nvPr/>
        </p:nvCxnSpPr>
        <p:spPr>
          <a:xfrm>
            <a:off x="6776819" y="5063813"/>
            <a:ext cx="8997" cy="403049"/>
          </a:xfrm>
          <a:prstGeom prst="straightConnector1">
            <a:avLst/>
          </a:prstGeom>
          <a:ln w="38100">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47" name="Picture 2"/>
          <p:cNvPicPr>
            <a:picLocks noChangeAspect="1" noChangeArrowheads="1"/>
          </p:cNvPicPr>
          <p:nvPr/>
        </p:nvPicPr>
        <p:blipFill>
          <a:blip r:embed="rId9" cstate="print"/>
          <a:srcRect/>
          <a:stretch>
            <a:fillRect/>
          </a:stretch>
        </p:blipFill>
        <p:spPr bwMode="auto">
          <a:xfrm>
            <a:off x="1655749" y="5485180"/>
            <a:ext cx="609600" cy="609600"/>
          </a:xfrm>
          <a:prstGeom prst="rect">
            <a:avLst/>
          </a:prstGeom>
          <a:noFill/>
          <a:ln w="9525">
            <a:noFill/>
            <a:miter lim="800000"/>
            <a:headEnd/>
            <a:tailEnd/>
          </a:ln>
          <a:effectLst/>
        </p:spPr>
      </p:pic>
      <p:sp>
        <p:nvSpPr>
          <p:cNvPr id="149" name="Oval 148"/>
          <p:cNvSpPr/>
          <p:nvPr/>
        </p:nvSpPr>
        <p:spPr>
          <a:xfrm>
            <a:off x="1792762" y="4200772"/>
            <a:ext cx="422031" cy="422031"/>
          </a:xfrm>
          <a:prstGeom prst="ellipse">
            <a:avLst/>
          </a:prstGeom>
          <a:solidFill>
            <a:schemeClr val="accent3">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1</a:t>
            </a:r>
            <a:endParaRPr lang="en-US" b="1" dirty="0"/>
          </a:p>
        </p:txBody>
      </p:sp>
      <p:sp>
        <p:nvSpPr>
          <p:cNvPr id="150" name="Oval 149"/>
          <p:cNvSpPr/>
          <p:nvPr/>
        </p:nvSpPr>
        <p:spPr>
          <a:xfrm>
            <a:off x="2953347" y="5150341"/>
            <a:ext cx="422031" cy="422031"/>
          </a:xfrm>
          <a:prstGeom prst="ellipse">
            <a:avLst/>
          </a:prstGeom>
          <a:solidFill>
            <a:schemeClr val="accent3">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2</a:t>
            </a:r>
            <a:endParaRPr lang="en-US" b="1" dirty="0"/>
          </a:p>
        </p:txBody>
      </p:sp>
      <p:sp>
        <p:nvSpPr>
          <p:cNvPr id="151" name="Oval 150"/>
          <p:cNvSpPr/>
          <p:nvPr/>
        </p:nvSpPr>
        <p:spPr>
          <a:xfrm>
            <a:off x="7032977" y="4939326"/>
            <a:ext cx="422031" cy="422031"/>
          </a:xfrm>
          <a:prstGeom prst="ellipse">
            <a:avLst/>
          </a:prstGeom>
          <a:solidFill>
            <a:schemeClr val="accent3">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3</a:t>
            </a:r>
            <a:endParaRPr lang="en-US" b="1" dirty="0"/>
          </a:p>
        </p:txBody>
      </p:sp>
      <p:sp>
        <p:nvSpPr>
          <p:cNvPr id="153" name="Oval 152"/>
          <p:cNvSpPr/>
          <p:nvPr/>
        </p:nvSpPr>
        <p:spPr>
          <a:xfrm>
            <a:off x="6810239" y="3755295"/>
            <a:ext cx="422031" cy="422031"/>
          </a:xfrm>
          <a:prstGeom prst="ellipse">
            <a:avLst/>
          </a:prstGeom>
          <a:solidFill>
            <a:schemeClr val="accent3">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4</a:t>
            </a:r>
            <a:endParaRPr lang="en-US" b="1" dirty="0"/>
          </a:p>
        </p:txBody>
      </p:sp>
      <p:pic>
        <p:nvPicPr>
          <p:cNvPr id="154" name="Picture 5" descr="http://www.opensecurityarchitecture.org/cms/images/OSA_images/icon_library/osa_user_black_hat.png"/>
          <p:cNvPicPr>
            <a:picLocks noChangeAspect="1" noChangeArrowheads="1"/>
          </p:cNvPicPr>
          <p:nvPr/>
        </p:nvPicPr>
        <p:blipFill>
          <a:blip r:embed="rId8" cstate="print"/>
          <a:srcRect/>
          <a:stretch>
            <a:fillRect/>
          </a:stretch>
        </p:blipFill>
        <p:spPr bwMode="auto">
          <a:xfrm>
            <a:off x="6641413" y="5579627"/>
            <a:ext cx="292195" cy="292196"/>
          </a:xfrm>
          <a:prstGeom prst="rect">
            <a:avLst/>
          </a:prstGeom>
          <a:solidFill>
            <a:srgbClr val="FF0000"/>
          </a:solidFill>
          <a:ln w="19050">
            <a:solidFill>
              <a:schemeClr val="tx1"/>
            </a:solidFill>
          </a:ln>
        </p:spPr>
      </p:pic>
      <p:sp>
        <p:nvSpPr>
          <p:cNvPr id="94" name="Right Triangle 93"/>
          <p:cNvSpPr/>
          <p:nvPr/>
        </p:nvSpPr>
        <p:spPr>
          <a:xfrm rot="16200000">
            <a:off x="6653787" y="5595692"/>
            <a:ext cx="280986" cy="280986"/>
          </a:xfrm>
          <a:prstGeom prst="rtTriangl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7" name="Straight Arrow Connector 156"/>
          <p:cNvCxnSpPr>
            <a:stCxn id="138" idx="3"/>
          </p:cNvCxnSpPr>
          <p:nvPr/>
        </p:nvCxnSpPr>
        <p:spPr>
          <a:xfrm>
            <a:off x="4887655" y="3263954"/>
            <a:ext cx="1092826" cy="1680579"/>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a:stCxn id="138" idx="3"/>
          </p:cNvCxnSpPr>
          <p:nvPr/>
        </p:nvCxnSpPr>
        <p:spPr>
          <a:xfrm>
            <a:off x="4887655" y="3263954"/>
            <a:ext cx="1230923" cy="120167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138" name="Picture 5" descr="http://www.opensecurityarchitecture.org/cms/images/OSA_images/icon_library/osa_user_black_hat.png"/>
          <p:cNvPicPr>
            <a:picLocks noChangeAspect="1" noChangeArrowheads="1"/>
          </p:cNvPicPr>
          <p:nvPr/>
        </p:nvPicPr>
        <p:blipFill>
          <a:blip r:embed="rId8" cstate="print"/>
          <a:srcRect/>
          <a:stretch>
            <a:fillRect/>
          </a:stretch>
        </p:blipFill>
        <p:spPr bwMode="auto">
          <a:xfrm>
            <a:off x="4360116" y="3000184"/>
            <a:ext cx="527539" cy="527540"/>
          </a:xfrm>
          <a:prstGeom prst="rect">
            <a:avLst/>
          </a:prstGeom>
          <a:solidFill>
            <a:srgbClr val="FF0000"/>
          </a:solidFill>
          <a:ln w="19050">
            <a:solidFill>
              <a:schemeClr val="tx1"/>
            </a:solidFill>
          </a:ln>
        </p:spPr>
      </p:pic>
      <p:sp>
        <p:nvSpPr>
          <p:cNvPr id="162" name="Rectangle 161"/>
          <p:cNvSpPr/>
          <p:nvPr/>
        </p:nvSpPr>
        <p:spPr>
          <a:xfrm>
            <a:off x="3466148" y="5118545"/>
            <a:ext cx="2356339" cy="646331"/>
          </a:xfrm>
          <a:prstGeom prst="rect">
            <a:avLst/>
          </a:prstGeom>
        </p:spPr>
        <p:txBody>
          <a:bodyPr wrap="square">
            <a:spAutoFit/>
          </a:bodyPr>
          <a:lstStyle/>
          <a:p>
            <a:pPr algn="ctr"/>
            <a:r>
              <a:rPr lang="en-US" b="1" dirty="0" smtClean="0">
                <a:solidFill>
                  <a:schemeClr val="tx1">
                    <a:lumMod val="50000"/>
                    <a:lumOff val="50000"/>
                  </a:schemeClr>
                </a:solidFill>
              </a:rPr>
              <a:t>Email/phone, </a:t>
            </a:r>
          </a:p>
          <a:p>
            <a:pPr algn="ctr"/>
            <a:r>
              <a:rPr lang="en-US" b="1" dirty="0" smtClean="0">
                <a:solidFill>
                  <a:schemeClr val="tx1">
                    <a:lumMod val="50000"/>
                    <a:lumOff val="50000"/>
                  </a:schemeClr>
                </a:solidFill>
              </a:rPr>
              <a:t>Secure </a:t>
            </a:r>
            <a:r>
              <a:rPr lang="en-US" b="1" dirty="0" smtClean="0">
                <a:solidFill>
                  <a:schemeClr val="tx1">
                    <a:lumMod val="50000"/>
                    <a:lumOff val="50000"/>
                  </a:schemeClr>
                </a:solidFill>
              </a:rPr>
              <a:t>portal</a:t>
            </a:r>
          </a:p>
        </p:txBody>
      </p:sp>
      <p:sp>
        <p:nvSpPr>
          <p:cNvPr id="40" name="Slide Number Placeholder 3"/>
          <p:cNvSpPr txBox="1">
            <a:spLocks/>
          </p:cNvSpPr>
          <p:nvPr/>
        </p:nvSpPr>
        <p:spPr>
          <a:xfrm>
            <a:off x="7883760" y="6039828"/>
            <a:ext cx="105135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56C8676-1494-424A-9EE1-69F4EB666BA8}" type="slidenum">
              <a:rPr lang="en-US" smtClean="0"/>
              <a:pPr algn="r"/>
              <a:t>4</a:t>
            </a:fld>
            <a:endParaRPr lang="en-US"/>
          </a:p>
        </p:txBody>
      </p:sp>
    </p:spTree>
    <p:extLst>
      <p:ext uri="{BB962C8B-B14F-4D97-AF65-F5344CB8AC3E}">
        <p14:creationId xmlns:p14="http://schemas.microsoft.com/office/powerpoint/2010/main" val="10026715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05204" y="236172"/>
            <a:ext cx="7886700" cy="1325563"/>
          </a:xfrm>
        </p:spPr>
        <p:txBody>
          <a:bodyPr/>
          <a:lstStyle/>
          <a:p>
            <a:pPr eaLnBrk="1" hangingPunct="1"/>
            <a:r>
              <a:rPr lang="en-US" altLang="en-US" dirty="0" smtClean="0"/>
              <a:t>Impediments To Progress</a:t>
            </a:r>
          </a:p>
        </p:txBody>
      </p:sp>
      <p:sp>
        <p:nvSpPr>
          <p:cNvPr id="3" name="Content Placeholder 2"/>
          <p:cNvSpPr>
            <a:spLocks noGrp="1"/>
          </p:cNvSpPr>
          <p:nvPr>
            <p:ph idx="1"/>
          </p:nvPr>
        </p:nvSpPr>
        <p:spPr>
          <a:xfrm>
            <a:off x="570035" y="1391871"/>
            <a:ext cx="7886700" cy="4351338"/>
          </a:xfrm>
        </p:spPr>
        <p:txBody>
          <a:bodyPr>
            <a:noAutofit/>
          </a:bodyPr>
          <a:lstStyle/>
          <a:p>
            <a:pPr eaLnBrk="1" hangingPunct="1">
              <a:defRPr/>
            </a:pPr>
            <a:r>
              <a:rPr lang="en-US" sz="2000" dirty="0" smtClean="0"/>
              <a:t>Trust</a:t>
            </a:r>
          </a:p>
          <a:p>
            <a:pPr lvl="1" eaLnBrk="1" hangingPunct="1">
              <a:defRPr/>
            </a:pPr>
            <a:r>
              <a:rPr lang="en-US" sz="2000" dirty="0" smtClean="0"/>
              <a:t>isolated </a:t>
            </a:r>
            <a:r>
              <a:rPr lang="en-US" sz="2000" dirty="0"/>
              <a:t>into “like” organizations based on similarly perceived threats/business </a:t>
            </a:r>
            <a:r>
              <a:rPr lang="en-US" sz="2000" dirty="0" smtClean="0"/>
              <a:t>line</a:t>
            </a:r>
          </a:p>
          <a:p>
            <a:pPr eaLnBrk="1" hangingPunct="1">
              <a:defRPr/>
            </a:pPr>
            <a:r>
              <a:rPr lang="en-US" sz="2000" dirty="0" smtClean="0"/>
              <a:t>Vendor Interoperability</a:t>
            </a:r>
            <a:endParaRPr lang="en-US" sz="2000" dirty="0"/>
          </a:p>
          <a:p>
            <a:pPr eaLnBrk="1" hangingPunct="1">
              <a:defRPr/>
            </a:pPr>
            <a:r>
              <a:rPr lang="en-US" sz="2000" dirty="0" smtClean="0"/>
              <a:t>Individual organization with manual processes</a:t>
            </a:r>
          </a:p>
          <a:p>
            <a:pPr lvl="1" eaLnBrk="1" hangingPunct="1">
              <a:defRPr/>
            </a:pPr>
            <a:r>
              <a:rPr lang="en-US" sz="2000" dirty="0" smtClean="0"/>
              <a:t>Many elements of automation still disconnected</a:t>
            </a:r>
          </a:p>
          <a:p>
            <a:pPr lvl="1" eaLnBrk="1" hangingPunct="1">
              <a:defRPr/>
            </a:pPr>
            <a:r>
              <a:rPr lang="en-US" sz="2000" dirty="0" smtClean="0"/>
              <a:t>Vendor driven </a:t>
            </a:r>
            <a:r>
              <a:rPr lang="en-US" sz="2000" dirty="0" smtClean="0"/>
              <a:t>Collaboration </a:t>
            </a:r>
            <a:r>
              <a:rPr lang="en-US" sz="2000" dirty="0" smtClean="0"/>
              <a:t>across organizations</a:t>
            </a:r>
          </a:p>
          <a:p>
            <a:pPr lvl="1" eaLnBrk="1" hangingPunct="1">
              <a:defRPr/>
            </a:pPr>
            <a:r>
              <a:rPr lang="en-US" sz="2000" dirty="0" smtClean="0"/>
              <a:t>Competitors nervous to share data</a:t>
            </a:r>
          </a:p>
          <a:p>
            <a:pPr lvl="1" eaLnBrk="1" hangingPunct="1">
              <a:defRPr/>
            </a:pPr>
            <a:r>
              <a:rPr lang="en-US" sz="2000" dirty="0" smtClean="0"/>
              <a:t>Liability </a:t>
            </a:r>
            <a:endParaRPr lang="en-US" sz="2000" dirty="0" smtClean="0"/>
          </a:p>
          <a:p>
            <a:pPr lvl="1" eaLnBrk="1" hangingPunct="1">
              <a:defRPr/>
            </a:pPr>
            <a:r>
              <a:rPr lang="en-US" sz="2000" dirty="0" smtClean="0"/>
              <a:t>Disagreement </a:t>
            </a:r>
            <a:r>
              <a:rPr lang="en-US" sz="2000" dirty="0" smtClean="0"/>
              <a:t>about system to use to share information</a:t>
            </a:r>
          </a:p>
          <a:p>
            <a:pPr eaLnBrk="1" hangingPunct="1">
              <a:defRPr/>
            </a:pPr>
            <a:r>
              <a:rPr lang="en-US" sz="2000" dirty="0" smtClean="0"/>
              <a:t>Simplicity of automation to support small organizations</a:t>
            </a:r>
          </a:p>
          <a:p>
            <a:pPr eaLnBrk="1" hangingPunct="1">
              <a:defRPr/>
            </a:pPr>
            <a:r>
              <a:rPr lang="en-US" sz="2000" dirty="0" smtClean="0"/>
              <a:t>Shortage of skilled analysts</a:t>
            </a:r>
          </a:p>
          <a:p>
            <a:pPr eaLnBrk="1" hangingPunct="1">
              <a:defRPr/>
            </a:pPr>
            <a:r>
              <a:rPr lang="en-US" sz="2000" dirty="0" smtClean="0"/>
              <a:t>How to share without tipping off the enemy?</a:t>
            </a:r>
          </a:p>
        </p:txBody>
      </p:sp>
      <p:sp>
        <p:nvSpPr>
          <p:cNvPr id="4" name="Slide Number Placeholder 3"/>
          <p:cNvSpPr txBox="1">
            <a:spLocks/>
          </p:cNvSpPr>
          <p:nvPr/>
        </p:nvSpPr>
        <p:spPr>
          <a:xfrm>
            <a:off x="7883760" y="6039828"/>
            <a:ext cx="105135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56C8676-1494-424A-9EE1-69F4EB666BA8}" type="slidenum">
              <a:rPr lang="en-US" smtClean="0"/>
              <a:pPr algn="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656" y="265645"/>
            <a:ext cx="8432418" cy="1544461"/>
          </a:xfrm>
        </p:spPr>
        <p:txBody>
          <a:bodyPr>
            <a:normAutofit fontScale="90000"/>
          </a:bodyPr>
          <a:lstStyle/>
          <a:p>
            <a:r>
              <a:rPr lang="en-US" altLang="en-US" sz="3100" dirty="0" smtClean="0">
                <a:latin typeface="Arial Black" pitchFamily="34" charset="0"/>
                <a:ea typeface="Arial Black" pitchFamily="34" charset="0"/>
                <a:cs typeface="Arial Black" pitchFamily="34" charset="0"/>
              </a:rPr>
              <a:t>MISSION: Sharing </a:t>
            </a:r>
            <a:r>
              <a:rPr lang="en-US" altLang="en-US" sz="3100" dirty="0">
                <a:latin typeface="Arial Black" pitchFamily="34" charset="0"/>
                <a:ea typeface="Arial Black" pitchFamily="34" charset="0"/>
                <a:cs typeface="Arial Black" pitchFamily="34" charset="0"/>
              </a:rPr>
              <a:t>Timely, Relevant, Actionable Cyber and Physical Security Information &amp; Analysis</a:t>
            </a:r>
            <a:r>
              <a:rPr lang="en-US" altLang="en-US" dirty="0">
                <a:latin typeface="Arial Black" pitchFamily="34" charset="0"/>
                <a:ea typeface="Arial Black" pitchFamily="34" charset="0"/>
                <a:cs typeface="Arial Black" pitchFamily="34" charset="0"/>
              </a:rPr>
              <a:t/>
            </a:r>
            <a:br>
              <a:rPr lang="en-US" altLang="en-US" dirty="0">
                <a:latin typeface="Arial Black" pitchFamily="34" charset="0"/>
                <a:ea typeface="Arial Black" pitchFamily="34" charset="0"/>
                <a:cs typeface="Arial Black" pitchFamily="34" charset="0"/>
              </a:rPr>
            </a:br>
            <a:endParaRPr lang="en-US" dirty="0"/>
          </a:p>
        </p:txBody>
      </p:sp>
      <p:sp>
        <p:nvSpPr>
          <p:cNvPr id="3" name="Content Placeholder 2"/>
          <p:cNvSpPr>
            <a:spLocks noGrp="1"/>
          </p:cNvSpPr>
          <p:nvPr>
            <p:ph idx="1"/>
          </p:nvPr>
        </p:nvSpPr>
        <p:spPr>
          <a:xfrm>
            <a:off x="250972" y="1470137"/>
            <a:ext cx="8308877" cy="4198318"/>
          </a:xfrm>
        </p:spPr>
        <p:txBody>
          <a:bodyPr>
            <a:normAutofit fontScale="92500"/>
          </a:bodyPr>
          <a:lstStyle/>
          <a:p>
            <a:pPr lvl="1">
              <a:spcBef>
                <a:spcPts val="300"/>
              </a:spcBef>
              <a:spcAft>
                <a:spcPts val="300"/>
              </a:spcAft>
              <a:buFont typeface="Wingdings" pitchFamily="2" charset="2"/>
              <a:buChar char="Ø"/>
            </a:pPr>
            <a:r>
              <a:rPr lang="en-US" altLang="en-US" sz="2800" dirty="0">
                <a:latin typeface="Arial" panose="020B0604020202020204" pitchFamily="34" charset="0"/>
                <a:cs typeface="Arial" panose="020B0604020202020204" pitchFamily="34" charset="0"/>
              </a:rPr>
              <a:t>A nonprofit private sector initiative formed in 1999</a:t>
            </a:r>
          </a:p>
          <a:p>
            <a:pPr lvl="1">
              <a:spcBef>
                <a:spcPts val="300"/>
              </a:spcBef>
              <a:spcAft>
                <a:spcPts val="300"/>
              </a:spcAft>
              <a:buFont typeface="Wingdings" pitchFamily="2" charset="2"/>
              <a:buChar char="Ø"/>
            </a:pPr>
            <a:r>
              <a:rPr lang="en-US" altLang="en-US" sz="2800" dirty="0">
                <a:latin typeface="Arial" panose="020B0604020202020204" pitchFamily="34" charset="0"/>
                <a:cs typeface="Arial" panose="020B0604020202020204" pitchFamily="34" charset="0"/>
              </a:rPr>
              <a:t>Designed/developed/owned by financial services industry </a:t>
            </a:r>
          </a:p>
          <a:p>
            <a:pPr lvl="1">
              <a:spcBef>
                <a:spcPts val="300"/>
              </a:spcBef>
              <a:spcAft>
                <a:spcPts val="300"/>
              </a:spcAft>
              <a:buFont typeface="Wingdings" pitchFamily="2" charset="2"/>
              <a:buChar char="Ø"/>
            </a:pPr>
            <a:r>
              <a:rPr lang="en-US" altLang="en-US" sz="2800" dirty="0">
                <a:latin typeface="Arial" panose="020B0604020202020204" pitchFamily="34" charset="0"/>
                <a:cs typeface="Arial" panose="020B0604020202020204" pitchFamily="34" charset="0"/>
              </a:rPr>
              <a:t>Assist to mitigate recent cybercrime &amp; </a:t>
            </a:r>
            <a:r>
              <a:rPr lang="en-US" altLang="en-US" sz="2800" dirty="0" smtClean="0">
                <a:latin typeface="Arial" panose="020B0604020202020204" pitchFamily="34" charset="0"/>
                <a:cs typeface="Arial" panose="020B0604020202020204" pitchFamily="34" charset="0"/>
              </a:rPr>
              <a:t>fraud </a:t>
            </a:r>
            <a:r>
              <a:rPr lang="en-US" altLang="en-US" sz="2800" dirty="0">
                <a:latin typeface="Arial" panose="020B0604020202020204" pitchFamily="34" charset="0"/>
                <a:cs typeface="Arial" panose="020B0604020202020204" pitchFamily="34" charset="0"/>
              </a:rPr>
              <a:t>activity</a:t>
            </a:r>
          </a:p>
          <a:p>
            <a:pPr lvl="1">
              <a:spcBef>
                <a:spcPts val="300"/>
              </a:spcBef>
              <a:spcAft>
                <a:spcPts val="300"/>
              </a:spcAft>
              <a:buFont typeface="Wingdings" pitchFamily="2" charset="2"/>
              <a:buChar char="Ø"/>
            </a:pPr>
            <a:r>
              <a:rPr lang="en-US" altLang="en-US" sz="2800" dirty="0">
                <a:latin typeface="Arial" panose="020B0604020202020204" pitchFamily="34" charset="0"/>
                <a:cs typeface="Arial" panose="020B0604020202020204" pitchFamily="34" charset="0"/>
              </a:rPr>
              <a:t>Process thousands of threat indicators </a:t>
            </a:r>
            <a:endParaRPr lang="en-US" altLang="en-US" sz="2800" dirty="0" smtClean="0">
              <a:latin typeface="Arial" panose="020B0604020202020204" pitchFamily="34" charset="0"/>
              <a:cs typeface="Arial" panose="020B0604020202020204" pitchFamily="34" charset="0"/>
            </a:endParaRPr>
          </a:p>
          <a:p>
            <a:pPr marL="320040" lvl="1" indent="0">
              <a:spcBef>
                <a:spcPts val="300"/>
              </a:spcBef>
              <a:spcAft>
                <a:spcPts val="300"/>
              </a:spcAft>
              <a:buNone/>
            </a:pPr>
            <a:r>
              <a:rPr lang="en-US" altLang="en-US" sz="2800" dirty="0">
                <a:latin typeface="Arial" panose="020B0604020202020204" pitchFamily="34" charset="0"/>
                <a:cs typeface="Arial" panose="020B0604020202020204" pitchFamily="34" charset="0"/>
              </a:rPr>
              <a:t> </a:t>
            </a:r>
            <a:r>
              <a:rPr lang="en-US" altLang="en-US" sz="2800" dirty="0" smtClean="0">
                <a:latin typeface="Arial" panose="020B0604020202020204" pitchFamily="34" charset="0"/>
                <a:cs typeface="Arial" panose="020B0604020202020204" pitchFamily="34" charset="0"/>
              </a:rPr>
              <a:t>  per </a:t>
            </a:r>
            <a:r>
              <a:rPr lang="en-US" altLang="en-US" sz="2800" dirty="0">
                <a:latin typeface="Arial" panose="020B0604020202020204" pitchFamily="34" charset="0"/>
                <a:cs typeface="Arial" panose="020B0604020202020204" pitchFamily="34" charset="0"/>
              </a:rPr>
              <a:t>month</a:t>
            </a:r>
          </a:p>
          <a:p>
            <a:pPr lvl="1">
              <a:spcBef>
                <a:spcPts val="300"/>
              </a:spcBef>
              <a:spcAft>
                <a:spcPts val="300"/>
              </a:spcAft>
              <a:buFont typeface="Wingdings" pitchFamily="2" charset="2"/>
              <a:buChar char="Ø"/>
            </a:pPr>
            <a:r>
              <a:rPr lang="en-US" altLang="en-US" sz="2800" dirty="0">
                <a:latin typeface="Arial" panose="020B0604020202020204" pitchFamily="34" charset="0"/>
                <a:cs typeface="Arial" panose="020B0604020202020204" pitchFamily="34" charset="0"/>
              </a:rPr>
              <a:t>2004: 68 members; </a:t>
            </a:r>
            <a:endParaRPr lang="en-US" altLang="en-US" sz="2800" dirty="0" smtClean="0">
              <a:latin typeface="Arial" panose="020B0604020202020204" pitchFamily="34" charset="0"/>
              <a:cs typeface="Arial" panose="020B0604020202020204" pitchFamily="34" charset="0"/>
            </a:endParaRPr>
          </a:p>
          <a:p>
            <a:pPr lvl="1">
              <a:spcBef>
                <a:spcPts val="300"/>
              </a:spcBef>
              <a:spcAft>
                <a:spcPts val="300"/>
              </a:spcAft>
              <a:buFont typeface="Wingdings" pitchFamily="2" charset="2"/>
              <a:buChar char="Ø"/>
            </a:pPr>
            <a:r>
              <a:rPr lang="en-US" altLang="en-US" sz="2800" dirty="0" smtClean="0">
                <a:latin typeface="Arial" panose="020B0604020202020204" pitchFamily="34" charset="0"/>
                <a:cs typeface="Arial" panose="020B0604020202020204" pitchFamily="34" charset="0"/>
              </a:rPr>
              <a:t>2014</a:t>
            </a:r>
            <a:r>
              <a:rPr lang="en-US" altLang="en-US" sz="2800" dirty="0">
                <a:latin typeface="Arial" panose="020B0604020202020204" pitchFamily="34" charset="0"/>
                <a:cs typeface="Arial" panose="020B0604020202020204" pitchFamily="34" charset="0"/>
              </a:rPr>
              <a:t>: </a:t>
            </a:r>
            <a:r>
              <a:rPr lang="en-US" altLang="en-US" sz="2800" dirty="0" smtClean="0">
                <a:latin typeface="Arial" panose="020B0604020202020204" pitchFamily="34" charset="0"/>
                <a:cs typeface="Arial" panose="020B0604020202020204" pitchFamily="34" charset="0"/>
              </a:rPr>
              <a:t>5,000+ </a:t>
            </a:r>
            <a:r>
              <a:rPr lang="en-US" altLang="en-US" sz="2800" dirty="0">
                <a:latin typeface="Arial" panose="020B0604020202020204" pitchFamily="34" charset="0"/>
                <a:cs typeface="Arial" panose="020B0604020202020204" pitchFamily="34" charset="0"/>
              </a:rPr>
              <a:t>members</a:t>
            </a:r>
          </a:p>
          <a:p>
            <a:pPr lvl="1">
              <a:spcBef>
                <a:spcPts val="300"/>
              </a:spcBef>
              <a:spcAft>
                <a:spcPts val="300"/>
              </a:spcAft>
              <a:buFont typeface="Wingdings" pitchFamily="2" charset="2"/>
              <a:buChar char="Ø"/>
            </a:pPr>
            <a:r>
              <a:rPr lang="en-US" altLang="en-US" sz="2800" dirty="0">
                <a:latin typeface="Arial" panose="020B0604020202020204" pitchFamily="34" charset="0"/>
                <a:cs typeface="Arial" panose="020B0604020202020204" pitchFamily="34" charset="0"/>
              </a:rPr>
              <a:t>Sharing </a:t>
            </a:r>
            <a:r>
              <a:rPr lang="en-US" altLang="en-US" sz="2800" dirty="0" smtClean="0">
                <a:latin typeface="Arial" panose="020B0604020202020204" pitchFamily="34" charset="0"/>
                <a:cs typeface="Arial" panose="020B0604020202020204" pitchFamily="34" charset="0"/>
              </a:rPr>
              <a:t>information globally</a:t>
            </a:r>
            <a:endParaRPr lang="en-US" sz="2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4294967295"/>
          </p:nvPr>
        </p:nvSpPr>
        <p:spPr>
          <a:xfrm>
            <a:off x="8092647" y="6192665"/>
            <a:ext cx="1051353" cy="365125"/>
          </a:xfrm>
          <a:prstGeom prst="rect">
            <a:avLst/>
          </a:prstGeom>
        </p:spPr>
        <p:txBody>
          <a:bodyPr/>
          <a:lstStyle/>
          <a:p>
            <a:pPr algn="r"/>
            <a:fld id="{F56C8676-1494-424A-9EE1-69F4EB666BA8}" type="slidenum">
              <a:rPr lang="en-US" smtClean="0"/>
              <a:pPr algn="r"/>
              <a:t>6</a:t>
            </a:fld>
            <a:endParaRPr lang="en-US" dirty="0"/>
          </a:p>
        </p:txBody>
      </p:sp>
      <p:pic>
        <p:nvPicPr>
          <p:cNvPr id="5" name="Picture 5" descr="blue-growth-chart.jpg"/>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88618" y="2870028"/>
            <a:ext cx="52705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39288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119848" y="6227596"/>
            <a:ext cx="1051353" cy="365125"/>
          </a:xfrm>
        </p:spPr>
        <p:txBody>
          <a:bodyPr/>
          <a:lstStyle/>
          <a:p>
            <a:pPr algn="r"/>
            <a:fld id="{F56C8676-1494-424A-9EE1-69F4EB666BA8}" type="slidenum">
              <a:rPr lang="en-US" smtClean="0"/>
              <a:pPr algn="r"/>
              <a:t>7</a:t>
            </a:fld>
            <a:endParaRPr lang="en-US" dirty="0"/>
          </a:p>
        </p:txBody>
      </p:sp>
      <p:sp>
        <p:nvSpPr>
          <p:cNvPr id="6" name="Text Placeholder 4"/>
          <p:cNvSpPr txBox="1">
            <a:spLocks/>
          </p:cNvSpPr>
          <p:nvPr/>
        </p:nvSpPr>
        <p:spPr>
          <a:xfrm>
            <a:off x="152400" y="68262"/>
            <a:ext cx="8686800" cy="838200"/>
          </a:xfrm>
          <a:prstGeom prst="rect">
            <a:avLst/>
          </a:prstGeom>
        </p:spPr>
        <p:txBody>
          <a:bodyPr/>
          <a:lstStyle>
            <a:lvl1pPr marL="301752" indent="-301752" algn="l" defTabSz="457200" rtl="0" eaLnBrk="1" latinLnBrk="0" hangingPunct="1">
              <a:lnSpc>
                <a:spcPts val="2500"/>
              </a:lnSpc>
              <a:spcBef>
                <a:spcPts val="0"/>
              </a:spcBef>
              <a:spcAft>
                <a:spcPts val="900"/>
              </a:spcAft>
              <a:buClr>
                <a:schemeClr val="tx2"/>
              </a:buClr>
              <a:buSzPct val="60000"/>
              <a:buFont typeface="Wingdings" charset="2"/>
              <a:buChar char="u"/>
              <a:defRPr sz="2400" b="0" kern="1200">
                <a:solidFill>
                  <a:schemeClr val="tx1"/>
                </a:solidFill>
                <a:latin typeface="Arial"/>
                <a:ea typeface="+mn-ea"/>
                <a:cs typeface="Arial"/>
              </a:defRPr>
            </a:lvl1pPr>
            <a:lvl2pPr marL="594360" indent="-274320" algn="l" defTabSz="457200" rtl="0" eaLnBrk="1" latinLnBrk="0" hangingPunct="1">
              <a:lnSpc>
                <a:spcPts val="2200"/>
              </a:lnSpc>
              <a:spcBef>
                <a:spcPts val="0"/>
              </a:spcBef>
              <a:spcAft>
                <a:spcPts val="900"/>
              </a:spcAft>
              <a:buClr>
                <a:schemeClr val="tx2"/>
              </a:buClr>
              <a:buSzPct val="60000"/>
              <a:buFont typeface="Wingdings" charset="2"/>
              <a:buChar char="u"/>
              <a:defRPr sz="2000" kern="1200">
                <a:solidFill>
                  <a:schemeClr val="tx1"/>
                </a:solidFill>
                <a:latin typeface="Arial"/>
                <a:ea typeface="+mn-ea"/>
                <a:cs typeface="Myriad Pro"/>
              </a:defRPr>
            </a:lvl2pPr>
            <a:lvl3pPr marL="841248" indent="-228600" algn="l" defTabSz="457200" rtl="0" eaLnBrk="1" latinLnBrk="0" hangingPunct="1">
              <a:lnSpc>
                <a:spcPts val="2000"/>
              </a:lnSpc>
              <a:spcBef>
                <a:spcPts val="0"/>
              </a:spcBef>
              <a:spcAft>
                <a:spcPts val="800"/>
              </a:spcAft>
              <a:buClr>
                <a:schemeClr val="tx2"/>
              </a:buClr>
              <a:buSzPct val="60000"/>
              <a:buFont typeface="Wingdings" charset="2"/>
              <a:buChar char="u"/>
              <a:defRPr sz="1800" kern="1200">
                <a:solidFill>
                  <a:schemeClr val="tx1"/>
                </a:solidFill>
                <a:latin typeface="Arial"/>
                <a:ea typeface="+mn-ea"/>
                <a:cs typeface="Arial"/>
              </a:defRPr>
            </a:lvl3pPr>
            <a:lvl4pPr marL="1097280" indent="-228600" algn="l" defTabSz="457200" rtl="0" eaLnBrk="1" latinLnBrk="0" hangingPunct="1">
              <a:lnSpc>
                <a:spcPct val="100000"/>
              </a:lnSpc>
              <a:spcBef>
                <a:spcPts val="0"/>
              </a:spcBef>
              <a:spcAft>
                <a:spcPts val="800"/>
              </a:spcAft>
              <a:buClr>
                <a:schemeClr val="tx2"/>
              </a:buClr>
              <a:buSzPct val="60000"/>
              <a:buFont typeface="Wingdings" charset="2"/>
              <a:buChar char="u"/>
              <a:defRPr sz="1800" kern="1200">
                <a:solidFill>
                  <a:schemeClr val="tx1"/>
                </a:solidFill>
                <a:latin typeface="Arial"/>
                <a:ea typeface="+mn-ea"/>
                <a:cs typeface="Arial"/>
              </a:defRPr>
            </a:lvl4pPr>
            <a:lvl5pPr marL="1298448" indent="-201168" algn="l" defTabSz="457200" rtl="0" eaLnBrk="1" latinLnBrk="0" hangingPunct="1">
              <a:spcBef>
                <a:spcPts val="0"/>
              </a:spcBef>
              <a:spcAft>
                <a:spcPts val="800"/>
              </a:spcAft>
              <a:buClr>
                <a:schemeClr val="tx2"/>
              </a:buClr>
              <a:buSzPct val="60000"/>
              <a:buFont typeface="Wingdings" charset="2"/>
              <a:buChar char="u"/>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Tx/>
              <a:buNone/>
            </a:pPr>
            <a:r>
              <a:rPr lang="en-US" altLang="en-US" sz="3600" b="1" dirty="0" smtClean="0">
                <a:latin typeface="Calibri" pitchFamily="34" charset="0"/>
                <a:ea typeface="Arial Black" pitchFamily="34" charset="0"/>
                <a:cs typeface="Arial Black" pitchFamily="34" charset="0"/>
              </a:rPr>
              <a:t> </a:t>
            </a:r>
            <a:r>
              <a:rPr lang="en-US" altLang="en-US" sz="3600" b="1" dirty="0" smtClean="0">
                <a:latin typeface="Arial" panose="020B0604020202020204" pitchFamily="34" charset="0"/>
                <a:ea typeface="Arial Black" pitchFamily="34" charset="0"/>
                <a:cs typeface="Arial" panose="020B0604020202020204" pitchFamily="34" charset="0"/>
              </a:rPr>
              <a:t>FS-ISAC</a:t>
            </a:r>
            <a:r>
              <a:rPr lang="en-US" altLang="en-US" sz="3600" b="1" dirty="0" smtClean="0">
                <a:latin typeface="Calibri" pitchFamily="34" charset="0"/>
                <a:ea typeface="Arial Black" pitchFamily="34" charset="0"/>
                <a:cs typeface="Arial Black" pitchFamily="34" charset="0"/>
              </a:rPr>
              <a:t> Operations</a:t>
            </a:r>
            <a:endParaRPr lang="en-US" altLang="en-US" sz="3600" dirty="0" smtClean="0"/>
          </a:p>
        </p:txBody>
      </p:sp>
      <p:sp>
        <p:nvSpPr>
          <p:cNvPr id="7" name="Rectangle 6"/>
          <p:cNvSpPr/>
          <p:nvPr/>
        </p:nvSpPr>
        <p:spPr>
          <a:xfrm>
            <a:off x="159857" y="806642"/>
            <a:ext cx="1955733" cy="3224020"/>
          </a:xfrm>
          <a:prstGeom prst="rect">
            <a:avLst/>
          </a:prstGeom>
          <a:gradFill flip="none" rotWithShape="1">
            <a:gsLst>
              <a:gs pos="28000">
                <a:schemeClr val="bg1">
                  <a:lumMod val="75000"/>
                </a:schemeClr>
              </a:gs>
              <a:gs pos="71000">
                <a:schemeClr val="bg1">
                  <a:lumMod val="95000"/>
                </a:schemeClr>
              </a:gs>
            </a:gsLst>
            <a:path path="circle">
              <a:fillToRect l="100000" t="100000"/>
            </a:path>
            <a:tileRect r="-100000" b="-100000"/>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a:cs typeface="Arial"/>
            </a:endParaRPr>
          </a:p>
        </p:txBody>
      </p:sp>
      <p:sp>
        <p:nvSpPr>
          <p:cNvPr id="8" name="Rectangle 7"/>
          <p:cNvSpPr/>
          <p:nvPr/>
        </p:nvSpPr>
        <p:spPr>
          <a:xfrm>
            <a:off x="6934200" y="906462"/>
            <a:ext cx="1828800" cy="5410200"/>
          </a:xfrm>
          <a:prstGeom prst="rect">
            <a:avLst/>
          </a:prstGeom>
          <a:gradFill flip="none" rotWithShape="1">
            <a:gsLst>
              <a:gs pos="28000">
                <a:schemeClr val="bg1">
                  <a:lumMod val="75000"/>
                </a:schemeClr>
              </a:gs>
              <a:gs pos="71000">
                <a:schemeClr val="bg1">
                  <a:lumMod val="95000"/>
                </a:schemeClr>
              </a:gs>
            </a:gsLst>
            <a:path path="circle">
              <a:fillToRect l="100000" t="100000"/>
            </a:path>
            <a:tileRect r="-100000" b="-100000"/>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a:cs typeface="Arial"/>
            </a:endParaRPr>
          </a:p>
        </p:txBody>
      </p:sp>
      <p:sp>
        <p:nvSpPr>
          <p:cNvPr id="9" name="TextBox 10"/>
          <p:cNvSpPr txBox="1">
            <a:spLocks noChangeArrowheads="1"/>
          </p:cNvSpPr>
          <p:nvPr/>
        </p:nvSpPr>
        <p:spPr bwMode="auto">
          <a:xfrm>
            <a:off x="6283325" y="595312"/>
            <a:ext cx="2743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sz="1400" b="1">
                <a:latin typeface="Arial" charset="0"/>
                <a:cs typeface="Arial" charset="0"/>
              </a:rPr>
              <a:t>Member Communications</a:t>
            </a:r>
          </a:p>
        </p:txBody>
      </p:sp>
      <p:sp>
        <p:nvSpPr>
          <p:cNvPr id="10" name="TextBox 11"/>
          <p:cNvSpPr txBox="1">
            <a:spLocks noChangeArrowheads="1"/>
          </p:cNvSpPr>
          <p:nvPr/>
        </p:nvSpPr>
        <p:spPr bwMode="auto">
          <a:xfrm>
            <a:off x="58738" y="525462"/>
            <a:ext cx="2057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sz="1400" b="1" dirty="0">
                <a:latin typeface="Arial" charset="0"/>
                <a:cs typeface="Arial" charset="0"/>
              </a:rPr>
              <a:t>Information Sources</a:t>
            </a:r>
          </a:p>
        </p:txBody>
      </p:sp>
      <p:sp>
        <p:nvSpPr>
          <p:cNvPr id="11" name="TextBox 10"/>
          <p:cNvSpPr txBox="1"/>
          <p:nvPr/>
        </p:nvSpPr>
        <p:spPr>
          <a:xfrm>
            <a:off x="3886200" y="4792662"/>
            <a:ext cx="1295400" cy="523875"/>
          </a:xfrm>
          <a:prstGeom prst="rect">
            <a:avLst/>
          </a:prstGeom>
          <a:solidFill>
            <a:schemeClr val="bg1">
              <a:lumMod val="95000"/>
            </a:schemeClr>
          </a:solidFill>
        </p:spPr>
        <p:txBody>
          <a:bodyPr>
            <a:spAutoFit/>
          </a:bodyPr>
          <a:lstStyle/>
          <a:p>
            <a:pPr algn="ctr">
              <a:defRPr/>
            </a:pPr>
            <a:r>
              <a:rPr lang="en-US" sz="1400" dirty="0">
                <a:latin typeface="Arial"/>
                <a:cs typeface="Arial"/>
              </a:rPr>
              <a:t>Cross Sector (other ISACS)</a:t>
            </a:r>
          </a:p>
        </p:txBody>
      </p:sp>
      <p:sp>
        <p:nvSpPr>
          <p:cNvPr id="12" name="TextBox 11"/>
          <p:cNvSpPr txBox="1"/>
          <p:nvPr/>
        </p:nvSpPr>
        <p:spPr>
          <a:xfrm>
            <a:off x="3843338" y="5783262"/>
            <a:ext cx="1381125" cy="523875"/>
          </a:xfrm>
          <a:prstGeom prst="rect">
            <a:avLst/>
          </a:prstGeom>
          <a:solidFill>
            <a:schemeClr val="bg1">
              <a:lumMod val="95000"/>
            </a:schemeClr>
          </a:solidFill>
        </p:spPr>
        <p:txBody>
          <a:bodyPr>
            <a:spAutoFit/>
          </a:bodyPr>
          <a:lstStyle/>
          <a:p>
            <a:pPr algn="ctr">
              <a:defRPr/>
            </a:pPr>
            <a:r>
              <a:rPr lang="en-US" sz="1400" dirty="0">
                <a:latin typeface="Arial"/>
                <a:cs typeface="Arial"/>
              </a:rPr>
              <a:t>Open Sources (Hundreds) </a:t>
            </a:r>
          </a:p>
        </p:txBody>
      </p:sp>
      <p:sp>
        <p:nvSpPr>
          <p:cNvPr id="13" name="TextBox 14"/>
          <p:cNvSpPr txBox="1">
            <a:spLocks noChangeArrowheads="1"/>
          </p:cNvSpPr>
          <p:nvPr/>
        </p:nvSpPr>
        <p:spPr bwMode="auto">
          <a:xfrm rot="16200000">
            <a:off x="4441032" y="5347493"/>
            <a:ext cx="23288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sz="1400" b="1" dirty="0">
                <a:latin typeface="Arial" charset="0"/>
                <a:cs typeface="Arial" charset="0"/>
              </a:rPr>
              <a:t>CROSS SECTOR SOURCES</a:t>
            </a:r>
          </a:p>
        </p:txBody>
      </p:sp>
      <p:sp>
        <p:nvSpPr>
          <p:cNvPr id="14" name="TextBox 15"/>
          <p:cNvSpPr txBox="1">
            <a:spLocks noChangeArrowheads="1"/>
          </p:cNvSpPr>
          <p:nvPr/>
        </p:nvSpPr>
        <p:spPr bwMode="auto">
          <a:xfrm>
            <a:off x="3124200" y="1211262"/>
            <a:ext cx="2895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sz="1400" b="1" dirty="0">
                <a:solidFill>
                  <a:srgbClr val="0070C0"/>
                </a:solidFill>
                <a:latin typeface="Arial" charset="0"/>
                <a:cs typeface="Arial" charset="0"/>
              </a:rPr>
              <a:t>FS-ISAC  24x7</a:t>
            </a:r>
          </a:p>
          <a:p>
            <a:pPr algn="ctr" eaLnBrk="1" hangingPunct="1"/>
            <a:r>
              <a:rPr lang="en-US" altLang="en-US" sz="1400" dirty="0">
                <a:solidFill>
                  <a:srgbClr val="0070C0"/>
                </a:solidFill>
                <a:latin typeface="Arial" charset="0"/>
                <a:cs typeface="Arial" charset="0"/>
              </a:rPr>
              <a:t>Security Operations Center</a:t>
            </a:r>
          </a:p>
        </p:txBody>
      </p:sp>
      <p:sp>
        <p:nvSpPr>
          <p:cNvPr id="15" name="Left-Right Arrow 14"/>
          <p:cNvSpPr/>
          <p:nvPr/>
        </p:nvSpPr>
        <p:spPr>
          <a:xfrm>
            <a:off x="2209800" y="2430462"/>
            <a:ext cx="990600" cy="381000"/>
          </a:xfrm>
          <a:prstGeom prst="leftRightArrow">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6" name="Left-Right Arrow 15"/>
          <p:cNvSpPr/>
          <p:nvPr/>
        </p:nvSpPr>
        <p:spPr>
          <a:xfrm rot="19080620">
            <a:off x="2210083" y="4008308"/>
            <a:ext cx="990600" cy="381000"/>
          </a:xfrm>
          <a:prstGeom prst="leftRightArrow">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grpSp>
        <p:nvGrpSpPr>
          <p:cNvPr id="17" name="Group 19"/>
          <p:cNvGrpSpPr>
            <a:grpSpLocks/>
          </p:cNvGrpSpPr>
          <p:nvPr/>
        </p:nvGrpSpPr>
        <p:grpSpPr bwMode="auto">
          <a:xfrm>
            <a:off x="6173788" y="4668837"/>
            <a:ext cx="914400" cy="47625"/>
            <a:chOff x="6400800" y="2590800"/>
            <a:chExt cx="914400" cy="47587"/>
          </a:xfrm>
        </p:grpSpPr>
        <p:cxnSp>
          <p:nvCxnSpPr>
            <p:cNvPr id="18" name="Straight Connector 17"/>
            <p:cNvCxnSpPr/>
            <p:nvPr/>
          </p:nvCxnSpPr>
          <p:spPr>
            <a:xfrm>
              <a:off x="6477000" y="2638387"/>
              <a:ext cx="838200" cy="0"/>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400800" y="2590800"/>
              <a:ext cx="914400"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0" name="Group 22"/>
          <p:cNvGrpSpPr>
            <a:grpSpLocks/>
          </p:cNvGrpSpPr>
          <p:nvPr/>
        </p:nvGrpSpPr>
        <p:grpSpPr bwMode="auto">
          <a:xfrm>
            <a:off x="6173788" y="3521075"/>
            <a:ext cx="914400" cy="47625"/>
            <a:chOff x="6400800" y="2590800"/>
            <a:chExt cx="914400" cy="47587"/>
          </a:xfrm>
        </p:grpSpPr>
        <p:cxnSp>
          <p:nvCxnSpPr>
            <p:cNvPr id="21" name="Straight Connector 20"/>
            <p:cNvCxnSpPr/>
            <p:nvPr/>
          </p:nvCxnSpPr>
          <p:spPr>
            <a:xfrm>
              <a:off x="6477000" y="2638387"/>
              <a:ext cx="838200" cy="0"/>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400800" y="2590800"/>
              <a:ext cx="914400"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3" name="Group 25"/>
          <p:cNvGrpSpPr>
            <a:grpSpLocks/>
          </p:cNvGrpSpPr>
          <p:nvPr/>
        </p:nvGrpSpPr>
        <p:grpSpPr bwMode="auto">
          <a:xfrm>
            <a:off x="6173788" y="2297112"/>
            <a:ext cx="914400" cy="47625"/>
            <a:chOff x="6400800" y="2590800"/>
            <a:chExt cx="914400" cy="47587"/>
          </a:xfrm>
        </p:grpSpPr>
        <p:cxnSp>
          <p:nvCxnSpPr>
            <p:cNvPr id="24" name="Straight Connector 23"/>
            <p:cNvCxnSpPr/>
            <p:nvPr/>
          </p:nvCxnSpPr>
          <p:spPr>
            <a:xfrm>
              <a:off x="6477000" y="2638387"/>
              <a:ext cx="838200" cy="0"/>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400800" y="2590800"/>
              <a:ext cx="914400"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26" name="Straight Connector 25"/>
          <p:cNvCxnSpPr/>
          <p:nvPr/>
        </p:nvCxnSpPr>
        <p:spPr>
          <a:xfrm>
            <a:off x="6153150" y="1298575"/>
            <a:ext cx="914400"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154738" y="5826125"/>
            <a:ext cx="914400"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8" name="TextBox 32"/>
          <p:cNvSpPr txBox="1">
            <a:spLocks noChangeArrowheads="1"/>
          </p:cNvSpPr>
          <p:nvPr/>
        </p:nvSpPr>
        <p:spPr bwMode="auto">
          <a:xfrm>
            <a:off x="6334125" y="5965825"/>
            <a:ext cx="7556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200" dirty="0"/>
              <a:t>Alerts</a:t>
            </a:r>
          </a:p>
        </p:txBody>
      </p:sp>
      <p:sp>
        <p:nvSpPr>
          <p:cNvPr id="29" name="Left Arrow 28"/>
          <p:cNvSpPr/>
          <p:nvPr/>
        </p:nvSpPr>
        <p:spPr>
          <a:xfrm>
            <a:off x="6110987" y="6273303"/>
            <a:ext cx="228600" cy="172033"/>
          </a:xfrm>
          <a:prstGeom prst="leftArrow">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p>
        </p:txBody>
      </p:sp>
      <p:sp>
        <p:nvSpPr>
          <p:cNvPr id="30" name="Left Arrow 29"/>
          <p:cNvSpPr/>
          <p:nvPr/>
        </p:nvSpPr>
        <p:spPr>
          <a:xfrm rot="10800000">
            <a:off x="6147005" y="6014458"/>
            <a:ext cx="228600" cy="172033"/>
          </a:xfrm>
          <a:prstGeom prst="leftArrow">
            <a:avLst/>
          </a:prstGeom>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dirty="0"/>
          </a:p>
        </p:txBody>
      </p:sp>
      <p:sp>
        <p:nvSpPr>
          <p:cNvPr id="31" name="TextBox 35"/>
          <p:cNvSpPr txBox="1">
            <a:spLocks noChangeArrowheads="1"/>
          </p:cNvSpPr>
          <p:nvPr/>
        </p:nvSpPr>
        <p:spPr bwMode="auto">
          <a:xfrm>
            <a:off x="6400800" y="6240462"/>
            <a:ext cx="22447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200" dirty="0">
                <a:latin typeface="Arial" panose="020B0604020202020204" pitchFamily="34" charset="0"/>
                <a:cs typeface="Arial" panose="020B0604020202020204" pitchFamily="34" charset="0"/>
              </a:rPr>
              <a:t>Member Submissions</a:t>
            </a:r>
          </a:p>
        </p:txBody>
      </p:sp>
      <p:sp>
        <p:nvSpPr>
          <p:cNvPr id="32" name="Rectangle 31"/>
          <p:cNvSpPr/>
          <p:nvPr/>
        </p:nvSpPr>
        <p:spPr>
          <a:xfrm>
            <a:off x="58738" y="4068273"/>
            <a:ext cx="2086531" cy="2705589"/>
          </a:xfrm>
          <a:prstGeom prst="rect">
            <a:avLst/>
          </a:prstGeom>
          <a:gradFill flip="none" rotWithShape="1">
            <a:gsLst>
              <a:gs pos="28000">
                <a:schemeClr val="bg1">
                  <a:lumMod val="75000"/>
                </a:schemeClr>
              </a:gs>
              <a:gs pos="71000">
                <a:schemeClr val="bg1">
                  <a:lumMod val="95000"/>
                </a:schemeClr>
              </a:gs>
            </a:gsLst>
            <a:path path="circle">
              <a:fillToRect l="100000" t="100000"/>
            </a:path>
            <a:tileRect r="-100000" b="-100000"/>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a:cs typeface="Arial"/>
            </a:endParaRPr>
          </a:p>
        </p:txBody>
      </p:sp>
      <p:sp>
        <p:nvSpPr>
          <p:cNvPr id="33" name="TextBox 43"/>
          <p:cNvSpPr txBox="1">
            <a:spLocks noChangeArrowheads="1"/>
          </p:cNvSpPr>
          <p:nvPr/>
        </p:nvSpPr>
        <p:spPr bwMode="auto">
          <a:xfrm rot="16200000">
            <a:off x="508795" y="2239168"/>
            <a:ext cx="26844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sz="1400" b="1" dirty="0">
                <a:latin typeface="Arial" charset="0"/>
                <a:cs typeface="Arial" charset="0"/>
              </a:rPr>
              <a:t>GOVERNMENT SOURCES</a:t>
            </a:r>
          </a:p>
        </p:txBody>
      </p:sp>
      <p:sp>
        <p:nvSpPr>
          <p:cNvPr id="34" name="Rounded Rectangle 33"/>
          <p:cNvSpPr/>
          <p:nvPr/>
        </p:nvSpPr>
        <p:spPr>
          <a:xfrm>
            <a:off x="300349" y="843418"/>
            <a:ext cx="1295400" cy="719052"/>
          </a:xfrm>
          <a:prstGeom prst="roundRect">
            <a:avLst/>
          </a:prstGeom>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dirty="0">
              <a:latin typeface="Arial"/>
              <a:cs typeface="Arial"/>
            </a:endParaRPr>
          </a:p>
        </p:txBody>
      </p:sp>
      <p:sp>
        <p:nvSpPr>
          <p:cNvPr id="35" name="TextBox 50"/>
          <p:cNvSpPr txBox="1">
            <a:spLocks noChangeArrowheads="1"/>
          </p:cNvSpPr>
          <p:nvPr/>
        </p:nvSpPr>
        <p:spPr bwMode="auto">
          <a:xfrm>
            <a:off x="173038" y="995362"/>
            <a:ext cx="1500187"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sz="1400" dirty="0">
                <a:latin typeface="Arial" charset="0"/>
                <a:cs typeface="Arial" charset="0"/>
              </a:rPr>
              <a:t>DHS</a:t>
            </a:r>
          </a:p>
          <a:p>
            <a:pPr algn="ctr" eaLnBrk="1" hangingPunct="1"/>
            <a:endParaRPr lang="en-US" altLang="en-US" sz="1100" dirty="0">
              <a:latin typeface="Arial" charset="0"/>
              <a:cs typeface="Arial" charset="0"/>
            </a:endParaRPr>
          </a:p>
        </p:txBody>
      </p:sp>
      <p:sp>
        <p:nvSpPr>
          <p:cNvPr id="36" name="Rounded Rectangle 35"/>
          <p:cNvSpPr/>
          <p:nvPr/>
        </p:nvSpPr>
        <p:spPr>
          <a:xfrm>
            <a:off x="287549" y="1652640"/>
            <a:ext cx="1295400" cy="719052"/>
          </a:xfrm>
          <a:prstGeom prst="roundRect">
            <a:avLst/>
          </a:prstGeom>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dirty="0">
              <a:latin typeface="Arial"/>
              <a:cs typeface="Arial"/>
            </a:endParaRPr>
          </a:p>
        </p:txBody>
      </p:sp>
      <p:sp>
        <p:nvSpPr>
          <p:cNvPr id="37" name="TextBox 52"/>
          <p:cNvSpPr txBox="1">
            <a:spLocks noChangeArrowheads="1"/>
          </p:cNvSpPr>
          <p:nvPr/>
        </p:nvSpPr>
        <p:spPr bwMode="auto">
          <a:xfrm>
            <a:off x="160338" y="1754187"/>
            <a:ext cx="15255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sz="1400">
                <a:latin typeface="Arial" charset="0"/>
                <a:cs typeface="Arial" charset="0"/>
              </a:rPr>
              <a:t>Treasury &amp; </a:t>
            </a:r>
            <a:br>
              <a:rPr lang="en-US" altLang="en-US" sz="1400">
                <a:latin typeface="Arial" charset="0"/>
                <a:cs typeface="Arial" charset="0"/>
              </a:rPr>
            </a:br>
            <a:r>
              <a:rPr lang="en-US" altLang="en-US" sz="1400">
                <a:latin typeface="Arial" charset="0"/>
                <a:cs typeface="Arial" charset="0"/>
              </a:rPr>
              <a:t>FS Regulators</a:t>
            </a:r>
          </a:p>
        </p:txBody>
      </p:sp>
      <p:sp>
        <p:nvSpPr>
          <p:cNvPr id="38" name="Rounded Rectangle 37"/>
          <p:cNvSpPr/>
          <p:nvPr/>
        </p:nvSpPr>
        <p:spPr>
          <a:xfrm>
            <a:off x="304800" y="2435353"/>
            <a:ext cx="1295400" cy="719052"/>
          </a:xfrm>
          <a:prstGeom prst="roundRect">
            <a:avLst/>
          </a:prstGeom>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dirty="0">
              <a:latin typeface="Arial"/>
              <a:cs typeface="Arial"/>
            </a:endParaRPr>
          </a:p>
        </p:txBody>
      </p:sp>
      <p:sp>
        <p:nvSpPr>
          <p:cNvPr id="39" name="TextBox 54"/>
          <p:cNvSpPr txBox="1">
            <a:spLocks noChangeArrowheads="1"/>
          </p:cNvSpPr>
          <p:nvPr/>
        </p:nvSpPr>
        <p:spPr bwMode="auto">
          <a:xfrm>
            <a:off x="177800" y="2486025"/>
            <a:ext cx="15446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sz="1400">
                <a:latin typeface="Arial" charset="0"/>
                <a:cs typeface="Arial" charset="0"/>
              </a:rPr>
              <a:t>FBI, USSS, NYPD</a:t>
            </a:r>
          </a:p>
        </p:txBody>
      </p:sp>
      <p:sp>
        <p:nvSpPr>
          <p:cNvPr id="40" name="Rounded Rectangle 39"/>
          <p:cNvSpPr/>
          <p:nvPr/>
        </p:nvSpPr>
        <p:spPr>
          <a:xfrm>
            <a:off x="304800" y="3258001"/>
            <a:ext cx="1295400" cy="719052"/>
          </a:xfrm>
          <a:prstGeom prst="roundRect">
            <a:avLst/>
          </a:prstGeom>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dirty="0">
              <a:latin typeface="Arial"/>
              <a:cs typeface="Arial"/>
            </a:endParaRPr>
          </a:p>
        </p:txBody>
      </p:sp>
      <p:sp>
        <p:nvSpPr>
          <p:cNvPr id="41" name="TextBox 56"/>
          <p:cNvSpPr txBox="1">
            <a:spLocks noChangeArrowheads="1"/>
          </p:cNvSpPr>
          <p:nvPr/>
        </p:nvSpPr>
        <p:spPr bwMode="auto">
          <a:xfrm>
            <a:off x="177800" y="3349625"/>
            <a:ext cx="1517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sz="1400">
                <a:latin typeface="Arial" charset="0"/>
                <a:cs typeface="Arial" charset="0"/>
              </a:rPr>
              <a:t>Other Intel Agencies</a:t>
            </a:r>
          </a:p>
        </p:txBody>
      </p:sp>
      <p:sp>
        <p:nvSpPr>
          <p:cNvPr id="42" name="Rounded Rectangle 41"/>
          <p:cNvSpPr/>
          <p:nvPr/>
        </p:nvSpPr>
        <p:spPr>
          <a:xfrm>
            <a:off x="362991" y="4087045"/>
            <a:ext cx="1237209" cy="470066"/>
          </a:xfrm>
          <a:prstGeom prst="roundRect">
            <a:avLst/>
          </a:prstGeom>
          <a:ln/>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1000" b="1" dirty="0" err="1">
                <a:solidFill>
                  <a:schemeClr val="tx1"/>
                </a:solidFill>
                <a:latin typeface="Arial"/>
                <a:cs typeface="Arial"/>
              </a:rPr>
              <a:t>iSIGHT</a:t>
            </a:r>
            <a:r>
              <a:rPr lang="en-US" b="1" dirty="0">
                <a:solidFill>
                  <a:schemeClr val="tx1"/>
                </a:solidFill>
                <a:latin typeface="Arial"/>
                <a:cs typeface="Arial"/>
              </a:rPr>
              <a:t> </a:t>
            </a:r>
            <a:r>
              <a:rPr lang="en-US" sz="1000" b="1" dirty="0">
                <a:solidFill>
                  <a:schemeClr val="tx1"/>
                </a:solidFill>
                <a:latin typeface="Arial"/>
                <a:cs typeface="Arial"/>
              </a:rPr>
              <a:t>Partners Info Sec</a:t>
            </a:r>
          </a:p>
        </p:txBody>
      </p:sp>
      <p:sp>
        <p:nvSpPr>
          <p:cNvPr id="43" name="Rounded Rectangle 42"/>
          <p:cNvSpPr/>
          <p:nvPr/>
        </p:nvSpPr>
        <p:spPr>
          <a:xfrm>
            <a:off x="351210" y="4608595"/>
            <a:ext cx="1237209" cy="470066"/>
          </a:xfrm>
          <a:prstGeom prst="roundRect">
            <a:avLst/>
          </a:prstGeom>
          <a:ln/>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1000" b="1" dirty="0" err="1">
                <a:solidFill>
                  <a:schemeClr val="tx1"/>
                </a:solidFill>
                <a:latin typeface="Arial"/>
                <a:cs typeface="Arial"/>
              </a:rPr>
              <a:t>Secunia</a:t>
            </a:r>
            <a:r>
              <a:rPr lang="en-US" sz="1000" b="1" dirty="0">
                <a:solidFill>
                  <a:schemeClr val="tx1"/>
                </a:solidFill>
                <a:latin typeface="Arial"/>
                <a:cs typeface="Arial"/>
              </a:rPr>
              <a:t> Vulnerabilities</a:t>
            </a:r>
          </a:p>
        </p:txBody>
      </p:sp>
      <p:sp>
        <p:nvSpPr>
          <p:cNvPr id="44" name="Rounded Rectangle 43"/>
          <p:cNvSpPr/>
          <p:nvPr/>
        </p:nvSpPr>
        <p:spPr>
          <a:xfrm>
            <a:off x="362991" y="5139699"/>
            <a:ext cx="1237209" cy="470066"/>
          </a:xfrm>
          <a:prstGeom prst="roundRect">
            <a:avLst/>
          </a:prstGeom>
          <a:ln/>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1000" b="1" dirty="0" err="1">
                <a:solidFill>
                  <a:schemeClr val="tx1"/>
                </a:solidFill>
                <a:latin typeface="Arial"/>
                <a:cs typeface="Arial"/>
              </a:rPr>
              <a:t>Wapack</a:t>
            </a:r>
            <a:r>
              <a:rPr lang="en-US" sz="1000" b="1" dirty="0">
                <a:solidFill>
                  <a:schemeClr val="tx1"/>
                </a:solidFill>
                <a:latin typeface="Arial"/>
                <a:cs typeface="Arial"/>
              </a:rPr>
              <a:t> Labs</a:t>
            </a:r>
          </a:p>
          <a:p>
            <a:pPr algn="ctr">
              <a:defRPr/>
            </a:pPr>
            <a:r>
              <a:rPr lang="en-US" sz="1000" b="1" dirty="0">
                <a:solidFill>
                  <a:schemeClr val="tx1"/>
                </a:solidFill>
                <a:latin typeface="Arial"/>
                <a:cs typeface="Arial"/>
              </a:rPr>
              <a:t>Malware Forensics</a:t>
            </a:r>
          </a:p>
        </p:txBody>
      </p:sp>
      <p:sp>
        <p:nvSpPr>
          <p:cNvPr id="45" name="Rounded Rectangle 44"/>
          <p:cNvSpPr/>
          <p:nvPr/>
        </p:nvSpPr>
        <p:spPr>
          <a:xfrm>
            <a:off x="362991" y="5670576"/>
            <a:ext cx="1237209" cy="470066"/>
          </a:xfrm>
          <a:prstGeom prst="roundRect">
            <a:avLst/>
          </a:prstGeom>
          <a:ln/>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1000" b="1" dirty="0">
                <a:solidFill>
                  <a:schemeClr val="tx1"/>
                </a:solidFill>
                <a:latin typeface="Arial"/>
                <a:cs typeface="Arial"/>
              </a:rPr>
              <a:t>NC4 </a:t>
            </a:r>
            <a:r>
              <a:rPr lang="en-US" sz="1000" b="1" dirty="0" err="1" smtClean="0">
                <a:solidFill>
                  <a:schemeClr val="tx1"/>
                </a:solidFill>
                <a:latin typeface="Arial"/>
                <a:cs typeface="Arial"/>
              </a:rPr>
              <a:t>PhySec</a:t>
            </a:r>
            <a:r>
              <a:rPr lang="en-US" sz="1000" b="1" dirty="0" smtClean="0">
                <a:solidFill>
                  <a:schemeClr val="tx1"/>
                </a:solidFill>
                <a:latin typeface="Arial"/>
                <a:cs typeface="Arial"/>
              </a:rPr>
              <a:t> </a:t>
            </a:r>
            <a:r>
              <a:rPr lang="en-US" sz="1000" b="1" dirty="0">
                <a:solidFill>
                  <a:schemeClr val="tx1"/>
                </a:solidFill>
                <a:latin typeface="Arial"/>
                <a:cs typeface="Arial"/>
              </a:rPr>
              <a:t>Incidents</a:t>
            </a:r>
          </a:p>
        </p:txBody>
      </p:sp>
      <p:sp>
        <p:nvSpPr>
          <p:cNvPr id="46" name="Rounded Rectangle 45"/>
          <p:cNvSpPr/>
          <p:nvPr/>
        </p:nvSpPr>
        <p:spPr>
          <a:xfrm>
            <a:off x="362991" y="6227596"/>
            <a:ext cx="1237209" cy="470066"/>
          </a:xfrm>
          <a:prstGeom prst="roundRect">
            <a:avLst/>
          </a:prstGeom>
          <a:ln/>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1000" b="1" dirty="0">
                <a:solidFill>
                  <a:schemeClr val="tx1"/>
                </a:solidFill>
                <a:latin typeface="Arial"/>
                <a:cs typeface="Arial"/>
              </a:rPr>
              <a:t>MSA </a:t>
            </a:r>
            <a:r>
              <a:rPr lang="en-US" sz="1000" b="1" dirty="0" err="1">
                <a:solidFill>
                  <a:schemeClr val="tx1"/>
                </a:solidFill>
                <a:latin typeface="Arial"/>
                <a:cs typeface="Arial"/>
              </a:rPr>
              <a:t>Phy</a:t>
            </a:r>
            <a:r>
              <a:rPr lang="en-US" sz="1000" b="1" dirty="0">
                <a:solidFill>
                  <a:schemeClr val="tx1"/>
                </a:solidFill>
                <a:latin typeface="Arial"/>
                <a:cs typeface="Arial"/>
              </a:rPr>
              <a:t> Sec Analysis</a:t>
            </a:r>
          </a:p>
        </p:txBody>
      </p:sp>
      <p:sp>
        <p:nvSpPr>
          <p:cNvPr id="47" name="Rounded Rectangle 46"/>
          <p:cNvSpPr/>
          <p:nvPr/>
        </p:nvSpPr>
        <p:spPr>
          <a:xfrm>
            <a:off x="7273635" y="1035242"/>
            <a:ext cx="1295400" cy="708539"/>
          </a:xfrm>
          <a:prstGeom prst="roundRect">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latin typeface="Arial"/>
              <a:cs typeface="Arial"/>
            </a:endParaRPr>
          </a:p>
        </p:txBody>
      </p:sp>
      <p:sp>
        <p:nvSpPr>
          <p:cNvPr id="48" name="TextBox 63"/>
          <p:cNvSpPr txBox="1">
            <a:spLocks noChangeArrowheads="1"/>
          </p:cNvSpPr>
          <p:nvPr/>
        </p:nvSpPr>
        <p:spPr bwMode="auto">
          <a:xfrm>
            <a:off x="7283450" y="1103312"/>
            <a:ext cx="12954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sz="1400" dirty="0">
                <a:latin typeface="Arial" charset="0"/>
                <a:cs typeface="Arial" charset="0"/>
              </a:rPr>
              <a:t>Information Security</a:t>
            </a:r>
          </a:p>
        </p:txBody>
      </p:sp>
      <p:sp>
        <p:nvSpPr>
          <p:cNvPr id="49" name="Rounded Rectangle 48"/>
          <p:cNvSpPr/>
          <p:nvPr/>
        </p:nvSpPr>
        <p:spPr>
          <a:xfrm>
            <a:off x="7273635" y="1992590"/>
            <a:ext cx="1295400" cy="708539"/>
          </a:xfrm>
          <a:prstGeom prst="roundRect">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latin typeface="Arial"/>
              <a:cs typeface="Arial"/>
            </a:endParaRPr>
          </a:p>
        </p:txBody>
      </p:sp>
      <p:sp>
        <p:nvSpPr>
          <p:cNvPr id="50" name="TextBox 65"/>
          <p:cNvSpPr txBox="1">
            <a:spLocks noChangeArrowheads="1"/>
          </p:cNvSpPr>
          <p:nvPr/>
        </p:nvSpPr>
        <p:spPr bwMode="auto">
          <a:xfrm>
            <a:off x="7283450" y="2060575"/>
            <a:ext cx="12954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sz="1400" dirty="0">
                <a:latin typeface="Arial" charset="0"/>
                <a:cs typeface="Arial" charset="0"/>
              </a:rPr>
              <a:t>Physical Security</a:t>
            </a:r>
          </a:p>
        </p:txBody>
      </p:sp>
      <p:sp>
        <p:nvSpPr>
          <p:cNvPr id="51" name="Rounded Rectangle 50"/>
          <p:cNvSpPr/>
          <p:nvPr/>
        </p:nvSpPr>
        <p:spPr>
          <a:xfrm>
            <a:off x="7273635" y="3059390"/>
            <a:ext cx="1295400" cy="1008884"/>
          </a:xfrm>
          <a:prstGeom prst="roundRect">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400" dirty="0">
                <a:solidFill>
                  <a:schemeClr val="tx1"/>
                </a:solidFill>
                <a:latin typeface="Arial"/>
                <a:cs typeface="Arial"/>
              </a:rPr>
              <a:t>Business Continuity/ Disaster Response</a:t>
            </a:r>
          </a:p>
        </p:txBody>
      </p:sp>
      <p:sp>
        <p:nvSpPr>
          <p:cNvPr id="52" name="Rounded Rectangle 51"/>
          <p:cNvSpPr/>
          <p:nvPr/>
        </p:nvSpPr>
        <p:spPr>
          <a:xfrm>
            <a:off x="7273635" y="4354790"/>
            <a:ext cx="1295400" cy="719052"/>
          </a:xfrm>
          <a:prstGeom prst="roundRect">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latin typeface="Arial"/>
              <a:cs typeface="Arial"/>
            </a:endParaRPr>
          </a:p>
        </p:txBody>
      </p:sp>
      <p:sp>
        <p:nvSpPr>
          <p:cNvPr id="53" name="TextBox 68"/>
          <p:cNvSpPr txBox="1">
            <a:spLocks noChangeArrowheads="1"/>
          </p:cNvSpPr>
          <p:nvPr/>
        </p:nvSpPr>
        <p:spPr bwMode="auto">
          <a:xfrm>
            <a:off x="7283450" y="4422775"/>
            <a:ext cx="12954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sz="1400" dirty="0">
                <a:latin typeface="Arial" charset="0"/>
                <a:cs typeface="Arial" charset="0"/>
              </a:rPr>
              <a:t>Fraud Investigations</a:t>
            </a:r>
          </a:p>
        </p:txBody>
      </p:sp>
      <p:sp>
        <p:nvSpPr>
          <p:cNvPr id="54" name="Rounded Rectangle 53"/>
          <p:cNvSpPr/>
          <p:nvPr/>
        </p:nvSpPr>
        <p:spPr>
          <a:xfrm>
            <a:off x="7273635" y="5421590"/>
            <a:ext cx="1295400" cy="719052"/>
          </a:xfrm>
          <a:prstGeom prst="roundRect">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latin typeface="Arial"/>
              <a:cs typeface="Arial"/>
            </a:endParaRPr>
          </a:p>
        </p:txBody>
      </p:sp>
      <p:sp>
        <p:nvSpPr>
          <p:cNvPr id="55" name="TextBox 70"/>
          <p:cNvSpPr txBox="1">
            <a:spLocks noChangeArrowheads="1"/>
          </p:cNvSpPr>
          <p:nvPr/>
        </p:nvSpPr>
        <p:spPr bwMode="auto">
          <a:xfrm>
            <a:off x="7283450" y="5489575"/>
            <a:ext cx="12954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sz="1400" dirty="0">
                <a:latin typeface="Arial" charset="0"/>
                <a:cs typeface="Arial" charset="0"/>
              </a:rPr>
              <a:t>Payments/ Risk</a:t>
            </a:r>
          </a:p>
        </p:txBody>
      </p:sp>
      <p:cxnSp>
        <p:nvCxnSpPr>
          <p:cNvPr id="56" name="Straight Connector 55"/>
          <p:cNvCxnSpPr/>
          <p:nvPr/>
        </p:nvCxnSpPr>
        <p:spPr>
          <a:xfrm>
            <a:off x="6154738" y="1362075"/>
            <a:ext cx="762000" cy="1587"/>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178550" y="1320800"/>
            <a:ext cx="0" cy="4497387"/>
          </a:xfrm>
          <a:prstGeom prst="line">
            <a:avLst/>
          </a:prstGeom>
          <a:ln/>
        </p:spPr>
        <p:style>
          <a:lnRef idx="3">
            <a:schemeClr val="accent2"/>
          </a:lnRef>
          <a:fillRef idx="0">
            <a:schemeClr val="accent2"/>
          </a:fillRef>
          <a:effectRef idx="2">
            <a:schemeClr val="accent2"/>
          </a:effectRef>
          <a:fontRef idx="minor">
            <a:schemeClr val="tx1"/>
          </a:fontRef>
        </p:style>
      </p:cxnSp>
      <p:pic>
        <p:nvPicPr>
          <p:cNvPr id="58" name="Picture 36" descr="File-photo-shows-cyber-security-analysts-working.-Photo-via-Press-TV.jpg"/>
          <p:cNvPicPr>
            <a:picLocks noChangeAspect="1"/>
          </p:cNvPicPr>
          <p:nvPr/>
        </p:nvPicPr>
        <p:blipFill>
          <a:blip r:embed="rId2" cstate="email">
            <a:extLst>
              <a:ext uri="{28A0092B-C50C-407E-A947-70E740481C1C}">
                <a14:useLocalDpi xmlns:a14="http://schemas.microsoft.com/office/drawing/2010/main" val="0"/>
              </a:ext>
            </a:extLst>
          </a:blip>
          <a:srcRect l="18898" t="13118" r="13736" b="12840"/>
          <a:stretch>
            <a:fillRect/>
          </a:stretch>
        </p:blipFill>
        <p:spPr bwMode="auto">
          <a:xfrm>
            <a:off x="3448050" y="2087562"/>
            <a:ext cx="228917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 name="Rectangle 58"/>
          <p:cNvSpPr/>
          <p:nvPr/>
        </p:nvSpPr>
        <p:spPr>
          <a:xfrm>
            <a:off x="3352800" y="1135062"/>
            <a:ext cx="2438400" cy="2895600"/>
          </a:xfrm>
          <a:prstGeom prst="rect">
            <a:avLst/>
          </a:prstGeom>
          <a:no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0" name="Left-Right Arrow 59"/>
          <p:cNvSpPr/>
          <p:nvPr/>
        </p:nvSpPr>
        <p:spPr>
          <a:xfrm rot="16200000">
            <a:off x="4273579" y="4075140"/>
            <a:ext cx="749243" cy="381000"/>
          </a:xfrm>
          <a:prstGeom prst="leftRightArrow">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17" name="Isosceles Triangle 116"/>
          <p:cNvSpPr/>
          <p:nvPr/>
        </p:nvSpPr>
        <p:spPr>
          <a:xfrm rot="5400000">
            <a:off x="6934546" y="1172742"/>
            <a:ext cx="233363" cy="236214"/>
          </a:xfrm>
          <a:prstGeom prst="triangle">
            <a:avLst/>
          </a:prstGeom>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dirty="0"/>
          </a:p>
        </p:txBody>
      </p:sp>
      <p:sp>
        <p:nvSpPr>
          <p:cNvPr id="118" name="Isosceles Triangle 117"/>
          <p:cNvSpPr/>
          <p:nvPr/>
        </p:nvSpPr>
        <p:spPr>
          <a:xfrm rot="5400000">
            <a:off x="6935948" y="2163341"/>
            <a:ext cx="233363" cy="236214"/>
          </a:xfrm>
          <a:prstGeom prst="triangle">
            <a:avLst/>
          </a:prstGeom>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dirty="0"/>
          </a:p>
        </p:txBody>
      </p:sp>
      <p:sp>
        <p:nvSpPr>
          <p:cNvPr id="119" name="Isosceles Triangle 118"/>
          <p:cNvSpPr/>
          <p:nvPr/>
        </p:nvSpPr>
        <p:spPr>
          <a:xfrm rot="5400000">
            <a:off x="6931185" y="3387304"/>
            <a:ext cx="233363" cy="236214"/>
          </a:xfrm>
          <a:prstGeom prst="triangle">
            <a:avLst/>
          </a:prstGeom>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dirty="0"/>
          </a:p>
        </p:txBody>
      </p:sp>
      <p:sp>
        <p:nvSpPr>
          <p:cNvPr id="120" name="Isosceles Triangle 119"/>
          <p:cNvSpPr/>
          <p:nvPr/>
        </p:nvSpPr>
        <p:spPr>
          <a:xfrm rot="5400000">
            <a:off x="6926422" y="4530304"/>
            <a:ext cx="233363" cy="236214"/>
          </a:xfrm>
          <a:prstGeom prst="triangle">
            <a:avLst/>
          </a:prstGeom>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dirty="0"/>
          </a:p>
        </p:txBody>
      </p:sp>
      <p:sp>
        <p:nvSpPr>
          <p:cNvPr id="121" name="Isosceles Triangle 120"/>
          <p:cNvSpPr/>
          <p:nvPr/>
        </p:nvSpPr>
        <p:spPr>
          <a:xfrm rot="5400000">
            <a:off x="6928333" y="5644726"/>
            <a:ext cx="233363" cy="236214"/>
          </a:xfrm>
          <a:prstGeom prst="triangle">
            <a:avLst/>
          </a:prstGeom>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dirty="0"/>
          </a:p>
        </p:txBody>
      </p:sp>
      <p:cxnSp>
        <p:nvCxnSpPr>
          <p:cNvPr id="122" name="Straight Connector 121"/>
          <p:cNvCxnSpPr/>
          <p:nvPr/>
        </p:nvCxnSpPr>
        <p:spPr>
          <a:xfrm flipV="1">
            <a:off x="5791200" y="2736267"/>
            <a:ext cx="374650" cy="22225"/>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791200" y="2736267"/>
            <a:ext cx="387350" cy="44450"/>
          </a:xfrm>
          <a:prstGeom prst="line">
            <a:avLst/>
          </a:prstGeom>
          <a:ln/>
        </p:spPr>
        <p:style>
          <a:lnRef idx="3">
            <a:schemeClr val="accent1"/>
          </a:lnRef>
          <a:fillRef idx="0">
            <a:schemeClr val="accent1"/>
          </a:fillRef>
          <a:effectRef idx="2">
            <a:schemeClr val="accent1"/>
          </a:effectRef>
          <a:fontRef idx="minor">
            <a:schemeClr val="tx1"/>
          </a:fontRef>
        </p:style>
      </p:cxnSp>
      <p:sp>
        <p:nvSpPr>
          <p:cNvPr id="2" name="TextBox 1"/>
          <p:cNvSpPr txBox="1"/>
          <p:nvPr/>
        </p:nvSpPr>
        <p:spPr>
          <a:xfrm>
            <a:off x="2145268" y="6359319"/>
            <a:ext cx="2227439"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2421026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FS-ISAC Works: Circles of Trust</a:t>
            </a:r>
            <a:endParaRPr lang="en-US" dirty="0"/>
          </a:p>
        </p:txBody>
      </p:sp>
      <p:sp>
        <p:nvSpPr>
          <p:cNvPr id="4" name="Slide Number Placeholder 3"/>
          <p:cNvSpPr>
            <a:spLocks noGrp="1"/>
          </p:cNvSpPr>
          <p:nvPr>
            <p:ph type="sldNum" sz="quarter" idx="4294967295"/>
          </p:nvPr>
        </p:nvSpPr>
        <p:spPr>
          <a:xfrm>
            <a:off x="7883760" y="6039828"/>
            <a:ext cx="1051353" cy="365125"/>
          </a:xfrm>
          <a:prstGeom prst="rect">
            <a:avLst/>
          </a:prstGeom>
        </p:spPr>
        <p:txBody>
          <a:bodyPr/>
          <a:lstStyle/>
          <a:p>
            <a:pPr algn="r"/>
            <a:fld id="{F56C8676-1494-424A-9EE1-69F4EB666BA8}" type="slidenum">
              <a:rPr lang="en-US" smtClean="0"/>
              <a:pPr algn="r"/>
              <a:t>8</a:t>
            </a:fld>
            <a:endParaRPr lang="en-US"/>
          </a:p>
        </p:txBody>
      </p:sp>
      <p:sp>
        <p:nvSpPr>
          <p:cNvPr id="5" name="Rectangle 4"/>
          <p:cNvSpPr/>
          <p:nvPr/>
        </p:nvSpPr>
        <p:spPr>
          <a:xfrm>
            <a:off x="384175" y="4833918"/>
            <a:ext cx="2667000" cy="1057275"/>
          </a:xfrm>
          <a:prstGeom prst="rect">
            <a:avLst/>
          </a:prstGeom>
          <a:solidFill>
            <a:sysClr val="window" lastClr="FFFFFF">
              <a:lumMod val="95000"/>
            </a:sysClr>
          </a:solidFill>
          <a:ln w="9525" cap="flat" cmpd="sng" algn="ctr">
            <a:solidFill>
              <a:sysClr val="window" lastClr="FFFFFF">
                <a:lumMod val="75000"/>
              </a:sysClr>
            </a:solidFill>
            <a:prstDash val="solid"/>
          </a:ln>
          <a:effectLst>
            <a:outerShdw blurRad="50800" dist="38100" dir="2700000" algn="tl" rotWithShape="0">
              <a:prstClr val="black">
                <a:alpha val="40000"/>
              </a:prstClr>
            </a:outerShdw>
          </a:effectLst>
        </p:spPr>
        <p:txBody>
          <a:bodyPr anchor="ctr"/>
          <a:lstStyle/>
          <a:p>
            <a:pPr algn="ctr" defTabSz="457200" fontAlgn="auto">
              <a:spcBef>
                <a:spcPts val="0"/>
              </a:spcBef>
              <a:spcAft>
                <a:spcPts val="0"/>
              </a:spcAft>
              <a:defRPr/>
            </a:pPr>
            <a:endParaRPr lang="en-US" sz="1800" kern="0" dirty="0">
              <a:solidFill>
                <a:prstClr val="white"/>
              </a:solidFill>
              <a:latin typeface="Calibri"/>
            </a:endParaRPr>
          </a:p>
        </p:txBody>
      </p:sp>
      <p:sp>
        <p:nvSpPr>
          <p:cNvPr id="6" name="Rectangle 5"/>
          <p:cNvSpPr/>
          <p:nvPr/>
        </p:nvSpPr>
        <p:spPr>
          <a:xfrm>
            <a:off x="3209925" y="4833918"/>
            <a:ext cx="2667000" cy="1057275"/>
          </a:xfrm>
          <a:prstGeom prst="rect">
            <a:avLst/>
          </a:prstGeom>
          <a:solidFill>
            <a:sysClr val="window" lastClr="FFFFFF">
              <a:lumMod val="95000"/>
            </a:sysClr>
          </a:solidFill>
          <a:ln w="9525" cap="flat" cmpd="sng" algn="ctr">
            <a:solidFill>
              <a:sysClr val="window" lastClr="FFFFFF">
                <a:lumMod val="75000"/>
              </a:sysClr>
            </a:solidFill>
            <a:prstDash val="solid"/>
          </a:ln>
          <a:effectLst>
            <a:outerShdw blurRad="50800" dist="38100" dir="2700000" algn="tl" rotWithShape="0">
              <a:prstClr val="black">
                <a:alpha val="40000"/>
              </a:prstClr>
            </a:outerShdw>
          </a:effectLst>
        </p:spPr>
        <p:txBody>
          <a:bodyPr anchor="ctr"/>
          <a:lstStyle/>
          <a:p>
            <a:pPr algn="ctr" defTabSz="457200" fontAlgn="auto">
              <a:spcBef>
                <a:spcPts val="0"/>
              </a:spcBef>
              <a:spcAft>
                <a:spcPts val="0"/>
              </a:spcAft>
              <a:defRPr/>
            </a:pPr>
            <a:endParaRPr lang="en-US" sz="1800" kern="0" dirty="0">
              <a:solidFill>
                <a:prstClr val="white"/>
              </a:solidFill>
              <a:latin typeface="Calibri"/>
            </a:endParaRPr>
          </a:p>
        </p:txBody>
      </p:sp>
      <p:sp>
        <p:nvSpPr>
          <p:cNvPr id="7" name="Right Arrow 6"/>
          <p:cNvSpPr/>
          <p:nvPr/>
        </p:nvSpPr>
        <p:spPr>
          <a:xfrm>
            <a:off x="2857500" y="5132368"/>
            <a:ext cx="500063" cy="427037"/>
          </a:xfrm>
          <a:prstGeom prst="rightArrow">
            <a:avLst/>
          </a:prstGeom>
          <a:gradFill rotWithShape="1">
            <a:gsLst>
              <a:gs pos="0">
                <a:srgbClr val="64A0C8">
                  <a:tint val="100000"/>
                  <a:shade val="100000"/>
                  <a:satMod val="130000"/>
                </a:srgbClr>
              </a:gs>
              <a:gs pos="100000">
                <a:srgbClr val="64A0C8">
                  <a:tint val="50000"/>
                  <a:shade val="100000"/>
                  <a:satMod val="350000"/>
                </a:srgbClr>
              </a:gs>
            </a:gsLst>
            <a:lin ang="16200000" scaled="0"/>
          </a:gradFill>
          <a:ln w="9525" cap="flat" cmpd="sng" algn="ctr">
            <a:solidFill>
              <a:srgbClr val="64A0C8">
                <a:shade val="95000"/>
                <a:satMod val="105000"/>
              </a:srgbClr>
            </a:solidFill>
            <a:prstDash val="solid"/>
          </a:ln>
          <a:effectLst>
            <a:outerShdw blurRad="40000" dist="23000" dir="5400000" rotWithShape="0">
              <a:srgbClr val="000000">
                <a:alpha val="35000"/>
              </a:srgbClr>
            </a:outerShdw>
          </a:effectLst>
        </p:spPr>
        <p:txBody>
          <a:bodyPr anchor="ctr"/>
          <a:lstStyle/>
          <a:p>
            <a:pPr algn="ctr" defTabSz="457200" fontAlgn="auto">
              <a:spcBef>
                <a:spcPts val="0"/>
              </a:spcBef>
              <a:spcAft>
                <a:spcPts val="0"/>
              </a:spcAft>
              <a:defRPr/>
            </a:pPr>
            <a:endParaRPr lang="en-US" sz="1800" kern="0" dirty="0">
              <a:solidFill>
                <a:prstClr val="white"/>
              </a:solidFill>
              <a:latin typeface="Calibri"/>
            </a:endParaRPr>
          </a:p>
        </p:txBody>
      </p:sp>
      <p:sp>
        <p:nvSpPr>
          <p:cNvPr id="8" name="Rectangle 7"/>
          <p:cNvSpPr/>
          <p:nvPr/>
        </p:nvSpPr>
        <p:spPr>
          <a:xfrm>
            <a:off x="4543425" y="1212830"/>
            <a:ext cx="4114800" cy="3305175"/>
          </a:xfrm>
          <a:prstGeom prst="rect">
            <a:avLst/>
          </a:prstGeom>
          <a:solidFill>
            <a:sysClr val="window" lastClr="FFFFFF"/>
          </a:solidFill>
          <a:ln w="9525" cap="flat" cmpd="sng" algn="ctr">
            <a:solidFill>
              <a:sysClr val="window" lastClr="FFFFFF">
                <a:lumMod val="85000"/>
              </a:sysClr>
            </a:solidFill>
            <a:prstDash val="solid"/>
          </a:ln>
          <a:effectLst>
            <a:outerShdw blurRad="50800" dist="38100" dir="2700000" algn="tl" rotWithShape="0">
              <a:prstClr val="black">
                <a:alpha val="40000"/>
              </a:prstClr>
            </a:outerShdw>
          </a:effectLst>
        </p:spPr>
        <p:txBody>
          <a:bodyPr anchor="ctr"/>
          <a:lstStyle/>
          <a:p>
            <a:pPr algn="ctr" defTabSz="457200" fontAlgn="auto">
              <a:spcBef>
                <a:spcPts val="0"/>
              </a:spcBef>
              <a:spcAft>
                <a:spcPts val="0"/>
              </a:spcAft>
              <a:defRPr/>
            </a:pPr>
            <a:endParaRPr lang="en-US" sz="1800" kern="0" dirty="0">
              <a:solidFill>
                <a:prstClr val="white"/>
              </a:solidFill>
              <a:latin typeface="Calibri"/>
            </a:endParaRPr>
          </a:p>
        </p:txBody>
      </p:sp>
      <p:graphicFrame>
        <p:nvGraphicFramePr>
          <p:cNvPr id="9" name="Content Placeholder 3"/>
          <p:cNvGraphicFramePr>
            <a:graphicFrameLocks/>
          </p:cNvGraphicFramePr>
          <p:nvPr>
            <p:extLst>
              <p:ext uri="{D42A27DB-BD31-4B8C-83A1-F6EECF244321}">
                <p14:modId xmlns:p14="http://schemas.microsoft.com/office/powerpoint/2010/main" val="1633056848"/>
              </p:ext>
            </p:extLst>
          </p:nvPr>
        </p:nvGraphicFramePr>
        <p:xfrm>
          <a:off x="442913" y="1362055"/>
          <a:ext cx="4191000" cy="29364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angle 9"/>
          <p:cNvSpPr/>
          <p:nvPr/>
        </p:nvSpPr>
        <p:spPr>
          <a:xfrm>
            <a:off x="4633913" y="1362055"/>
            <a:ext cx="4162425" cy="3138488"/>
          </a:xfrm>
          <a:prstGeom prst="rect">
            <a:avLst/>
          </a:prstGeom>
        </p:spPr>
        <p:txBody>
          <a:bodyPr>
            <a:spAutoFit/>
          </a:bodyPr>
          <a:lstStyle/>
          <a:p>
            <a:pPr marL="285750" indent="-285750" defTabSz="457200" fontAlgn="auto">
              <a:spcBef>
                <a:spcPts val="300"/>
              </a:spcBef>
              <a:spcAft>
                <a:spcPts val="0"/>
              </a:spcAft>
              <a:buFont typeface="Arial" pitchFamily="34" charset="0"/>
              <a:buChar char="•"/>
              <a:defRPr/>
            </a:pPr>
            <a:r>
              <a:rPr lang="en-US" sz="1200" kern="0" dirty="0">
                <a:latin typeface="Arial" panose="020B0604020202020204" pitchFamily="34" charset="0"/>
                <a:cs typeface="Arial" panose="020B0604020202020204" pitchFamily="34" charset="0"/>
              </a:rPr>
              <a:t>Clearing House and Exchange Forum (CHEF)</a:t>
            </a:r>
          </a:p>
          <a:p>
            <a:pPr marL="285750" indent="-285750" defTabSz="457200" fontAlgn="auto">
              <a:spcBef>
                <a:spcPts val="300"/>
              </a:spcBef>
              <a:spcAft>
                <a:spcPts val="0"/>
              </a:spcAft>
              <a:buFont typeface="Arial" pitchFamily="34" charset="0"/>
              <a:buChar char="•"/>
              <a:defRPr/>
            </a:pPr>
            <a:r>
              <a:rPr lang="en-US" sz="1200" kern="0" dirty="0">
                <a:latin typeface="Arial" panose="020B0604020202020204" pitchFamily="34" charset="0"/>
                <a:cs typeface="Arial" panose="020B0604020202020204" pitchFamily="34" charset="0"/>
              </a:rPr>
              <a:t>Payments Risk Council (PRC)</a:t>
            </a:r>
          </a:p>
          <a:p>
            <a:pPr marL="285750" indent="-285750" defTabSz="457200" fontAlgn="auto">
              <a:spcBef>
                <a:spcPts val="300"/>
              </a:spcBef>
              <a:spcAft>
                <a:spcPts val="0"/>
              </a:spcAft>
              <a:buFont typeface="Arial" pitchFamily="34" charset="0"/>
              <a:buChar char="•"/>
              <a:defRPr/>
            </a:pPr>
            <a:r>
              <a:rPr lang="en-US" sz="1200" kern="0" dirty="0">
                <a:latin typeface="Arial" panose="020B0604020202020204" pitchFamily="34" charset="0"/>
                <a:cs typeface="Arial" panose="020B0604020202020204" pitchFamily="34" charset="0"/>
              </a:rPr>
              <a:t>Payments Processor Information Sharing Council (PPISC)</a:t>
            </a:r>
          </a:p>
          <a:p>
            <a:pPr marL="285750" indent="-285750" defTabSz="457200" fontAlgn="auto">
              <a:spcBef>
                <a:spcPts val="300"/>
              </a:spcBef>
              <a:spcAft>
                <a:spcPts val="0"/>
              </a:spcAft>
              <a:buFont typeface="Arial" pitchFamily="34" charset="0"/>
              <a:buChar char="•"/>
              <a:defRPr/>
            </a:pPr>
            <a:r>
              <a:rPr lang="en-US" sz="1200" kern="0" dirty="0">
                <a:latin typeface="Arial" panose="020B0604020202020204" pitchFamily="34" charset="0"/>
                <a:cs typeface="Arial" panose="020B0604020202020204" pitchFamily="34" charset="0"/>
              </a:rPr>
              <a:t>Business Resilience Committee (BRC)</a:t>
            </a:r>
          </a:p>
          <a:p>
            <a:pPr marL="285750" indent="-285750" defTabSz="457200" fontAlgn="auto">
              <a:spcBef>
                <a:spcPts val="300"/>
              </a:spcBef>
              <a:spcAft>
                <a:spcPts val="0"/>
              </a:spcAft>
              <a:buFont typeface="Arial" pitchFamily="34" charset="0"/>
              <a:buChar char="•"/>
              <a:defRPr/>
            </a:pPr>
            <a:r>
              <a:rPr lang="en-US" sz="1200" kern="0" dirty="0">
                <a:latin typeface="Arial" panose="020B0604020202020204" pitchFamily="34" charset="0"/>
                <a:cs typeface="Arial" panose="020B0604020202020204" pitchFamily="34" charset="0"/>
              </a:rPr>
              <a:t>Threat Intelligence Committee (TIC)      </a:t>
            </a:r>
          </a:p>
          <a:p>
            <a:pPr marL="285750" indent="-285750" defTabSz="457200" fontAlgn="auto">
              <a:spcBef>
                <a:spcPts val="300"/>
              </a:spcBef>
              <a:spcAft>
                <a:spcPts val="0"/>
              </a:spcAft>
              <a:buFont typeface="Arial" pitchFamily="34" charset="0"/>
              <a:buChar char="•"/>
              <a:defRPr/>
            </a:pPr>
            <a:r>
              <a:rPr lang="en-US" sz="1200" kern="0" dirty="0">
                <a:latin typeface="Arial" panose="020B0604020202020204" pitchFamily="34" charset="0"/>
                <a:cs typeface="Arial" panose="020B0604020202020204" pitchFamily="34" charset="0"/>
              </a:rPr>
              <a:t>Community Institution Council (CIC)</a:t>
            </a:r>
          </a:p>
          <a:p>
            <a:pPr marL="285750" indent="-285750" defTabSz="457200" fontAlgn="auto">
              <a:spcBef>
                <a:spcPts val="300"/>
              </a:spcBef>
              <a:spcAft>
                <a:spcPts val="0"/>
              </a:spcAft>
              <a:buFont typeface="Arial" pitchFamily="34" charset="0"/>
              <a:buChar char="•"/>
              <a:defRPr/>
            </a:pPr>
            <a:r>
              <a:rPr lang="en-US" sz="1200" kern="0" dirty="0">
                <a:latin typeface="Arial" panose="020B0604020202020204" pitchFamily="34" charset="0"/>
                <a:cs typeface="Arial" panose="020B0604020202020204" pitchFamily="34" charset="0"/>
              </a:rPr>
              <a:t>Insurance Risk Council (IRC)</a:t>
            </a:r>
          </a:p>
          <a:p>
            <a:pPr marL="285750" indent="-285750" defTabSz="457200" fontAlgn="auto">
              <a:spcBef>
                <a:spcPts val="300"/>
              </a:spcBef>
              <a:spcAft>
                <a:spcPts val="0"/>
              </a:spcAft>
              <a:buFont typeface="Arial" pitchFamily="34" charset="0"/>
              <a:buChar char="•"/>
              <a:defRPr/>
            </a:pPr>
            <a:r>
              <a:rPr lang="en-US" sz="1200" kern="0" dirty="0">
                <a:latin typeface="Arial" panose="020B0604020202020204" pitchFamily="34" charset="0"/>
                <a:cs typeface="Arial" panose="020B0604020202020204" pitchFamily="34" charset="0"/>
              </a:rPr>
              <a:t>Compliance and Audit Council (CAC)</a:t>
            </a:r>
          </a:p>
          <a:p>
            <a:pPr marL="285750" indent="-285750" defTabSz="457200" fontAlgn="auto">
              <a:spcBef>
                <a:spcPts val="300"/>
              </a:spcBef>
              <a:spcAft>
                <a:spcPts val="0"/>
              </a:spcAft>
              <a:buFont typeface="Arial" pitchFamily="34" charset="0"/>
              <a:buChar char="•"/>
              <a:defRPr/>
            </a:pPr>
            <a:r>
              <a:rPr lang="en-US" sz="1200" kern="0" dirty="0">
                <a:latin typeface="Arial" panose="020B0604020202020204" pitchFamily="34" charset="0"/>
                <a:cs typeface="Arial" panose="020B0604020202020204" pitchFamily="34" charset="0"/>
              </a:rPr>
              <a:t>Cyber Intelligence Listserv</a:t>
            </a:r>
          </a:p>
          <a:p>
            <a:pPr marL="285750" indent="-285750" defTabSz="457200" fontAlgn="auto">
              <a:spcBef>
                <a:spcPts val="300"/>
              </a:spcBef>
              <a:spcAft>
                <a:spcPts val="0"/>
              </a:spcAft>
              <a:buFont typeface="Arial" pitchFamily="34" charset="0"/>
              <a:buChar char="•"/>
              <a:defRPr/>
            </a:pPr>
            <a:r>
              <a:rPr lang="en-US" sz="1200" kern="0" dirty="0">
                <a:latin typeface="Arial" panose="020B0604020202020204" pitchFamily="34" charset="0"/>
                <a:cs typeface="Arial" panose="020B0604020202020204" pitchFamily="34" charset="0"/>
              </a:rPr>
              <a:t>Education Committee</a:t>
            </a:r>
          </a:p>
          <a:p>
            <a:pPr marL="285750" indent="-285750" defTabSz="457200" fontAlgn="auto">
              <a:spcBef>
                <a:spcPts val="300"/>
              </a:spcBef>
              <a:spcAft>
                <a:spcPts val="0"/>
              </a:spcAft>
              <a:buFont typeface="Arial" pitchFamily="34" charset="0"/>
              <a:buChar char="•"/>
              <a:defRPr/>
            </a:pPr>
            <a:r>
              <a:rPr lang="en-US" sz="1200" kern="0" dirty="0">
                <a:latin typeface="Arial" panose="020B0604020202020204" pitchFamily="34" charset="0"/>
                <a:cs typeface="Arial" panose="020B0604020202020204" pitchFamily="34" charset="0"/>
              </a:rPr>
              <a:t>Product and Services Review Committee</a:t>
            </a:r>
          </a:p>
          <a:p>
            <a:pPr marL="285750" indent="-285750" defTabSz="457200" fontAlgn="auto">
              <a:spcBef>
                <a:spcPts val="300"/>
              </a:spcBef>
              <a:spcAft>
                <a:spcPts val="0"/>
              </a:spcAft>
              <a:buFont typeface="Arial" pitchFamily="34" charset="0"/>
              <a:buChar char="•"/>
              <a:defRPr/>
            </a:pPr>
            <a:r>
              <a:rPr lang="en-US" sz="1200" kern="0" dirty="0">
                <a:latin typeface="Arial" panose="020B0604020202020204" pitchFamily="34" charset="0"/>
                <a:cs typeface="Arial" panose="020B0604020202020204" pitchFamily="34" charset="0"/>
              </a:rPr>
              <a:t>Survey Review Committee</a:t>
            </a:r>
          </a:p>
          <a:p>
            <a:pPr marL="285750" indent="-285750" defTabSz="457200" fontAlgn="auto">
              <a:spcBef>
                <a:spcPts val="300"/>
              </a:spcBef>
              <a:spcAft>
                <a:spcPts val="0"/>
              </a:spcAft>
              <a:buFont typeface="Arial" pitchFamily="34" charset="0"/>
              <a:buChar char="•"/>
              <a:defRPr/>
            </a:pPr>
            <a:r>
              <a:rPr lang="en-US" sz="1200" kern="0" dirty="0">
                <a:latin typeface="Arial" panose="020B0604020202020204" pitchFamily="34" charset="0"/>
                <a:cs typeface="Arial" panose="020B0604020202020204" pitchFamily="34" charset="0"/>
              </a:rPr>
              <a:t>Security Automation Working Group (SAWG)</a:t>
            </a:r>
          </a:p>
        </p:txBody>
      </p:sp>
      <p:sp>
        <p:nvSpPr>
          <p:cNvPr id="11" name="Rectangle 10"/>
          <p:cNvSpPr/>
          <p:nvPr/>
        </p:nvSpPr>
        <p:spPr bwMode="auto">
          <a:xfrm>
            <a:off x="476250" y="4973618"/>
            <a:ext cx="2381250" cy="901699"/>
          </a:xfrm>
          <a:prstGeom prst="rect">
            <a:avLst/>
          </a:prstGeom>
          <a:noFill/>
          <a:ln>
            <a:noFill/>
          </a:ln>
          <a:effectLst/>
        </p:spPr>
        <p:txBody>
          <a:bodyPr lIns="106484" tIns="0" rIns="0" bIns="0" spcCol="1270"/>
          <a:lstStyle/>
          <a:p>
            <a:pPr defTabSz="889000" fontAlgn="auto">
              <a:lnSpc>
                <a:spcPct val="90000"/>
              </a:lnSpc>
              <a:spcBef>
                <a:spcPts val="0"/>
              </a:spcBef>
              <a:spcAft>
                <a:spcPct val="35000"/>
              </a:spcAft>
              <a:defRPr/>
            </a:pPr>
            <a:r>
              <a:rPr lang="en-US" sz="1400" b="1" kern="0" dirty="0">
                <a:latin typeface="Arial" panose="020B0604020202020204" pitchFamily="34" charset="0"/>
                <a:cs typeface="Arial" panose="020B0604020202020204" pitchFamily="34" charset="0"/>
              </a:rPr>
              <a:t>Member Reports </a:t>
            </a:r>
            <a:br>
              <a:rPr lang="en-US" sz="1400" b="1" kern="0" dirty="0">
                <a:latin typeface="Arial" panose="020B0604020202020204" pitchFamily="34" charset="0"/>
                <a:cs typeface="Arial" panose="020B0604020202020204" pitchFamily="34" charset="0"/>
              </a:rPr>
            </a:br>
            <a:r>
              <a:rPr lang="en-US" sz="1400" b="1" kern="0" dirty="0">
                <a:latin typeface="Arial" panose="020B0604020202020204" pitchFamily="34" charset="0"/>
                <a:cs typeface="Arial" panose="020B0604020202020204" pitchFamily="34" charset="0"/>
              </a:rPr>
              <a:t>Incident to Cyber </a:t>
            </a:r>
            <a:br>
              <a:rPr lang="en-US" sz="1400" b="1" kern="0" dirty="0">
                <a:latin typeface="Arial" panose="020B0604020202020204" pitchFamily="34" charset="0"/>
                <a:cs typeface="Arial" panose="020B0604020202020204" pitchFamily="34" charset="0"/>
              </a:rPr>
            </a:br>
            <a:r>
              <a:rPr lang="en-US" sz="1400" b="1" kern="0" dirty="0">
                <a:latin typeface="Arial" panose="020B0604020202020204" pitchFamily="34" charset="0"/>
                <a:cs typeface="Arial" panose="020B0604020202020204" pitchFamily="34" charset="0"/>
              </a:rPr>
              <a:t>Intel list, or via anonymous submission through portal</a:t>
            </a:r>
          </a:p>
        </p:txBody>
      </p:sp>
      <p:sp>
        <p:nvSpPr>
          <p:cNvPr id="12" name="Rectangle 11"/>
          <p:cNvSpPr/>
          <p:nvPr/>
        </p:nvSpPr>
        <p:spPr bwMode="auto">
          <a:xfrm>
            <a:off x="3443288" y="5059343"/>
            <a:ext cx="2200275" cy="427037"/>
          </a:xfrm>
          <a:prstGeom prst="rect">
            <a:avLst/>
          </a:prstGeom>
          <a:noFill/>
          <a:ln>
            <a:noFill/>
          </a:ln>
          <a:effectLst/>
        </p:spPr>
        <p:txBody>
          <a:bodyPr lIns="192491" tIns="0" rIns="0" bIns="0" spcCol="1270"/>
          <a:lstStyle/>
          <a:p>
            <a:pPr defTabSz="889000" fontAlgn="auto">
              <a:lnSpc>
                <a:spcPct val="90000"/>
              </a:lnSpc>
              <a:spcBef>
                <a:spcPts val="0"/>
              </a:spcBef>
              <a:spcAft>
                <a:spcPct val="35000"/>
              </a:spcAft>
              <a:defRPr/>
            </a:pPr>
            <a:r>
              <a:rPr lang="en-US" sz="1400" b="1" kern="0" dirty="0">
                <a:latin typeface="Arial" panose="020B0604020202020204" pitchFamily="34" charset="0"/>
                <a:cs typeface="Arial" panose="020B0604020202020204" pitchFamily="34" charset="0"/>
              </a:rPr>
              <a:t>Members respond  in real time with initial analysis and recommendations</a:t>
            </a:r>
          </a:p>
        </p:txBody>
      </p:sp>
      <p:sp>
        <p:nvSpPr>
          <p:cNvPr id="13" name="Rectangle 12"/>
          <p:cNvSpPr/>
          <p:nvPr/>
        </p:nvSpPr>
        <p:spPr>
          <a:xfrm>
            <a:off x="6000750" y="4818043"/>
            <a:ext cx="2667000" cy="1057275"/>
          </a:xfrm>
          <a:prstGeom prst="rect">
            <a:avLst/>
          </a:prstGeom>
          <a:solidFill>
            <a:sysClr val="window" lastClr="FFFFFF">
              <a:lumMod val="95000"/>
            </a:sysClr>
          </a:solidFill>
          <a:ln w="9525" cap="flat" cmpd="sng" algn="ctr">
            <a:solidFill>
              <a:sysClr val="window" lastClr="FFFFFF">
                <a:lumMod val="75000"/>
              </a:sysClr>
            </a:solidFill>
            <a:prstDash val="solid"/>
          </a:ln>
          <a:effectLst>
            <a:outerShdw blurRad="50800" dist="38100" dir="2700000" algn="tl" rotWithShape="0">
              <a:prstClr val="black">
                <a:alpha val="40000"/>
              </a:prstClr>
            </a:outerShdw>
          </a:effectLst>
        </p:spPr>
        <p:txBody>
          <a:bodyPr anchor="ctr"/>
          <a:lstStyle/>
          <a:p>
            <a:pPr algn="ctr" defTabSz="457200" fontAlgn="auto">
              <a:spcBef>
                <a:spcPts val="0"/>
              </a:spcBef>
              <a:spcAft>
                <a:spcPts val="0"/>
              </a:spcAft>
              <a:defRPr/>
            </a:pPr>
            <a:endParaRPr lang="en-US" sz="1800" kern="0" dirty="0">
              <a:solidFill>
                <a:prstClr val="white"/>
              </a:solidFill>
              <a:latin typeface="Calibri"/>
            </a:endParaRPr>
          </a:p>
        </p:txBody>
      </p:sp>
      <p:sp>
        <p:nvSpPr>
          <p:cNvPr id="14" name="Rectangle 13"/>
          <p:cNvSpPr/>
          <p:nvPr/>
        </p:nvSpPr>
        <p:spPr bwMode="auto">
          <a:xfrm>
            <a:off x="6010275" y="4973618"/>
            <a:ext cx="2657475" cy="830262"/>
          </a:xfrm>
          <a:prstGeom prst="rect">
            <a:avLst/>
          </a:prstGeom>
          <a:noFill/>
          <a:ln>
            <a:noFill/>
          </a:ln>
          <a:effectLst/>
        </p:spPr>
        <p:txBody>
          <a:bodyPr lIns="266211" tIns="0" rIns="0" bIns="0" spcCol="1270"/>
          <a:lstStyle/>
          <a:p>
            <a:pPr defTabSz="889000" fontAlgn="auto">
              <a:lnSpc>
                <a:spcPct val="90000"/>
              </a:lnSpc>
              <a:spcBef>
                <a:spcPts val="0"/>
              </a:spcBef>
              <a:spcAft>
                <a:spcPct val="35000"/>
              </a:spcAft>
              <a:defRPr/>
            </a:pPr>
            <a:r>
              <a:rPr lang="en-US" sz="1400" b="1" kern="0" dirty="0">
                <a:latin typeface="Arial" panose="020B0604020202020204" pitchFamily="34" charset="0"/>
                <a:cs typeface="Arial" panose="020B0604020202020204" pitchFamily="34" charset="0"/>
              </a:rPr>
              <a:t>SOC completes analysis, anonymizes the source, and generates alert to general membership </a:t>
            </a:r>
          </a:p>
        </p:txBody>
      </p:sp>
      <p:sp>
        <p:nvSpPr>
          <p:cNvPr id="15" name="Right Arrow 14"/>
          <p:cNvSpPr/>
          <p:nvPr/>
        </p:nvSpPr>
        <p:spPr>
          <a:xfrm>
            <a:off x="5748338" y="5132368"/>
            <a:ext cx="500062" cy="427037"/>
          </a:xfrm>
          <a:prstGeom prst="rightArrow">
            <a:avLst/>
          </a:prstGeom>
          <a:gradFill rotWithShape="1">
            <a:gsLst>
              <a:gs pos="0">
                <a:srgbClr val="64A0C8">
                  <a:tint val="100000"/>
                  <a:shade val="100000"/>
                  <a:satMod val="130000"/>
                </a:srgbClr>
              </a:gs>
              <a:gs pos="100000">
                <a:srgbClr val="64A0C8">
                  <a:tint val="50000"/>
                  <a:shade val="100000"/>
                  <a:satMod val="350000"/>
                </a:srgbClr>
              </a:gs>
            </a:gsLst>
            <a:lin ang="16200000" scaled="0"/>
          </a:gradFill>
          <a:ln w="9525" cap="flat" cmpd="sng" algn="ctr">
            <a:solidFill>
              <a:srgbClr val="64A0C8">
                <a:shade val="95000"/>
                <a:satMod val="105000"/>
              </a:srgbClr>
            </a:solidFill>
            <a:prstDash val="solid"/>
          </a:ln>
          <a:effectLst>
            <a:outerShdw blurRad="40000" dist="23000" dir="5400000" rotWithShape="0">
              <a:srgbClr val="000000">
                <a:alpha val="35000"/>
              </a:srgbClr>
            </a:outerShdw>
          </a:effectLst>
        </p:spPr>
        <p:txBody>
          <a:bodyPr anchor="ctr"/>
          <a:lstStyle/>
          <a:p>
            <a:pPr algn="ctr" defTabSz="457200" fontAlgn="auto">
              <a:spcBef>
                <a:spcPts val="0"/>
              </a:spcBef>
              <a:spcAft>
                <a:spcPts val="0"/>
              </a:spcAft>
              <a:defRPr/>
            </a:pPr>
            <a:endParaRPr lang="en-US" sz="1800" kern="0" dirty="0">
              <a:solidFill>
                <a:prstClr val="white"/>
              </a:solidFill>
              <a:latin typeface="Calibri"/>
            </a:endParaRPr>
          </a:p>
        </p:txBody>
      </p:sp>
    </p:spTree>
    <p:extLst>
      <p:ext uri="{BB962C8B-B14F-4D97-AF65-F5344CB8AC3E}">
        <p14:creationId xmlns:p14="http://schemas.microsoft.com/office/powerpoint/2010/main" val="27144668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r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0907" y="1437728"/>
            <a:ext cx="6096000" cy="4360985"/>
          </a:xfrm>
          <a:prstGeom prst="rect">
            <a:avLst/>
          </a:prstGeom>
        </p:spPr>
      </p:pic>
      <p:sp>
        <p:nvSpPr>
          <p:cNvPr id="4" name="Rectangle 3"/>
          <p:cNvSpPr/>
          <p:nvPr/>
        </p:nvSpPr>
        <p:spPr>
          <a:xfrm>
            <a:off x="164124" y="135450"/>
            <a:ext cx="8757138" cy="584775"/>
          </a:xfrm>
          <a:prstGeom prst="rect">
            <a:avLst/>
          </a:prstGeom>
        </p:spPr>
        <p:txBody>
          <a:bodyPr wrap="square">
            <a:spAutoFit/>
          </a:bodyPr>
          <a:lstStyle/>
          <a:p>
            <a:pPr algn="ctr"/>
            <a:r>
              <a:rPr lang="en-US" sz="3200" dirty="0">
                <a:solidFill>
                  <a:srgbClr val="000000"/>
                </a:solidFill>
                <a:latin typeface="Arial Black"/>
                <a:cs typeface="Arial Black"/>
              </a:rPr>
              <a:t>Sharing is key</a:t>
            </a:r>
            <a:endParaRPr lang="en-US" sz="3200" dirty="0">
              <a:solidFill>
                <a:srgbClr val="000000"/>
              </a:solidFill>
              <a:latin typeface="Arial Black"/>
              <a:cs typeface="Arial Black"/>
            </a:endParaRPr>
          </a:p>
        </p:txBody>
      </p:sp>
      <p:sp>
        <p:nvSpPr>
          <p:cNvPr id="5" name="Rectangle 4"/>
          <p:cNvSpPr/>
          <p:nvPr/>
        </p:nvSpPr>
        <p:spPr>
          <a:xfrm>
            <a:off x="164124" y="5391834"/>
            <a:ext cx="8757138" cy="584775"/>
          </a:xfrm>
          <a:prstGeom prst="rect">
            <a:avLst/>
          </a:prstGeom>
        </p:spPr>
        <p:txBody>
          <a:bodyPr wrap="square">
            <a:spAutoFit/>
          </a:bodyPr>
          <a:lstStyle/>
          <a:p>
            <a:pPr algn="ctr"/>
            <a:r>
              <a:rPr lang="pt-BR" sz="3200" dirty="0">
                <a:solidFill>
                  <a:srgbClr val="000000"/>
                </a:solidFill>
                <a:latin typeface="Arial Black"/>
                <a:cs typeface="Arial Black"/>
              </a:rPr>
              <a:t>To be forewarned is to be fore-armed</a:t>
            </a:r>
            <a:endParaRPr lang="en-US" sz="3200" dirty="0">
              <a:solidFill>
                <a:srgbClr val="000000"/>
              </a:solidFill>
              <a:latin typeface="Arial Black"/>
              <a:cs typeface="Arial Black"/>
            </a:endParaRPr>
          </a:p>
        </p:txBody>
      </p:sp>
      <p:sp>
        <p:nvSpPr>
          <p:cNvPr id="8" name="TextBox 7"/>
          <p:cNvSpPr txBox="1"/>
          <p:nvPr/>
        </p:nvSpPr>
        <p:spPr>
          <a:xfrm>
            <a:off x="3423139" y="720225"/>
            <a:ext cx="5908430" cy="923330"/>
          </a:xfrm>
          <a:prstGeom prst="rect">
            <a:avLst/>
          </a:prstGeom>
          <a:noFill/>
        </p:spPr>
        <p:txBody>
          <a:bodyPr wrap="square" rtlCol="0">
            <a:spAutoFit/>
          </a:bodyPr>
          <a:lstStyle/>
          <a:p>
            <a:r>
              <a:rPr lang="en-US" sz="54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Infrastructure</a:t>
            </a:r>
            <a:endParaRPr lang="en-US" sz="5400" dirty="0"/>
          </a:p>
        </p:txBody>
      </p:sp>
      <p:sp>
        <p:nvSpPr>
          <p:cNvPr id="9" name="Rectangle 8"/>
          <p:cNvSpPr/>
          <p:nvPr/>
        </p:nvSpPr>
        <p:spPr>
          <a:xfrm>
            <a:off x="164124" y="1437730"/>
            <a:ext cx="2043253"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spc="0"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Value</a:t>
            </a:r>
            <a:endParaRPr lang="en-US" sz="5400" b="1" cap="all" spc="0"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0" name="Rectangle 9"/>
          <p:cNvSpPr/>
          <p:nvPr/>
        </p:nvSpPr>
        <p:spPr>
          <a:xfrm>
            <a:off x="6518031" y="4038802"/>
            <a:ext cx="2285999" cy="923330"/>
          </a:xfrm>
          <a:prstGeom prst="rect">
            <a:avLst/>
          </a:prstGeom>
        </p:spPr>
        <p:txBody>
          <a:bodyPr wrap="square">
            <a:spAutoFit/>
          </a:bodyPr>
          <a:lstStyle/>
          <a:p>
            <a:r>
              <a:rPr lang="en-US" sz="54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Trust</a:t>
            </a:r>
            <a:endParaRPr lang="en-US" sz="5400" dirty="0"/>
          </a:p>
        </p:txBody>
      </p:sp>
      <p:sp>
        <p:nvSpPr>
          <p:cNvPr id="11" name="Slide Number Placeholder 3"/>
          <p:cNvSpPr txBox="1">
            <a:spLocks/>
          </p:cNvSpPr>
          <p:nvPr/>
        </p:nvSpPr>
        <p:spPr>
          <a:xfrm>
            <a:off x="7883760" y="6039828"/>
            <a:ext cx="105135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56C8676-1494-424A-9EE1-69F4EB666BA8}" type="slidenum">
              <a:rPr lang="en-US" smtClean="0"/>
              <a:pPr algn="r"/>
              <a:t>9</a:t>
            </a:fld>
            <a:endParaRPr lang="en-US"/>
          </a:p>
        </p:txBody>
      </p:sp>
    </p:spTree>
    <p:extLst>
      <p:ext uri="{BB962C8B-B14F-4D97-AF65-F5344CB8AC3E}">
        <p14:creationId xmlns:p14="http://schemas.microsoft.com/office/powerpoint/2010/main" val="18924461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0</TotalTime>
  <Words>2081</Words>
  <Application>Microsoft Office PowerPoint</Application>
  <PresentationFormat>On-screen Show (4:3)</PresentationFormat>
  <Paragraphs>317</Paragraphs>
  <Slides>26</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Wingdings</vt:lpstr>
      <vt:lpstr>Arial Black</vt:lpstr>
      <vt:lpstr>Times New Roman</vt:lpstr>
      <vt:lpstr>Office Theme</vt:lpstr>
      <vt:lpstr>PowerPoint Presentation</vt:lpstr>
      <vt:lpstr>At the Speed of Data: Automating Threat Information to Improve Incident Response</vt:lpstr>
      <vt:lpstr>Evolution of Cyber Security and the Cyber Intelligence Problem</vt:lpstr>
      <vt:lpstr>Cyber Intelligence Problem</vt:lpstr>
      <vt:lpstr>Impediments To Progress</vt:lpstr>
      <vt:lpstr>MISSION: Sharing Timely, Relevant, Actionable Cyber and Physical Security Information &amp; Analysis </vt:lpstr>
      <vt:lpstr>PowerPoint Presentation</vt:lpstr>
      <vt:lpstr>How FS-ISAC Works: Circles of Trust</vt:lpstr>
      <vt:lpstr>PowerPoint Presentation</vt:lpstr>
      <vt:lpstr>Traffic Light Protocol (TLP)</vt:lpstr>
      <vt:lpstr>Other Models</vt:lpstr>
      <vt:lpstr>PowerPoint Presentation</vt:lpstr>
      <vt:lpstr>Common Language(s)</vt:lpstr>
      <vt:lpstr>Cyber Threat Intelligence</vt:lpstr>
      <vt:lpstr>That Machines Can Use Too</vt:lpstr>
      <vt:lpstr>Sharing Solution</vt:lpstr>
      <vt:lpstr>Current Status</vt:lpstr>
      <vt:lpstr>Road Map</vt:lpstr>
      <vt:lpstr>Automation Maturity</vt:lpstr>
      <vt:lpstr>What You Can Do</vt:lpstr>
      <vt:lpstr>Questions?</vt:lpstr>
      <vt:lpstr>Automated Defender Sharing at Scale</vt:lpstr>
      <vt:lpstr>And for Research</vt:lpstr>
      <vt:lpstr>And for Research</vt:lpstr>
      <vt:lpstr>And for Research</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2014-03-06T19:08:34Z</dcterms:created>
  <dcterms:modified xsi:type="dcterms:W3CDTF">2014-06-20T15:53:04Z</dcterms:modified>
</cp:coreProperties>
</file>