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90" r:id="rId4"/>
    <p:sldId id="259" r:id="rId5"/>
    <p:sldId id="273" r:id="rId6"/>
    <p:sldId id="274" r:id="rId7"/>
    <p:sldId id="260" r:id="rId8"/>
    <p:sldId id="261" r:id="rId9"/>
    <p:sldId id="275" r:id="rId10"/>
    <p:sldId id="276" r:id="rId11"/>
    <p:sldId id="262" r:id="rId12"/>
    <p:sldId id="263" r:id="rId13"/>
    <p:sldId id="284" r:id="rId14"/>
    <p:sldId id="279" r:id="rId15"/>
    <p:sldId id="265" r:id="rId16"/>
    <p:sldId id="266" r:id="rId17"/>
    <p:sldId id="267" r:id="rId18"/>
    <p:sldId id="282" r:id="rId19"/>
    <p:sldId id="283" r:id="rId20"/>
    <p:sldId id="281" r:id="rId21"/>
    <p:sldId id="268" r:id="rId22"/>
    <p:sldId id="278" r:id="rId23"/>
    <p:sldId id="269" r:id="rId24"/>
    <p:sldId id="270" r:id="rId25"/>
    <p:sldId id="286" r:id="rId26"/>
    <p:sldId id="271" r:id="rId27"/>
    <p:sldId id="280" r:id="rId28"/>
    <p:sldId id="288" r:id="rId29"/>
    <p:sldId id="289" r:id="rId30"/>
    <p:sldId id="287" r:id="rId31"/>
    <p:sldId id="285" r:id="rId32"/>
    <p:sldId id="291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83784" autoAdjust="0"/>
  </p:normalViewPr>
  <p:slideViewPr>
    <p:cSldViewPr snapToGrid="0">
      <p:cViewPr varScale="1">
        <p:scale>
          <a:sx n="81" d="100"/>
          <a:sy n="81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2BBD4-3518-BD4F-A62A-83955129FDE0}" type="datetimeFigureOut">
              <a:rPr lang="en-US" smtClean="0"/>
              <a:t>02/06/14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C737-EF0A-F340-B815-E7E11270A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4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x-none" sz="12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The separation </a:t>
            </a:r>
            <a:r>
              <a:rPr lang="x-none" sz="12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betweeen phases occur</a:t>
            </a:r>
            <a:r>
              <a:rPr lang="en-US" sz="12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lang="x-none" sz="12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ed due to a redesign on the infrastructure</a:t>
            </a:r>
            <a:endParaRPr sz="1200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x-none" sz="12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We didn</a:t>
            </a:r>
            <a:r>
              <a:rPr lang="fr-FR" sz="12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’</a:t>
            </a:r>
            <a:r>
              <a:rPr lang="x-none" sz="12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 use HPFriends because it does not work for some reason we</a:t>
            </a:r>
            <a:r>
              <a:rPr lang="x-none" sz="1200" baseline="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cannot understand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x-none" sz="1200" baseline="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x-none" sz="1200" baseline="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As our research born before the HPFriends, we continue to use our hpfeeds</a:t>
            </a:r>
            <a:endParaRPr sz="1200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PARA ACESSAR O DETALHE CLIQUE </a:t>
            </a:r>
            <a:r>
              <a:rPr sz="1200" u="sng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SOBRE O ÍCONE</a:t>
            </a:r>
            <a:r>
              <a:rPr sz="1200"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DESEJADO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CLICANDO EM OUTRA ÁREA DA TELA PULA OS DETALHES.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x-none" sz="12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Buttinsky</a:t>
            </a:r>
            <a:r>
              <a:rPr lang="x-none" sz="1200" baseline="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did not work, since it is not completely developed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x-none" sz="1200" baseline="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98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6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0"/>
            <a:ext cx="7886700" cy="2166346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03943"/>
            <a:ext cx="7886700" cy="95358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76184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8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03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.jpg" descr="04-cer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9" y="0"/>
            <a:ext cx="9138643" cy="685919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457200" y="92869"/>
            <a:ext cx="8229600" cy="150733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6553498" y="6380896"/>
            <a:ext cx="2133303" cy="318415"/>
          </a:xfrm>
          <a:prstGeom prst="rect">
            <a:avLst/>
          </a:prstGeom>
        </p:spPr>
        <p:txBody>
          <a:bodyPr lIns="57607" tIns="28804" rIns="57607" bIns="28804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80264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astebin.com/ABEYYCYW" TargetMode="External"/><Relationship Id="rId4" Type="http://schemas.openxmlformats.org/officeDocument/2006/relationships/hyperlink" Target="http://pastebin.com/0KSzLHZX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felipecboeira@gmail.com" TargetMode="External"/><Relationship Id="rId3" Type="http://schemas.openxmlformats.org/officeDocument/2006/relationships/hyperlink" Target="mailto:fernando.karl@defenda.com.b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 descr="00-capa-0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3102" y="3903306"/>
            <a:ext cx="4533169" cy="10701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336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Glastopf</a:t>
            </a:r>
            <a:r>
              <a:rPr lang="da-DK" dirty="0" smtClean="0"/>
              <a:t> (</a:t>
            </a:r>
            <a:r>
              <a:rPr lang="da-DK" dirty="0" err="1" smtClean="0"/>
              <a:t>Screenshot</a:t>
            </a:r>
            <a:r>
              <a:rPr lang="da-DK" dirty="0" smtClean="0"/>
              <a:t>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7586" b="7586"/>
          <a:stretch>
            <a:fillRect/>
          </a:stretch>
        </p:blipFill>
        <p:spPr>
          <a:xfrm>
            <a:off x="387258" y="1752151"/>
            <a:ext cx="6424169" cy="35444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072" y="2267554"/>
            <a:ext cx="9144000" cy="36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57029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Phpox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PHP Sandbox, used to extract bot connection information</a:t>
            </a:r>
          </a:p>
          <a:p>
            <a:endParaRPr lang="en-GB" dirty="0"/>
          </a:p>
          <a:p>
            <a:r>
              <a:rPr lang="en-GB" dirty="0" smtClean="0"/>
              <a:t>It </a:t>
            </a:r>
            <a:r>
              <a:rPr lang="en-GB" dirty="0" smtClean="0"/>
              <a:t>has difficulties to understand code obfuscation</a:t>
            </a:r>
            <a:r>
              <a:rPr lang="en-GB" dirty="0"/>
              <a:t> </a:t>
            </a:r>
            <a:r>
              <a:rPr lang="en-GB" dirty="0" smtClean="0"/>
              <a:t>and encoding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32817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Wsbs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Receives IRC connection information from </a:t>
            </a:r>
            <a:r>
              <a:rPr lang="en-GB" dirty="0" err="1" smtClean="0"/>
              <a:t>HPFeeds</a:t>
            </a:r>
            <a:r>
              <a:rPr lang="en-GB" dirty="0" smtClean="0"/>
              <a:t> and interacts with botnet</a:t>
            </a:r>
          </a:p>
          <a:p>
            <a:endParaRPr lang="en-GB" dirty="0"/>
          </a:p>
          <a:p>
            <a:r>
              <a:rPr lang="en-GB" dirty="0" smtClean="0"/>
              <a:t>Register every </a:t>
            </a:r>
            <a:r>
              <a:rPr lang="en-GB" dirty="0" smtClean="0"/>
              <a:t>command </a:t>
            </a:r>
            <a:r>
              <a:rPr lang="en-GB" dirty="0" smtClean="0"/>
              <a:t>on a database</a:t>
            </a:r>
          </a:p>
          <a:p>
            <a:endParaRPr lang="en-GB" dirty="0" smtClean="0"/>
          </a:p>
          <a:p>
            <a:r>
              <a:rPr lang="en-GB" dirty="0" smtClean="0"/>
              <a:t>It requires a small change on </a:t>
            </a:r>
            <a:r>
              <a:rPr lang="en-GB" dirty="0" err="1" smtClean="0"/>
              <a:t>set_user</a:t>
            </a:r>
            <a:r>
              <a:rPr lang="en-GB" dirty="0" smtClean="0"/>
              <a:t> function to include the host and nick:</a:t>
            </a:r>
          </a:p>
          <a:p>
            <a:pPr marL="0" indent="0">
              <a:buNone/>
            </a:pPr>
            <a:r>
              <a:rPr lang="en-US" i="1" dirty="0" err="1"/>
              <a:t>self.send</a:t>
            </a:r>
            <a:r>
              <a:rPr lang="en-US" i="1" dirty="0"/>
              <a:t>("USER %s %s </a:t>
            </a:r>
            <a:r>
              <a:rPr lang="en-US" i="1" dirty="0" err="1"/>
              <a:t>bla</a:t>
            </a:r>
            <a:r>
              <a:rPr lang="en-US" i="1" dirty="0"/>
              <a:t> :%s\r\n" % (</a:t>
            </a:r>
            <a:r>
              <a:rPr lang="en-US" i="1" dirty="0" err="1"/>
              <a:t>self.user</a:t>
            </a:r>
            <a:r>
              <a:rPr lang="en-US" i="1" dirty="0"/>
              <a:t>, </a:t>
            </a:r>
            <a:r>
              <a:rPr lang="en-US" i="1" dirty="0" err="1"/>
              <a:t>self.irc_host</a:t>
            </a:r>
            <a:r>
              <a:rPr lang="en-US" i="1" dirty="0"/>
              <a:t>, </a:t>
            </a:r>
            <a:r>
              <a:rPr lang="en-US" i="1" dirty="0" err="1"/>
              <a:t>self.nick</a:t>
            </a:r>
            <a:r>
              <a:rPr lang="en-US" i="1" dirty="0"/>
              <a:t>))</a:t>
            </a:r>
            <a:r>
              <a:rPr lang="en-GB" i="1" dirty="0" smtClean="0"/>
              <a:t>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0503190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pBot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php</a:t>
            </a:r>
            <a:r>
              <a:rPr lang="en-US" dirty="0"/>
              <a:t> based bot</a:t>
            </a:r>
          </a:p>
          <a:p>
            <a:endParaRPr lang="en-US" dirty="0"/>
          </a:p>
          <a:p>
            <a:r>
              <a:rPr lang="en-US" dirty="0"/>
              <a:t>Uses IRC channel as command </a:t>
            </a:r>
            <a:r>
              <a:rPr lang="en-US" dirty="0" smtClean="0"/>
              <a:t>center</a:t>
            </a:r>
          </a:p>
          <a:p>
            <a:endParaRPr lang="en-US" dirty="0"/>
          </a:p>
          <a:p>
            <a:r>
              <a:rPr lang="en-US" dirty="0" smtClean="0"/>
              <a:t>Used mainly on compromised web servers containing vulnerable CMS (</a:t>
            </a:r>
            <a:r>
              <a:rPr lang="en-US" dirty="0" err="1" smtClean="0"/>
              <a:t>Wordpress</a:t>
            </a:r>
            <a:r>
              <a:rPr lang="en-US" dirty="0" smtClean="0"/>
              <a:t>, </a:t>
            </a:r>
            <a:r>
              <a:rPr lang="en-US" dirty="0" err="1" smtClean="0"/>
              <a:t>Joomla</a:t>
            </a:r>
            <a:r>
              <a:rPr lang="en-US" dirty="0" smtClean="0"/>
              <a:t> and others with RFI)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500474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pBot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Besides the majority of </a:t>
            </a:r>
            <a:r>
              <a:rPr lang="en-US" dirty="0" err="1" smtClean="0"/>
              <a:t>pbots</a:t>
            </a:r>
            <a:r>
              <a:rPr lang="en-US" dirty="0" smtClean="0"/>
              <a:t> are based on a NOGROD version, there are variants</a:t>
            </a:r>
          </a:p>
          <a:p>
            <a:endParaRPr lang="en-US" dirty="0"/>
          </a:p>
          <a:p>
            <a:r>
              <a:rPr lang="en-US" dirty="0" smtClean="0"/>
              <a:t>Attackers with some knowledge, customize the code to include new functions or obfuscation</a:t>
            </a:r>
            <a:endParaRPr lang="en-US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250754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pBot</a:t>
            </a:r>
            <a:r>
              <a:rPr lang="en-US" dirty="0"/>
              <a:t> </a:t>
            </a:r>
            <a:r>
              <a:rPr lang="en-US" dirty="0" smtClean="0"/>
              <a:t>- Example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class </a:t>
            </a:r>
            <a:r>
              <a:rPr lang="en-US" sz="1600" dirty="0" err="1" smtClean="0"/>
              <a:t>pBot</a:t>
            </a:r>
            <a:r>
              <a:rPr lang="en-US" sz="1600" dirty="0"/>
              <a:t> </a:t>
            </a:r>
            <a:r>
              <a:rPr lang="en-US" sz="1600" dirty="0" smtClean="0"/>
              <a:t>{</a:t>
            </a:r>
            <a:endParaRPr lang="en-US" sz="1600" dirty="0"/>
          </a:p>
          <a:p>
            <a:pPr marL="0" indent="0">
              <a:buNone/>
            </a:pPr>
            <a:r>
              <a:rPr lang="tr-TR" sz="1600" dirty="0"/>
              <a:t>var $</a:t>
            </a:r>
            <a:r>
              <a:rPr lang="tr-TR" sz="1600" dirty="0" err="1"/>
              <a:t>config</a:t>
            </a:r>
            <a:r>
              <a:rPr lang="tr-TR" sz="1600" dirty="0"/>
              <a:t> = </a:t>
            </a:r>
            <a:r>
              <a:rPr lang="tr-TR" sz="1600" dirty="0" err="1"/>
              <a:t>array</a:t>
            </a:r>
            <a:r>
              <a:rPr lang="tr-TR" sz="1600" dirty="0"/>
              <a:t>("server"=&gt;"</a:t>
            </a:r>
            <a:r>
              <a:rPr lang="tr-TR" sz="1600" dirty="0" smtClean="0"/>
              <a:t>37.59.236.148”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          "port"=&gt;"</a:t>
            </a:r>
            <a:r>
              <a:rPr lang="en-US" sz="1600" dirty="0" smtClean="0"/>
              <a:t>6667”,</a:t>
            </a:r>
            <a:r>
              <a:rPr lang="en-US" sz="1600" dirty="0"/>
              <a:t> </a:t>
            </a:r>
            <a:r>
              <a:rPr lang="en-US" sz="1600" dirty="0" smtClean="0"/>
              <a:t>"</a:t>
            </a:r>
            <a:r>
              <a:rPr lang="en-US" sz="1600" dirty="0"/>
              <a:t>pass"=&gt;</a:t>
            </a:r>
            <a:r>
              <a:rPr lang="en-US" sz="1600" dirty="0" smtClean="0"/>
              <a:t>"”,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          "prefix"=&gt;"[</a:t>
            </a:r>
            <a:r>
              <a:rPr lang="en-US" sz="1600" dirty="0" err="1"/>
              <a:t>Sentinela</a:t>
            </a:r>
            <a:r>
              <a:rPr lang="en-US" sz="1600" dirty="0" smtClean="0"/>
              <a:t>]”,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          "</a:t>
            </a:r>
            <a:r>
              <a:rPr lang="en-US" sz="1600" dirty="0" err="1"/>
              <a:t>maxrand</a:t>
            </a:r>
            <a:r>
              <a:rPr lang="en-US" sz="1600" dirty="0"/>
              <a:t>"=&gt;"</a:t>
            </a:r>
            <a:r>
              <a:rPr lang="en-US" sz="1600" dirty="0" smtClean="0"/>
              <a:t>5”,</a:t>
            </a:r>
            <a:endParaRPr lang="en-US" sz="1600" dirty="0"/>
          </a:p>
          <a:p>
            <a:pPr marL="0" indent="0">
              <a:buNone/>
            </a:pPr>
            <a:r>
              <a:rPr lang="is-IS" sz="1600" dirty="0"/>
              <a:t>                     "chan"=&gt;"#</a:t>
            </a:r>
            <a:r>
              <a:rPr lang="is-IS" sz="1600" dirty="0" smtClean="0"/>
              <a:t>skynet”,</a:t>
            </a:r>
            <a:endParaRPr lang="en-US" sz="1600" dirty="0"/>
          </a:p>
          <a:p>
            <a:pPr marL="0" indent="0">
              <a:buNone/>
            </a:pPr>
            <a:r>
              <a:rPr lang="is-IS" sz="1600" dirty="0"/>
              <a:t>                     "chan2"=&gt;"#</a:t>
            </a:r>
            <a:r>
              <a:rPr lang="is-IS" sz="1600" dirty="0" smtClean="0"/>
              <a:t>skynet”,</a:t>
            </a:r>
            <a:endParaRPr lang="en-US" sz="1600" dirty="0"/>
          </a:p>
          <a:p>
            <a:pPr marL="0" indent="0">
              <a:buNone/>
            </a:pPr>
            <a:r>
              <a:rPr lang="tr-TR" sz="1600" dirty="0"/>
              <a:t>                     "</a:t>
            </a:r>
            <a:r>
              <a:rPr lang="tr-TR" sz="1600" dirty="0" err="1"/>
              <a:t>key</a:t>
            </a:r>
            <a:r>
              <a:rPr lang="tr-TR" sz="1600" dirty="0"/>
              <a:t>"=&gt;"</a:t>
            </a:r>
            <a:r>
              <a:rPr lang="tr-TR" sz="1600" dirty="0" err="1" smtClean="0"/>
              <a:t>amaka</a:t>
            </a:r>
            <a:r>
              <a:rPr lang="tr-TR" sz="1600" dirty="0" smtClean="0"/>
              <a:t>”,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          "modes"=&gt;"+</a:t>
            </a:r>
            <a:r>
              <a:rPr lang="en-US" sz="1600" dirty="0" smtClean="0"/>
              <a:t>p”,</a:t>
            </a:r>
            <a:endParaRPr lang="en-US" sz="1600" dirty="0"/>
          </a:p>
          <a:p>
            <a:pPr marL="0" indent="0">
              <a:buNone/>
            </a:pPr>
            <a:r>
              <a:rPr lang="nl-NL" sz="1600" dirty="0"/>
              <a:t>                     "password"=&gt;"</a:t>
            </a:r>
            <a:r>
              <a:rPr lang="nl-NL" sz="1600" dirty="0" smtClean="0"/>
              <a:t>b45h45u54u34y2f23r3”,</a:t>
            </a:r>
            <a:endParaRPr lang="en-US" sz="1600" dirty="0"/>
          </a:p>
          <a:p>
            <a:pPr marL="0" indent="0">
              <a:buNone/>
            </a:pPr>
            <a:r>
              <a:rPr lang="nb-NO" sz="1600" dirty="0"/>
              <a:t>                     "trigger"=&gt;"</a:t>
            </a:r>
            <a:r>
              <a:rPr lang="nb-NO" sz="1600" dirty="0" smtClean="0"/>
              <a:t>.”,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          "</a:t>
            </a:r>
            <a:r>
              <a:rPr lang="en-US" sz="1600" dirty="0" err="1"/>
              <a:t>hostauth</a:t>
            </a:r>
            <a:r>
              <a:rPr lang="en-US" sz="1600" dirty="0"/>
              <a:t>"=</a:t>
            </a:r>
            <a:r>
              <a:rPr lang="en-US" sz="1600" dirty="0" smtClean="0"/>
              <a:t>&gt;””);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5627041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pBot</a:t>
            </a:r>
            <a:r>
              <a:rPr lang="en-GB" dirty="0" smtClean="0"/>
              <a:t> </a:t>
            </a:r>
            <a:r>
              <a:rPr lang="en-US" dirty="0" smtClean="0"/>
              <a:t>–</a:t>
            </a:r>
            <a:r>
              <a:rPr lang="en-GB" dirty="0" smtClean="0"/>
              <a:t> Example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http://pastebin.com/</a:t>
            </a:r>
            <a:r>
              <a:rPr lang="en-US" dirty="0" smtClean="0">
                <a:hlinkClick r:id="rId3"/>
              </a:rPr>
              <a:t>ABEYYCYW</a:t>
            </a:r>
            <a:endParaRPr lang="en-US" dirty="0" smtClean="0"/>
          </a:p>
          <a:p>
            <a:r>
              <a:rPr lang="hu-HU" dirty="0">
                <a:hlinkClick r:id="rId4"/>
              </a:rPr>
              <a:t>http://pastebin.com/</a:t>
            </a:r>
            <a:r>
              <a:rPr lang="hu-HU" dirty="0" smtClean="0">
                <a:hlinkClick r:id="rId4"/>
              </a:rPr>
              <a:t>0KSzLHZX</a:t>
            </a:r>
            <a:endParaRPr lang="hu-HU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570" y="1818869"/>
            <a:ext cx="5873798" cy="44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094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Example </a:t>
            </a:r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pBot</a:t>
            </a:r>
            <a:r>
              <a:rPr lang="en-US" dirty="0"/>
              <a:t>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$_514f39cedea03ae75099e66fa3c082bf = array("server"=&gt;"</a:t>
            </a:r>
            <a:r>
              <a:rPr lang="en-US" dirty="0" err="1"/>
              <a:t>complex.no-ip.org</a:t>
            </a:r>
            <a:r>
              <a:rPr lang="en-US" dirty="0"/>
              <a:t>", "port"=&gt;"6Ã‚Â¨Ã‚Â€", "pass"=&gt;"", "prefix"=&gt;"Complexity-", "</a:t>
            </a:r>
            <a:r>
              <a:rPr lang="en-US" dirty="0" err="1"/>
              <a:t>maxrand</a:t>
            </a:r>
            <a:r>
              <a:rPr lang="en-US" dirty="0"/>
              <a:t>"=&gt;"8", "</a:t>
            </a:r>
            <a:r>
              <a:rPr lang="en-US" dirty="0" err="1"/>
              <a:t>chan</a:t>
            </a:r>
            <a:r>
              <a:rPr lang="en-US" dirty="0"/>
              <a:t>"=&gt;"#complexity", "chan2"=&gt;"", "key"=&gt;"", "modes"=&gt;"+p", "password"=&gt;"</a:t>
            </a:r>
            <a:r>
              <a:rPr lang="en-US" dirty="0" err="1"/>
              <a:t>haxroom</a:t>
            </a:r>
            <a:r>
              <a:rPr lang="en-US" dirty="0"/>
              <a:t>", "trigger"=&gt;, "</a:t>
            </a:r>
            <a:r>
              <a:rPr lang="en-US" dirty="0" err="1"/>
              <a:t>hostauth</a:t>
            </a:r>
            <a:r>
              <a:rPr lang="en-US" dirty="0"/>
              <a:t>"=&gt;"cube" );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12214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Example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err="1"/>
              <a:t>class</a:t>
            </a:r>
            <a:r>
              <a:rPr lang="tr-TR" dirty="0"/>
              <a:t> </a:t>
            </a:r>
            <a:r>
              <a:rPr lang="tr-TR" dirty="0" err="1"/>
              <a:t>pBot</a:t>
            </a:r>
            <a:r>
              <a:rPr lang="tr-TR" dirty="0"/>
              <a:t> </a:t>
            </a:r>
            <a:r>
              <a:rPr lang="tr-TR" dirty="0" smtClean="0"/>
              <a:t>{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var </a:t>
            </a:r>
            <a:r>
              <a:rPr lang="tr-TR" dirty="0"/>
              <a:t>$</a:t>
            </a:r>
            <a:r>
              <a:rPr lang="tr-TR" dirty="0" err="1"/>
              <a:t>using_encode</a:t>
            </a:r>
            <a:r>
              <a:rPr lang="tr-TR" dirty="0"/>
              <a:t> = </a:t>
            </a:r>
            <a:r>
              <a:rPr lang="tr-TR" dirty="0" err="1"/>
              <a:t>true</a:t>
            </a:r>
            <a:r>
              <a:rPr lang="tr-TR" dirty="0"/>
              <a:t>;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var </a:t>
            </a:r>
            <a:r>
              <a:rPr lang="tr-TR" dirty="0"/>
              <a:t>$</a:t>
            </a:r>
            <a:r>
              <a:rPr lang="tr-TR" dirty="0" err="1"/>
              <a:t>config</a:t>
            </a:r>
            <a:r>
              <a:rPr lang="tr-TR" dirty="0"/>
              <a:t> = </a:t>
            </a:r>
            <a:r>
              <a:rPr lang="tr-TR" dirty="0" err="1"/>
              <a:t>array</a:t>
            </a:r>
            <a:r>
              <a:rPr lang="tr-TR" dirty="0"/>
              <a:t>(</a:t>
            </a:r>
          </a:p>
          <a:p>
            <a:pPr marL="0" indent="0">
              <a:buNone/>
            </a:pPr>
            <a:r>
              <a:rPr lang="tr-TR" dirty="0"/>
              <a:t>		'server' 	=&gt; 'MTA2LjE4Ny45Ny4xNTg=',	</a:t>
            </a:r>
          </a:p>
          <a:p>
            <a:pPr marL="0" indent="0">
              <a:buNone/>
            </a:pPr>
            <a:r>
              <a:rPr lang="tr-TR" dirty="0"/>
              <a:t>		'port'		=&gt; '7000',</a:t>
            </a:r>
          </a:p>
          <a:p>
            <a:pPr marL="0" indent="0">
              <a:buNone/>
            </a:pPr>
            <a:r>
              <a:rPr lang="tr-TR" dirty="0"/>
              <a:t>		'</a:t>
            </a:r>
            <a:r>
              <a:rPr lang="tr-TR" dirty="0" err="1"/>
              <a:t>chan</a:t>
            </a:r>
            <a:r>
              <a:rPr lang="tr-TR" dirty="0"/>
              <a:t>'		=&gt; 'c2xhY2t3YXJl',		</a:t>
            </a:r>
          </a:p>
          <a:p>
            <a:pPr marL="0" indent="0">
              <a:buNone/>
            </a:pPr>
            <a:r>
              <a:rPr lang="tr-TR" dirty="0"/>
              <a:t>		'</a:t>
            </a:r>
            <a:r>
              <a:rPr lang="tr-TR" dirty="0" err="1"/>
              <a:t>key</a:t>
            </a:r>
            <a:r>
              <a:rPr lang="tr-TR" dirty="0"/>
              <a:t>'		=&gt; </a:t>
            </a:r>
            <a:r>
              <a:rPr lang="tr-TR" dirty="0" smtClean="0"/>
              <a:t>'’, '</a:t>
            </a:r>
            <a:r>
              <a:rPr lang="tr-TR" dirty="0" err="1"/>
              <a:t>nickform</a:t>
            </a:r>
            <a:r>
              <a:rPr lang="tr-TR" dirty="0"/>
              <a:t>'	=&gt; 'K-Security[%d]',</a:t>
            </a:r>
          </a:p>
          <a:p>
            <a:pPr marL="0" indent="0">
              <a:buNone/>
            </a:pPr>
            <a:r>
              <a:rPr lang="tr-TR" dirty="0"/>
              <a:t>		'</a:t>
            </a:r>
            <a:r>
              <a:rPr lang="tr-TR" dirty="0" err="1"/>
              <a:t>identp</a:t>
            </a:r>
            <a:r>
              <a:rPr lang="tr-TR" dirty="0"/>
              <a:t>'	=&gt; '</a:t>
            </a:r>
            <a:r>
              <a:rPr lang="tr-TR" dirty="0" smtClean="0"/>
              <a:t>ez’, '</a:t>
            </a:r>
            <a:r>
              <a:rPr lang="tr-TR" dirty="0" err="1"/>
              <a:t>modes</a:t>
            </a:r>
            <a:r>
              <a:rPr lang="tr-TR" dirty="0"/>
              <a:t>'		=&gt; '+p',</a:t>
            </a:r>
          </a:p>
          <a:p>
            <a:pPr marL="0" indent="0">
              <a:buNone/>
            </a:pPr>
            <a:r>
              <a:rPr lang="tr-TR" dirty="0"/>
              <a:t>		'</a:t>
            </a:r>
            <a:r>
              <a:rPr lang="tr-TR" dirty="0" err="1"/>
              <a:t>maxrand</a:t>
            </a:r>
            <a:r>
              <a:rPr lang="tr-TR" dirty="0"/>
              <a:t>'	=&gt; 6</a:t>
            </a:r>
            <a:r>
              <a:rPr lang="tr-TR" dirty="0" smtClean="0"/>
              <a:t>, '</a:t>
            </a:r>
            <a:r>
              <a:rPr lang="tr-TR" dirty="0" err="1"/>
              <a:t>cprefix</a:t>
            </a:r>
            <a:r>
              <a:rPr lang="tr-TR" dirty="0"/>
              <a:t>'	=&gt; ,</a:t>
            </a:r>
          </a:p>
          <a:p>
            <a:pPr marL="0" indent="0">
              <a:buNone/>
            </a:pPr>
            <a:r>
              <a:rPr lang="tr-TR" dirty="0"/>
              <a:t>		'</a:t>
            </a:r>
            <a:r>
              <a:rPr lang="tr-TR" dirty="0" err="1"/>
              <a:t>host</a:t>
            </a:r>
            <a:r>
              <a:rPr lang="tr-TR" dirty="0"/>
              <a:t>'		=&gt; '</a:t>
            </a:r>
            <a:r>
              <a:rPr lang="tr-TR" dirty="0" smtClean="0"/>
              <a:t>*’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);</a:t>
            </a:r>
          </a:p>
        </p:txBody>
      </p:sp>
    </p:spTree>
    <p:extLst>
      <p:ext uri="{BB962C8B-B14F-4D97-AF65-F5344CB8AC3E}">
        <p14:creationId xmlns:p14="http://schemas.microsoft.com/office/powerpoint/2010/main" val="206242342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Example </a:t>
            </a:r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class brjBZBJFnrnFJZJjZ </a:t>
            </a:r>
            <a:r>
              <a:rPr lang="hu-HU" dirty="0" smtClean="0"/>
              <a:t>{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var $NRBvvBbzzRFnbBR = array("vjrrNBZBVNFbJnNf"=&gt;"eGBzZXlieSxxcWYsaHQ=",</a:t>
            </a:r>
          </a:p>
          <a:p>
            <a:pPr marL="0" indent="0">
              <a:buNone/>
            </a:pPr>
            <a:r>
              <a:rPr lang="hu-HU" dirty="0"/>
              <a:t>                     "zbfV"=&gt;"8080",</a:t>
            </a:r>
          </a:p>
          <a:p>
            <a:pPr marL="0" indent="0">
              <a:buNone/>
            </a:pPr>
            <a:r>
              <a:rPr lang="hu-HU" dirty="0"/>
              <a:t>                     "zJZZf"=&gt;"scary",</a:t>
            </a:r>
          </a:p>
          <a:p>
            <a:pPr marL="0" indent="0">
              <a:buNone/>
            </a:pPr>
            <a:r>
              <a:rPr lang="hu-HU" dirty="0"/>
              <a:t>                     "NbVRFj"=&gt;"13",</a:t>
            </a:r>
          </a:p>
          <a:p>
            <a:pPr marL="0" indent="0">
              <a:buNone/>
            </a:pPr>
            <a:r>
              <a:rPr lang="hu-HU" dirty="0"/>
              <a:t>                     "pLXxL"=&gt;"#ngrz",</a:t>
            </a:r>
          </a:p>
          <a:p>
            <a:pPr marL="0" indent="0">
              <a:buNone/>
            </a:pPr>
            <a:r>
              <a:rPr lang="hu-HU" dirty="0"/>
              <a:t>                     "FJn"=&gt;"scan",</a:t>
            </a:r>
          </a:p>
          <a:p>
            <a:pPr marL="0" indent="0">
              <a:buNone/>
            </a:pPr>
            <a:r>
              <a:rPr lang="hu-HU" dirty="0"/>
              <a:t>      </a:t>
            </a:r>
            <a:r>
              <a:rPr lang="hu-HU" dirty="0" smtClean="0"/>
              <a:t> </a:t>
            </a:r>
            <a:r>
              <a:rPr lang="hu-HU" dirty="0"/>
              <a:t>"BVnJNNRJj"=&gt;"bf4b3ba0692b4378406f3df1df1e326a",</a:t>
            </a:r>
          </a:p>
          <a:p>
            <a:pPr marL="0" indent="0">
              <a:buNone/>
            </a:pPr>
            <a:r>
              <a:rPr lang="hu-HU" dirty="0"/>
              <a:t>                     "vvnnNrZZfz"=&gt;,</a:t>
            </a:r>
          </a:p>
          <a:p>
            <a:pPr marL="0" indent="0">
              <a:buNone/>
            </a:pPr>
            <a:r>
              <a:rPr lang="hu-HU" dirty="0"/>
              <a:t>  </a:t>
            </a:r>
            <a:r>
              <a:rPr lang="hu-HU" dirty="0" smtClean="0"/>
              <a:t> </a:t>
            </a:r>
            <a:r>
              <a:rPr lang="hu-HU" dirty="0"/>
              <a:t>"BfbBfBnNzJf"=&gt;"90c83c5174ae2098c64393e576a10048");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775620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pBot</a:t>
            </a:r>
            <a:r>
              <a:rPr lang="en-US" dirty="0" smtClean="0"/>
              <a:t>: an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BOEIRA, </a:t>
            </a:r>
            <a:r>
              <a:rPr lang="en-US" dirty="0" smtClean="0"/>
              <a:t>Felipe </a:t>
            </a:r>
            <a:r>
              <a:rPr lang="en-US" dirty="0" smtClean="0">
                <a:hlinkClick r:id="rId2"/>
              </a:rPr>
              <a:t>felipecboeira@gmail.com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KARL, Fernando </a:t>
            </a:r>
            <a:r>
              <a:rPr lang="en-US" dirty="0" smtClean="0">
                <a:hlinkClick r:id="rId3"/>
              </a:rPr>
              <a:t>fernando.karl@defenda.com.br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081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6880527" y="1846351"/>
            <a:ext cx="1071563" cy="936217"/>
          </a:xfrm>
          <a:prstGeom prst="roundRect">
            <a:avLst>
              <a:gd name="adj" fmla="val 15261"/>
            </a:avLst>
          </a:prstGeom>
          <a:solidFill>
            <a:srgbClr val="F79646"/>
          </a:solidFill>
          <a:ln>
            <a:solidFill>
              <a:srgbClr val="DDDDDD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latin typeface="Arial"/>
                <a:cs typeface="Arial"/>
              </a:rPr>
              <a:t>Hpfeeds</a:t>
            </a:r>
          </a:p>
        </p:txBody>
      </p:sp>
      <p:sp>
        <p:nvSpPr>
          <p:cNvPr id="65" name="Shape 65"/>
          <p:cNvSpPr/>
          <p:nvPr/>
        </p:nvSpPr>
        <p:spPr>
          <a:xfrm>
            <a:off x="6943255" y="4088421"/>
            <a:ext cx="1071563" cy="1000460"/>
          </a:xfrm>
          <a:prstGeom prst="roundRect">
            <a:avLst>
              <a:gd name="adj" fmla="val 14281"/>
            </a:avLst>
          </a:prstGeom>
          <a:solidFill>
            <a:srgbClr val="F79646"/>
          </a:solidFill>
          <a:ln>
            <a:solidFill>
              <a:srgbClr val="DDDDDD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dirty="0" smtClean="0">
                <a:latin typeface="Arial"/>
                <a:cs typeface="Arial"/>
              </a:rPr>
              <a:t>Ph</a:t>
            </a:r>
            <a:r>
              <a:rPr lang="x-none" dirty="0" smtClean="0">
                <a:latin typeface="Arial"/>
                <a:cs typeface="Arial"/>
              </a:rPr>
              <a:t>p</a:t>
            </a:r>
            <a:r>
              <a:rPr dirty="0" smtClean="0">
                <a:latin typeface="Arial"/>
                <a:cs typeface="Arial"/>
              </a:rPr>
              <a:t>ox</a:t>
            </a:r>
            <a:endParaRPr dirty="0">
              <a:latin typeface="Arial"/>
              <a:cs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568663" y="4104259"/>
            <a:ext cx="1071563" cy="936217"/>
          </a:xfrm>
          <a:prstGeom prst="roundRect">
            <a:avLst>
              <a:gd name="adj" fmla="val 15261"/>
            </a:avLst>
          </a:prstGeom>
          <a:solidFill>
            <a:srgbClr val="F79646"/>
          </a:solidFill>
          <a:ln>
            <a:solidFill>
              <a:srgbClr val="DDDDDD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latin typeface="Arial"/>
                <a:cs typeface="Arial"/>
              </a:rPr>
              <a:t>Wsbs</a:t>
            </a:r>
          </a:p>
        </p:txBody>
      </p:sp>
      <p:sp>
        <p:nvSpPr>
          <p:cNvPr id="70" name="Shape 70"/>
          <p:cNvSpPr/>
          <p:nvPr/>
        </p:nvSpPr>
        <p:spPr>
          <a:xfrm flipV="1">
            <a:off x="1097438" y="5143010"/>
            <a:ext cx="15676" cy="611516"/>
          </a:xfrm>
          <a:prstGeom prst="line">
            <a:avLst/>
          </a:prstGeom>
          <a:ln w="76200">
            <a:solidFill>
              <a:srgbClr val="F79646"/>
            </a:solidFill>
            <a:round/>
            <a:head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288036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endParaRPr lang="en-GB" dirty="0"/>
          </a:p>
        </p:txBody>
      </p:sp>
      <p:sp>
        <p:nvSpPr>
          <p:cNvPr id="14" name="Shape 64"/>
          <p:cNvSpPr/>
          <p:nvPr/>
        </p:nvSpPr>
        <p:spPr>
          <a:xfrm>
            <a:off x="3645942" y="1834510"/>
            <a:ext cx="1071563" cy="936217"/>
          </a:xfrm>
          <a:prstGeom prst="roundRect">
            <a:avLst>
              <a:gd name="adj" fmla="val 15261"/>
            </a:avLst>
          </a:prstGeom>
          <a:solidFill>
            <a:srgbClr val="F79646"/>
          </a:solidFill>
          <a:ln>
            <a:solidFill>
              <a:srgbClr val="A7A7A7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>
                <a:latin typeface="Arial"/>
                <a:cs typeface="Arial"/>
              </a:rPr>
              <a:t>Glastopf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86" y="1615029"/>
            <a:ext cx="1448221" cy="1448221"/>
          </a:xfrm>
          <a:prstGeom prst="rect">
            <a:avLst/>
          </a:prstGeom>
        </p:spPr>
      </p:pic>
      <p:sp>
        <p:nvSpPr>
          <p:cNvPr id="17" name="Shape 67"/>
          <p:cNvSpPr/>
          <p:nvPr/>
        </p:nvSpPr>
        <p:spPr>
          <a:xfrm>
            <a:off x="1771577" y="2304946"/>
            <a:ext cx="1473700" cy="15679"/>
          </a:xfrm>
          <a:prstGeom prst="line">
            <a:avLst/>
          </a:prstGeom>
          <a:ln w="76200">
            <a:solidFill>
              <a:srgbClr val="F79646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288036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755896" y="1583671"/>
            <a:ext cx="141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Attack using RFI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19" name="Shape 67"/>
          <p:cNvSpPr/>
          <p:nvPr/>
        </p:nvSpPr>
        <p:spPr>
          <a:xfrm>
            <a:off x="5032532" y="2320625"/>
            <a:ext cx="1693188" cy="1"/>
          </a:xfrm>
          <a:prstGeom prst="line">
            <a:avLst/>
          </a:prstGeom>
          <a:ln w="76200">
            <a:solidFill>
              <a:srgbClr val="F79646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288036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996794" y="1610630"/>
            <a:ext cx="157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Post file on </a:t>
            </a:r>
            <a:r>
              <a:rPr lang="en-GB" dirty="0" err="1" smtClean="0">
                <a:latin typeface="Arial"/>
                <a:cs typeface="Arial"/>
              </a:rPr>
              <a:t>hpfeeds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3010" y="3205582"/>
            <a:ext cx="141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Send file to </a:t>
            </a:r>
            <a:r>
              <a:rPr lang="en-GB" dirty="0" err="1" smtClean="0">
                <a:latin typeface="Arial"/>
                <a:cs typeface="Arial"/>
              </a:rPr>
              <a:t>phpox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22" name="Shape 63"/>
          <p:cNvSpPr/>
          <p:nvPr/>
        </p:nvSpPr>
        <p:spPr>
          <a:xfrm>
            <a:off x="3677922" y="4099860"/>
            <a:ext cx="1071563" cy="936217"/>
          </a:xfrm>
          <a:prstGeom prst="roundRect">
            <a:avLst>
              <a:gd name="adj" fmla="val 15261"/>
            </a:avLst>
          </a:prstGeom>
          <a:solidFill>
            <a:srgbClr val="F79646"/>
          </a:solidFill>
          <a:ln>
            <a:solidFill>
              <a:srgbClr val="DDDDDD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latin typeface="Arial"/>
                <a:cs typeface="Arial"/>
              </a:rPr>
              <a:t>Hpfeeds</a:t>
            </a:r>
          </a:p>
        </p:txBody>
      </p:sp>
      <p:sp>
        <p:nvSpPr>
          <p:cNvPr id="23" name="Shape 67"/>
          <p:cNvSpPr/>
          <p:nvPr/>
        </p:nvSpPr>
        <p:spPr>
          <a:xfrm flipH="1" flipV="1">
            <a:off x="5032532" y="4609893"/>
            <a:ext cx="1693195" cy="15680"/>
          </a:xfrm>
          <a:prstGeom prst="line">
            <a:avLst/>
          </a:prstGeom>
          <a:ln w="76200">
            <a:solidFill>
              <a:srgbClr val="F79646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288036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5095242" y="3597586"/>
            <a:ext cx="1630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Strip details and post on </a:t>
            </a:r>
            <a:r>
              <a:rPr lang="en-GB" dirty="0" err="1" smtClean="0">
                <a:latin typeface="Arial"/>
                <a:cs typeface="Arial"/>
              </a:rPr>
              <a:t>hpfeeds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25" name="Shape 67"/>
          <p:cNvSpPr/>
          <p:nvPr/>
        </p:nvSpPr>
        <p:spPr>
          <a:xfrm flipH="1" flipV="1">
            <a:off x="1861271" y="4621174"/>
            <a:ext cx="1583444" cy="0"/>
          </a:xfrm>
          <a:prstGeom prst="line">
            <a:avLst/>
          </a:prstGeom>
          <a:ln w="76200">
            <a:solidFill>
              <a:srgbClr val="F79646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288036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1993611" y="3593187"/>
            <a:ext cx="141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Get connection </a:t>
            </a:r>
            <a:r>
              <a:rPr lang="en-GB" dirty="0" smtClean="0">
                <a:latin typeface="Arial"/>
                <a:cs typeface="Arial"/>
              </a:rPr>
              <a:t>details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27" name="Shape 70"/>
          <p:cNvSpPr/>
          <p:nvPr/>
        </p:nvSpPr>
        <p:spPr>
          <a:xfrm flipV="1">
            <a:off x="7517184" y="2947823"/>
            <a:ext cx="8097" cy="1030188"/>
          </a:xfrm>
          <a:prstGeom prst="line">
            <a:avLst/>
          </a:prstGeom>
          <a:ln w="76200">
            <a:solidFill>
              <a:srgbClr val="F79646"/>
            </a:solidFill>
            <a:round/>
            <a:head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288036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405788" y="5736934"/>
            <a:ext cx="141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Botnet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connection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471027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traffic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To obtain traffic on honeypot, we performed several activities:</a:t>
            </a:r>
          </a:p>
          <a:p>
            <a:endParaRPr lang="x-none" dirty="0" smtClean="0"/>
          </a:p>
          <a:p>
            <a:pPr lvl="1"/>
            <a:r>
              <a:rPr lang="x-none" dirty="0" smtClean="0"/>
              <a:t>Publish on hacker forums</a:t>
            </a:r>
          </a:p>
          <a:p>
            <a:pPr lvl="1"/>
            <a:r>
              <a:rPr lang="x-none" dirty="0" smtClean="0"/>
              <a:t>Publish on IRC channels</a:t>
            </a:r>
          </a:p>
          <a:p>
            <a:pPr lvl="1"/>
            <a:r>
              <a:rPr lang="x-none" dirty="0" smtClean="0"/>
              <a:t>Submit </a:t>
            </a:r>
            <a:r>
              <a:rPr lang="x-none" dirty="0" smtClean="0"/>
              <a:t>as a proxy server</a:t>
            </a:r>
          </a:p>
          <a:p>
            <a:pPr lvl="1"/>
            <a:r>
              <a:rPr lang="en-GB" dirty="0" smtClean="0"/>
              <a:t>Submit to web searcher</a:t>
            </a:r>
          </a:p>
          <a:p>
            <a:pPr lvl="1"/>
            <a:r>
              <a:rPr lang="en-GB" dirty="0" smtClean="0"/>
              <a:t>Register domains and subdomains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37048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traffic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Best results:</a:t>
            </a:r>
          </a:p>
          <a:p>
            <a:endParaRPr lang="x-none" dirty="0" smtClean="0"/>
          </a:p>
          <a:p>
            <a:pPr lvl="1"/>
            <a:r>
              <a:rPr lang="x-none" dirty="0" smtClean="0"/>
              <a:t>Proxy servers</a:t>
            </a:r>
          </a:p>
          <a:p>
            <a:pPr lvl="1"/>
            <a:r>
              <a:rPr lang="x-none" dirty="0" smtClean="0"/>
              <a:t>Web 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0439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Research </a:t>
            </a:r>
            <a:r>
              <a:rPr lang="en-US" dirty="0" smtClean="0"/>
              <a:t>Schedule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phases</a:t>
            </a:r>
          </a:p>
          <a:p>
            <a:endParaRPr lang="en-GB" dirty="0"/>
          </a:p>
          <a:p>
            <a:pPr lvl="1"/>
            <a:r>
              <a:rPr lang="en-GB" dirty="0" smtClean="0"/>
              <a:t>Phase 1 </a:t>
            </a:r>
            <a:r>
              <a:rPr lang="en-US" dirty="0" smtClean="0"/>
              <a:t>– </a:t>
            </a:r>
            <a:r>
              <a:rPr lang="en-GB" dirty="0" smtClean="0"/>
              <a:t>2013</a:t>
            </a:r>
          </a:p>
          <a:p>
            <a:pPr lvl="1"/>
            <a:endParaRPr lang="en-GB" dirty="0" smtClean="0"/>
          </a:p>
          <a:p>
            <a:pPr lvl="2"/>
            <a:r>
              <a:rPr lang="en-GB" dirty="0" smtClean="0"/>
              <a:t>2 </a:t>
            </a:r>
            <a:r>
              <a:rPr lang="en-GB" dirty="0" err="1" smtClean="0"/>
              <a:t>Glastopf</a:t>
            </a:r>
            <a:r>
              <a:rPr lang="en-GB" dirty="0" smtClean="0"/>
              <a:t> and one </a:t>
            </a:r>
            <a:r>
              <a:rPr lang="en-GB" dirty="0" err="1" smtClean="0"/>
              <a:t>HPFeeds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Phase 2 </a:t>
            </a:r>
            <a:r>
              <a:rPr lang="en-US" dirty="0" smtClean="0"/>
              <a:t>–</a:t>
            </a:r>
            <a:r>
              <a:rPr lang="en-GB" dirty="0" smtClean="0"/>
              <a:t> </a:t>
            </a:r>
            <a:r>
              <a:rPr lang="en-GB" dirty="0" smtClean="0"/>
              <a:t>2014</a:t>
            </a:r>
          </a:p>
          <a:p>
            <a:pPr lvl="1"/>
            <a:endParaRPr lang="en-GB" dirty="0" smtClean="0"/>
          </a:p>
          <a:p>
            <a:pPr lvl="2"/>
            <a:r>
              <a:rPr lang="en-GB" dirty="0" smtClean="0"/>
              <a:t>3 </a:t>
            </a:r>
            <a:r>
              <a:rPr lang="en-GB" dirty="0" err="1" smtClean="0"/>
              <a:t>Glastopf</a:t>
            </a:r>
            <a:r>
              <a:rPr lang="en-GB" dirty="0" smtClean="0"/>
              <a:t>, 1 </a:t>
            </a:r>
            <a:r>
              <a:rPr lang="en-GB" dirty="0" err="1" smtClean="0"/>
              <a:t>HpFeeds</a:t>
            </a:r>
            <a:r>
              <a:rPr lang="en-GB" dirty="0" smtClean="0"/>
              <a:t> and 1 </a:t>
            </a:r>
            <a:r>
              <a:rPr lang="en-GB" dirty="0" err="1" smtClean="0"/>
              <a:t>wsbs</a:t>
            </a:r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502327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pic>
        <p:nvPicPr>
          <p:cNvPr id="7" name="image6.png"/>
          <p:cNvPicPr>
            <a:picLocks noGrp="1"/>
          </p:cNvPicPr>
          <p:nvPr>
            <p:ph idx="1"/>
          </p:nvPr>
        </p:nvPicPr>
        <p:blipFill>
          <a:blip r:embed="rId3">
            <a:extLst/>
          </a:blip>
          <a:srcRect l="358" r="358"/>
          <a:stretch>
            <a:fillRect/>
          </a:stretch>
        </p:blipFill>
        <p:spPr>
          <a:xfrm>
            <a:off x="1269880" y="2540145"/>
            <a:ext cx="6759451" cy="363681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627106" y="1646390"/>
            <a:ext cx="7885867" cy="763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The number of bots is variable, but the highest number was 196 bots </a:t>
            </a:r>
            <a:r>
              <a:rPr lang="en-GB" dirty="0" smtClean="0"/>
              <a:t>connected at same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042718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7106" y="1646390"/>
            <a:ext cx="7885867" cy="763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 smtClean="0"/>
              <a:t>Location of IRC servers</a:t>
            </a:r>
            <a:endParaRPr lang="en-GB" dirty="0"/>
          </a:p>
        </p:txBody>
      </p:sp>
      <p:pic>
        <p:nvPicPr>
          <p:cNvPr id="9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38" y="2666421"/>
            <a:ext cx="7117684" cy="338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271352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pic>
        <p:nvPicPr>
          <p:cNvPr id="6" name="image5.png"/>
          <p:cNvPicPr>
            <a:picLocks noGrp="1"/>
          </p:cNvPicPr>
          <p:nvPr>
            <p:ph idx="1"/>
          </p:nvPr>
        </p:nvPicPr>
        <p:blipFill rotWithShape="1">
          <a:blip r:embed="rId3">
            <a:extLst/>
          </a:blip>
          <a:srcRect l="-229" r="-1825"/>
          <a:stretch/>
        </p:blipFill>
        <p:spPr>
          <a:xfrm>
            <a:off x="333150" y="2421461"/>
            <a:ext cx="8810850" cy="355443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627106" y="1646390"/>
            <a:ext cx="7885867" cy="763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The </a:t>
            </a:r>
            <a:r>
              <a:rPr lang="en-GB" dirty="0" smtClean="0"/>
              <a:t>percentage of commands use on botnets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772649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190</a:t>
            </a:r>
            <a:r>
              <a:rPr lang="en-GB" dirty="0" smtClean="0"/>
              <a:t> servers identified</a:t>
            </a:r>
          </a:p>
          <a:p>
            <a:endParaRPr lang="en-GB" dirty="0"/>
          </a:p>
          <a:p>
            <a:r>
              <a:rPr lang="en-GB" dirty="0" smtClean="0"/>
              <a:t>One server with more than </a:t>
            </a:r>
            <a:r>
              <a:rPr lang="en-GB" b="1" dirty="0" smtClean="0"/>
              <a:t>15 botnets </a:t>
            </a:r>
            <a:r>
              <a:rPr lang="en-GB" dirty="0" smtClean="0"/>
              <a:t>(</a:t>
            </a:r>
            <a:r>
              <a:rPr lang="en-GB" dirty="0" err="1" smtClean="0"/>
              <a:t>byroe.net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Less than </a:t>
            </a:r>
            <a:r>
              <a:rPr lang="en-GB" b="1" dirty="0" smtClean="0"/>
              <a:t>10%</a:t>
            </a:r>
            <a:r>
              <a:rPr lang="en-GB" dirty="0" smtClean="0"/>
              <a:t> with more than 4 botnets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52204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42 </a:t>
            </a:r>
            <a:r>
              <a:rPr lang="x-none" b="1" dirty="0" smtClean="0"/>
              <a:t>unique </a:t>
            </a:r>
            <a:r>
              <a:rPr lang="en-GB" b="1" dirty="0" smtClean="0"/>
              <a:t>connection ports</a:t>
            </a:r>
          </a:p>
          <a:p>
            <a:endParaRPr lang="en-GB" b="1" dirty="0"/>
          </a:p>
          <a:p>
            <a:r>
              <a:rPr lang="en-GB" dirty="0" smtClean="0"/>
              <a:t>More than 38% do not use common IRC ports like (6667 and 7000)</a:t>
            </a:r>
          </a:p>
          <a:p>
            <a:endParaRPr lang="en-GB" dirty="0"/>
          </a:p>
          <a:p>
            <a:r>
              <a:rPr lang="en-GB" dirty="0" smtClean="0"/>
              <a:t>20, 22, 80 and 443 being used by 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49665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The preferred weekday for attacks</a:t>
            </a:r>
            <a:r>
              <a:rPr lang="x-none" b="1" dirty="0" smtClean="0"/>
              <a:t> </a:t>
            </a:r>
            <a:r>
              <a:rPr lang="x-none" dirty="0" smtClean="0"/>
              <a:t>is</a:t>
            </a:r>
            <a:r>
              <a:rPr lang="x-none" b="1" dirty="0" smtClean="0"/>
              <a:t> Monday</a:t>
            </a:r>
          </a:p>
          <a:p>
            <a:endParaRPr lang="x-none" b="1" dirty="0"/>
          </a:p>
          <a:p>
            <a:r>
              <a:rPr lang="en-GB" dirty="0" smtClean="0"/>
              <a:t>Preferred targets using </a:t>
            </a:r>
            <a:r>
              <a:rPr lang="en-GB" b="1" dirty="0" err="1" smtClean="0"/>
              <a:t>Joomla</a:t>
            </a:r>
            <a:r>
              <a:rPr lang="en-GB" b="1" dirty="0" smtClean="0"/>
              <a:t> CMS</a:t>
            </a:r>
          </a:p>
          <a:p>
            <a:endParaRPr lang="en-GB" b="1" dirty="0"/>
          </a:p>
          <a:p>
            <a:r>
              <a:rPr lang="en-GB" dirty="0" smtClean="0"/>
              <a:t>An e107 scanning and exploiting was detected in a botnet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68805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Researchers</a:t>
            </a:r>
          </a:p>
          <a:p>
            <a:r>
              <a:rPr lang="en-GB" dirty="0" smtClean="0"/>
              <a:t>Problem</a:t>
            </a:r>
          </a:p>
          <a:p>
            <a:r>
              <a:rPr lang="en-GB" dirty="0" smtClean="0"/>
              <a:t>Approach</a:t>
            </a:r>
          </a:p>
          <a:p>
            <a:r>
              <a:rPr lang="en-GB" dirty="0" smtClean="0"/>
              <a:t>Infrastructure</a:t>
            </a:r>
          </a:p>
          <a:p>
            <a:r>
              <a:rPr lang="en-GB" dirty="0" smtClean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813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was possible to identify that botnets were created to specific attacks</a:t>
            </a:r>
          </a:p>
          <a:p>
            <a:endParaRPr lang="en-GB" dirty="0"/>
          </a:p>
          <a:p>
            <a:r>
              <a:rPr lang="en-GB" dirty="0" smtClean="0"/>
              <a:t>There are botnets dedicated on use by spammers, others dedicated to </a:t>
            </a:r>
            <a:r>
              <a:rPr lang="en-GB" dirty="0" err="1" smtClean="0"/>
              <a:t>DDoS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Location of IRC server and connection info does not reflect on the owners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163575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Activities detected:</a:t>
            </a:r>
          </a:p>
          <a:p>
            <a:endParaRPr lang="en-GB" b="1" dirty="0"/>
          </a:p>
          <a:p>
            <a:pPr lvl="1"/>
            <a:r>
              <a:rPr lang="en-GB" dirty="0" smtClean="0"/>
              <a:t>Search and vulnerability exploration</a:t>
            </a:r>
          </a:p>
          <a:p>
            <a:pPr lvl="1"/>
            <a:r>
              <a:rPr lang="en-GB" dirty="0" smtClean="0"/>
              <a:t>Scanning</a:t>
            </a:r>
          </a:p>
          <a:p>
            <a:pPr lvl="1"/>
            <a:r>
              <a:rPr lang="en-GB" dirty="0" smtClean="0"/>
              <a:t>Spamming</a:t>
            </a:r>
          </a:p>
          <a:p>
            <a:pPr lvl="1"/>
            <a:r>
              <a:rPr lang="en-GB" dirty="0" err="1" smtClean="0"/>
              <a:t>DDoS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53185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IRC Botnets till in use by attackers</a:t>
            </a:r>
          </a:p>
          <a:p>
            <a:endParaRPr lang="en-GB" b="1" dirty="0"/>
          </a:p>
          <a:p>
            <a:r>
              <a:rPr lang="en-GB" dirty="0" smtClean="0"/>
              <a:t>Common ports like 20, 22, 80 and 443 on use by IRC servers</a:t>
            </a:r>
          </a:p>
          <a:p>
            <a:endParaRPr lang="en-GB" dirty="0"/>
          </a:p>
          <a:p>
            <a:r>
              <a:rPr lang="en-GB" dirty="0" smtClean="0"/>
              <a:t>Botnets created to specific use with a small number (less than 40) zombies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Vulnerable </a:t>
            </a:r>
            <a:r>
              <a:rPr lang="en-GB" dirty="0" err="1" smtClean="0"/>
              <a:t>Joomla</a:t>
            </a:r>
            <a:r>
              <a:rPr lang="en-GB" dirty="0" smtClean="0"/>
              <a:t> CMS is a constant target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6683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212" y="1671577"/>
            <a:ext cx="5986931" cy="65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7453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1794701" y="1885802"/>
            <a:ext cx="6864233" cy="123110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sz="1800">
                <a:uFillTx/>
              </a:defRPr>
            </a:pPr>
            <a:r>
              <a:rPr lang="x-none" sz="2000" dirty="0" smtClean="0">
                <a:uFill>
                  <a:solidFill/>
                </a:uFill>
                <a:latin typeface="Arial"/>
                <a:ea typeface="Helvetica Neue Light"/>
                <a:cs typeface="Arial"/>
                <a:sym typeface="Helvetica Neue Light"/>
              </a:rPr>
              <a:t>F</a:t>
            </a:r>
            <a:r>
              <a:rPr sz="2000" dirty="0" smtClean="0">
                <a:uFill>
                  <a:solidFill/>
                </a:uFill>
                <a:latin typeface="Arial"/>
                <a:ea typeface="Helvetica Neue Light"/>
                <a:cs typeface="Arial"/>
                <a:sym typeface="Helvetica Neue Light"/>
              </a:rPr>
              <a:t>ounder </a:t>
            </a:r>
            <a:r>
              <a:rPr sz="2000" dirty="0">
                <a:uFill>
                  <a:solidFill/>
                </a:uFill>
                <a:latin typeface="Arial"/>
                <a:ea typeface="Helvetica Neue Light"/>
                <a:cs typeface="Arial"/>
                <a:sym typeface="Helvetica Neue Light"/>
              </a:rPr>
              <a:t>and CTO of </a:t>
            </a:r>
            <a:r>
              <a:rPr sz="2000" dirty="0" smtClean="0">
                <a:uFill>
                  <a:solidFill/>
                </a:uFill>
                <a:latin typeface="Arial"/>
                <a:ea typeface="Helvetica Neue Light"/>
                <a:cs typeface="Arial"/>
                <a:sym typeface="Helvetica Neue Light"/>
              </a:rPr>
              <a:t>Defenda</a:t>
            </a:r>
            <a:endParaRPr lang="x-none" sz="2000" dirty="0" smtClean="0">
              <a:uFill>
                <a:solidFill/>
              </a:uFill>
              <a:latin typeface="Arial"/>
              <a:ea typeface="Helvetica Neue Light"/>
              <a:cs typeface="Arial"/>
              <a:sym typeface="Helvetica Neue Light"/>
            </a:endParaRPr>
          </a:p>
          <a:p>
            <a:pPr marL="342900" indent="-342900" algn="just">
              <a:buSzPct val="100000"/>
              <a:buFont typeface="Arial"/>
              <a:buChar char="•"/>
              <a:defRPr sz="1800">
                <a:uFillTx/>
              </a:defRPr>
            </a:pPr>
            <a:r>
              <a:rPr lang="x-none" sz="2000" dirty="0" smtClean="0">
                <a:uFill>
                  <a:solidFill/>
                </a:uFill>
                <a:latin typeface="Arial"/>
                <a:ea typeface="Helvetica Neue Light"/>
                <a:cs typeface="Arial"/>
                <a:sym typeface="Helvetica Neue Light"/>
              </a:rPr>
              <a:t>CISSP, CISM, MSc</a:t>
            </a:r>
          </a:p>
          <a:p>
            <a:pPr marL="342900" indent="-342900" algn="just">
              <a:buSzPct val="100000"/>
              <a:buFont typeface="Arial"/>
              <a:buChar char="•"/>
              <a:defRPr sz="1800">
                <a:uFillTx/>
              </a:defRPr>
            </a:pPr>
            <a:r>
              <a:rPr lang="x-none" sz="2000" dirty="0" smtClean="0">
                <a:uFill>
                  <a:solidFill/>
                </a:uFill>
                <a:latin typeface="Arial"/>
                <a:ea typeface="Helvetica Neue Light"/>
                <a:cs typeface="Arial"/>
                <a:sym typeface="Helvetica Neue Light"/>
              </a:rPr>
              <a:t>Incident management, cyber threats, security configuration management and security monitoring.</a:t>
            </a:r>
            <a:endParaRPr sz="2000" dirty="0">
              <a:uFill>
                <a:solidFill/>
              </a:uFill>
              <a:latin typeface="Arial"/>
              <a:ea typeface="Helvetica Neue Light"/>
              <a:cs typeface="Arial"/>
              <a:sym typeface="Helvetica Neue Light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1794701" y="4125985"/>
            <a:ext cx="6864233" cy="12311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sz="1800">
                <a:uFillTx/>
              </a:defRPr>
            </a:pPr>
            <a:r>
              <a:rPr lang="de-DE" sz="2000" dirty="0" smtClean="0">
                <a:uFill>
                  <a:solidFill/>
                </a:uFill>
                <a:latin typeface="Arial"/>
                <a:ea typeface="Helvetica Neue Light"/>
                <a:cs typeface="Arial"/>
                <a:sym typeface="Helvetica Neue Light"/>
              </a:rPr>
              <a:t>Samsung </a:t>
            </a:r>
            <a:r>
              <a:rPr sz="2000" dirty="0" smtClean="0">
                <a:uFill>
                  <a:solidFill/>
                </a:uFill>
                <a:latin typeface="Arial"/>
                <a:ea typeface="Helvetica Neue Light"/>
                <a:cs typeface="Arial"/>
                <a:sym typeface="Helvetica Neue Light"/>
              </a:rPr>
              <a:t>S</a:t>
            </a:r>
            <a:r>
              <a:rPr lang="x-none" sz="2000" dirty="0" smtClean="0">
                <a:uFill>
                  <a:solidFill/>
                </a:uFill>
                <a:latin typeface="Arial"/>
                <a:ea typeface="Helvetica Neue Light"/>
                <a:cs typeface="Arial"/>
                <a:sym typeface="Helvetica Neue Light"/>
              </a:rPr>
              <a:t>ecurity</a:t>
            </a:r>
            <a:r>
              <a:rPr sz="2000" dirty="0" smtClean="0">
                <a:uFill>
                  <a:solidFill/>
                </a:uFill>
                <a:latin typeface="Arial"/>
                <a:ea typeface="Helvetica Neue Light"/>
                <a:cs typeface="Arial"/>
                <a:sym typeface="Helvetica Neue Light"/>
              </a:rPr>
              <a:t> researcher </a:t>
            </a:r>
            <a:endParaRPr lang="x-none" sz="2000" dirty="0" smtClean="0">
              <a:uFill>
                <a:solidFill/>
              </a:uFill>
              <a:latin typeface="Arial"/>
              <a:ea typeface="Helvetica Neue Light"/>
              <a:cs typeface="Arial"/>
              <a:sym typeface="Helvetica Neue Light"/>
            </a:endParaRPr>
          </a:p>
          <a:p>
            <a:pPr marL="342900" indent="-342900" algn="just">
              <a:buSzPct val="100000"/>
              <a:buFont typeface="Arial"/>
              <a:buChar char="•"/>
              <a:defRPr sz="1800">
                <a:uFillTx/>
              </a:defRPr>
            </a:pPr>
            <a:r>
              <a:rPr lang="x-none" sz="2000" dirty="0" smtClean="0">
                <a:uFill>
                  <a:solidFill/>
                </a:uFill>
                <a:latin typeface="Arial"/>
                <a:ea typeface="Helvetica Neue Light"/>
                <a:cs typeface="Arial"/>
                <a:sym typeface="Helvetica Neue Light"/>
              </a:rPr>
              <a:t>CEH</a:t>
            </a:r>
          </a:p>
          <a:p>
            <a:pPr marL="342900" indent="-342900" algn="just">
              <a:buSzPct val="100000"/>
              <a:buFont typeface="Arial"/>
              <a:buChar char="•"/>
              <a:defRPr sz="1800">
                <a:uFillTx/>
              </a:defRPr>
            </a:pPr>
            <a:r>
              <a:rPr lang="x-none" sz="2000" dirty="0" smtClean="0">
                <a:uFill>
                  <a:solidFill/>
                </a:uFill>
                <a:latin typeface="Arial"/>
                <a:ea typeface="Helvetica Neue Light"/>
                <a:cs typeface="Arial"/>
                <a:sym typeface="Helvetica Neue Light"/>
              </a:rPr>
              <a:t>Cybersecurity incident response, phishing and malware. Currently working with mobile security research.</a:t>
            </a:r>
            <a:endParaRPr sz="2000" dirty="0">
              <a:uFill>
                <a:solidFill/>
              </a:uFill>
              <a:latin typeface="Arial"/>
              <a:ea typeface="Helvetica Neue Light"/>
              <a:cs typeface="Arial"/>
              <a:sym typeface="Helvetica Neue Light"/>
            </a:endParaRPr>
          </a:p>
        </p:txBody>
      </p:sp>
      <p:pic>
        <p:nvPicPr>
          <p:cNvPr id="58" name="IMG_000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025" y="3713595"/>
            <a:ext cx="1392132" cy="1910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SC_05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9" y="1820871"/>
            <a:ext cx="1522228" cy="16325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Researchers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2426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 bldLvl="5" animBg="1" advAuto="0"/>
      <p:bldP spid="57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Problem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Since 2012 we are seeing a migration from phishing to malware attacks and individual malware to remote controlled malware.</a:t>
            </a:r>
          </a:p>
          <a:p>
            <a:endParaRPr lang="en-GB" sz="2400" dirty="0"/>
          </a:p>
          <a:p>
            <a:r>
              <a:rPr lang="en-GB" sz="2400" dirty="0"/>
              <a:t>Malwares not affecting on day 0 of infection, but during a period of time waiting for commands from attackers.</a:t>
            </a:r>
          </a:p>
          <a:p>
            <a:endParaRPr lang="en-GB" sz="2400" dirty="0"/>
          </a:p>
          <a:p>
            <a:r>
              <a:rPr lang="en-GB" sz="2400" dirty="0"/>
              <a:t>Botnets are growing and the methods to control them, too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360696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Approach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Develop </a:t>
            </a:r>
            <a:r>
              <a:rPr lang="en-GB" sz="2400" dirty="0" smtClean="0"/>
              <a:t>an infrastructure to detect, identify and monitor </a:t>
            </a:r>
            <a:r>
              <a:rPr lang="en-GB" sz="2400" dirty="0" err="1" smtClean="0"/>
              <a:t>pBots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Understand </a:t>
            </a:r>
            <a:r>
              <a:rPr lang="en-GB" sz="2400" dirty="0" err="1" smtClean="0"/>
              <a:t>pBot</a:t>
            </a:r>
            <a:r>
              <a:rPr lang="en-GB" sz="2400" dirty="0" smtClean="0"/>
              <a:t> botnets functioning</a:t>
            </a:r>
          </a:p>
          <a:p>
            <a:endParaRPr lang="en-GB" sz="2400" dirty="0"/>
          </a:p>
          <a:p>
            <a:r>
              <a:rPr lang="en-GB" sz="2400" dirty="0" smtClean="0"/>
              <a:t>Collect information for analysis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106421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4231012" y="3194825"/>
            <a:ext cx="1071563" cy="936217"/>
          </a:xfrm>
          <a:prstGeom prst="roundRect">
            <a:avLst>
              <a:gd name="adj" fmla="val 15261"/>
            </a:avLst>
          </a:prstGeom>
          <a:solidFill>
            <a:srgbClr val="F79646"/>
          </a:solidFill>
          <a:ln>
            <a:solidFill>
              <a:srgbClr val="DDDDDD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dirty="0">
                <a:latin typeface="Arial"/>
                <a:cs typeface="Arial"/>
              </a:rPr>
              <a:t>Hpfeeds</a:t>
            </a:r>
          </a:p>
        </p:txBody>
      </p:sp>
      <p:sp>
        <p:nvSpPr>
          <p:cNvPr id="64" name="Shape 64"/>
          <p:cNvSpPr/>
          <p:nvPr/>
        </p:nvSpPr>
        <p:spPr>
          <a:xfrm>
            <a:off x="2068146" y="3194825"/>
            <a:ext cx="1071563" cy="936217"/>
          </a:xfrm>
          <a:prstGeom prst="roundRect">
            <a:avLst>
              <a:gd name="adj" fmla="val 15261"/>
            </a:avLst>
          </a:prstGeom>
          <a:solidFill>
            <a:srgbClr val="F79646"/>
          </a:solidFill>
          <a:ln>
            <a:solidFill>
              <a:srgbClr val="A7A7A7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>
                <a:latin typeface="Arial"/>
                <a:cs typeface="Arial"/>
              </a:rPr>
              <a:t>Glastopf</a:t>
            </a:r>
          </a:p>
        </p:txBody>
      </p:sp>
      <p:sp>
        <p:nvSpPr>
          <p:cNvPr id="65" name="Shape 65"/>
          <p:cNvSpPr/>
          <p:nvPr/>
        </p:nvSpPr>
        <p:spPr>
          <a:xfrm>
            <a:off x="4231012" y="4950816"/>
            <a:ext cx="1071563" cy="1000460"/>
          </a:xfrm>
          <a:prstGeom prst="roundRect">
            <a:avLst>
              <a:gd name="adj" fmla="val 14281"/>
            </a:avLst>
          </a:prstGeom>
          <a:solidFill>
            <a:srgbClr val="F79646"/>
          </a:solidFill>
          <a:ln>
            <a:solidFill>
              <a:srgbClr val="DDDDDD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dirty="0" smtClean="0">
                <a:latin typeface="Arial"/>
                <a:cs typeface="Arial"/>
              </a:rPr>
              <a:t>Ph</a:t>
            </a:r>
            <a:r>
              <a:rPr lang="x-none" dirty="0" smtClean="0">
                <a:latin typeface="Arial"/>
                <a:cs typeface="Arial"/>
              </a:rPr>
              <a:t>p</a:t>
            </a:r>
            <a:r>
              <a:rPr dirty="0" smtClean="0">
                <a:latin typeface="Arial"/>
                <a:cs typeface="Arial"/>
              </a:rPr>
              <a:t>ox</a:t>
            </a:r>
            <a:endParaRPr dirty="0">
              <a:latin typeface="Arial"/>
              <a:cs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6243977" y="3194825"/>
            <a:ext cx="1071563" cy="936217"/>
          </a:xfrm>
          <a:prstGeom prst="roundRect">
            <a:avLst>
              <a:gd name="adj" fmla="val 15261"/>
            </a:avLst>
          </a:prstGeom>
          <a:solidFill>
            <a:srgbClr val="F79646"/>
          </a:solidFill>
          <a:ln>
            <a:solidFill>
              <a:srgbClr val="DDDDDD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>
                <a:latin typeface="Arial"/>
                <a:cs typeface="Arial"/>
              </a:rPr>
              <a:t>Wsbs</a:t>
            </a:r>
          </a:p>
        </p:txBody>
      </p:sp>
      <p:sp>
        <p:nvSpPr>
          <p:cNvPr id="67" name="Shape 67"/>
          <p:cNvSpPr/>
          <p:nvPr/>
        </p:nvSpPr>
        <p:spPr>
          <a:xfrm>
            <a:off x="5424177" y="3681337"/>
            <a:ext cx="698199" cy="1"/>
          </a:xfrm>
          <a:prstGeom prst="line">
            <a:avLst/>
          </a:prstGeom>
          <a:ln w="76200">
            <a:solidFill>
              <a:srgbClr val="F79646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288036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 flipV="1">
            <a:off x="4914586" y="4163055"/>
            <a:ext cx="1" cy="755750"/>
          </a:xfrm>
          <a:prstGeom prst="line">
            <a:avLst/>
          </a:prstGeom>
          <a:ln w="76200">
            <a:solidFill>
              <a:srgbClr val="F79646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288036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340282" y="3662933"/>
            <a:ext cx="769128" cy="1"/>
          </a:xfrm>
          <a:prstGeom prst="line">
            <a:avLst/>
          </a:prstGeom>
          <a:ln w="76200">
            <a:solidFill>
              <a:srgbClr val="F79646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288036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 flipV="1">
            <a:off x="4538428" y="4163055"/>
            <a:ext cx="1" cy="755750"/>
          </a:xfrm>
          <a:prstGeom prst="line">
            <a:avLst/>
          </a:prstGeom>
          <a:ln w="76200">
            <a:solidFill>
              <a:srgbClr val="F79646"/>
            </a:solidFill>
            <a:round/>
            <a:head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288036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  <a:endParaRPr lang="en-GB" dirty="0"/>
          </a:p>
        </p:txBody>
      </p:sp>
      <p:sp>
        <p:nvSpPr>
          <p:cNvPr id="13" name="Shape 64"/>
          <p:cNvSpPr/>
          <p:nvPr/>
        </p:nvSpPr>
        <p:spPr>
          <a:xfrm>
            <a:off x="2079435" y="4382040"/>
            <a:ext cx="1071563" cy="936217"/>
          </a:xfrm>
          <a:prstGeom prst="roundRect">
            <a:avLst>
              <a:gd name="adj" fmla="val 15261"/>
            </a:avLst>
          </a:prstGeom>
          <a:solidFill>
            <a:srgbClr val="F79646"/>
          </a:solidFill>
          <a:ln>
            <a:solidFill>
              <a:srgbClr val="A7A7A7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>
                <a:latin typeface="Arial"/>
                <a:cs typeface="Arial"/>
              </a:rPr>
              <a:t>Glastopf</a:t>
            </a:r>
          </a:p>
        </p:txBody>
      </p:sp>
      <p:sp>
        <p:nvSpPr>
          <p:cNvPr id="14" name="Shape 64"/>
          <p:cNvSpPr/>
          <p:nvPr/>
        </p:nvSpPr>
        <p:spPr>
          <a:xfrm>
            <a:off x="2062501" y="1928589"/>
            <a:ext cx="1071563" cy="936217"/>
          </a:xfrm>
          <a:prstGeom prst="roundRect">
            <a:avLst>
              <a:gd name="adj" fmla="val 15261"/>
            </a:avLst>
          </a:prstGeom>
          <a:solidFill>
            <a:srgbClr val="F79646"/>
          </a:solidFill>
          <a:ln>
            <a:solidFill>
              <a:srgbClr val="A7A7A7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>
                <a:latin typeface="Arial"/>
                <a:cs typeface="Arial"/>
              </a:rPr>
              <a:t>Glastopf</a:t>
            </a:r>
          </a:p>
        </p:txBody>
      </p:sp>
      <p:sp>
        <p:nvSpPr>
          <p:cNvPr id="15" name="Shape 69"/>
          <p:cNvSpPr/>
          <p:nvPr/>
        </p:nvSpPr>
        <p:spPr>
          <a:xfrm>
            <a:off x="3342163" y="2441851"/>
            <a:ext cx="687380" cy="596770"/>
          </a:xfrm>
          <a:prstGeom prst="line">
            <a:avLst/>
          </a:prstGeom>
          <a:ln w="76200">
            <a:solidFill>
              <a:srgbClr val="F79646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288036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69"/>
          <p:cNvSpPr/>
          <p:nvPr/>
        </p:nvSpPr>
        <p:spPr>
          <a:xfrm flipV="1">
            <a:off x="3306414" y="4336843"/>
            <a:ext cx="694906" cy="552815"/>
          </a:xfrm>
          <a:prstGeom prst="line">
            <a:avLst/>
          </a:prstGeom>
          <a:ln w="76200">
            <a:solidFill>
              <a:srgbClr val="F79646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288036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973210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HPFeeds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defRPr sz="1800">
                <a:uFillTx/>
              </a:defRPr>
            </a:pPr>
            <a:r>
              <a:rPr lang="en-US" sz="2400" dirty="0" err="1" smtClean="0">
                <a:uFill>
                  <a:solidFill/>
                </a:uFill>
              </a:rPr>
              <a:t>Honeynet</a:t>
            </a:r>
            <a:r>
              <a:rPr lang="en-US" sz="2400" dirty="0" smtClean="0">
                <a:uFill>
                  <a:solidFill/>
                </a:uFill>
              </a:rPr>
              <a:t> project</a:t>
            </a:r>
            <a:endParaRPr lang="en-US" sz="2400" dirty="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endParaRPr lang="en-US" sz="2400" dirty="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lang="en-US" sz="2400" dirty="0" smtClean="0">
                <a:uFill>
                  <a:solidFill/>
                </a:uFill>
              </a:rPr>
              <a:t>Lightweight authenticated publish-subscribe protocol</a:t>
            </a:r>
            <a:endParaRPr lang="en-US" sz="2400" dirty="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endParaRPr lang="en-US" sz="2400" dirty="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lang="en-US" sz="2400" dirty="0" smtClean="0">
                <a:uFill>
                  <a:solidFill/>
                </a:uFill>
              </a:rPr>
              <a:t>Receives feeds on different channels and publish them</a:t>
            </a:r>
          </a:p>
          <a:p>
            <a:pPr lvl="0">
              <a:defRPr sz="1800">
                <a:uFillTx/>
              </a:defRPr>
            </a:pPr>
            <a:endParaRPr lang="en-US" sz="2400" dirty="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lang="en-US" sz="2400" dirty="0" smtClean="0">
                <a:uFill>
                  <a:solidFill/>
                </a:uFill>
              </a:rPr>
              <a:t>Uses </a:t>
            </a:r>
            <a:r>
              <a:rPr lang="en-US" sz="2400" dirty="0" err="1" smtClean="0">
                <a:uFill>
                  <a:solidFill/>
                </a:uFill>
              </a:rPr>
              <a:t>authkeys</a:t>
            </a:r>
            <a:r>
              <a:rPr lang="en-US" sz="2400" dirty="0" smtClean="0">
                <a:uFill>
                  <a:solidFill/>
                </a:uFill>
              </a:rPr>
              <a:t> pair (identification and a secret)</a:t>
            </a:r>
          </a:p>
          <a:p>
            <a:pPr lvl="0">
              <a:defRPr sz="1800">
                <a:uFillTx/>
              </a:defRPr>
            </a:pPr>
            <a:endParaRPr lang="en-US" sz="2400" dirty="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lang="en-US" sz="2400" dirty="0" smtClean="0">
                <a:uFill>
                  <a:solidFill/>
                </a:uFill>
              </a:rPr>
              <a:t>For our purpose, was required to modify old (</a:t>
            </a:r>
            <a:r>
              <a:rPr lang="en-US" sz="2400" dirty="0" err="1" smtClean="0">
                <a:uFill>
                  <a:solidFill/>
                </a:uFill>
              </a:rPr>
              <a:t>redmine</a:t>
            </a:r>
            <a:r>
              <a:rPr lang="en-US" sz="2400" dirty="0" smtClean="0">
                <a:uFill>
                  <a:solidFill/>
                </a:uFill>
              </a:rPr>
              <a:t>) version</a:t>
            </a:r>
            <a:endParaRPr lang="en-US" sz="2400" dirty="0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77812326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Glastopf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 sz="1800">
                <a:uFillTx/>
              </a:defRPr>
            </a:pPr>
            <a:r>
              <a:rPr lang="en-US" sz="2400" dirty="0">
                <a:uFill>
                  <a:solidFill/>
                </a:uFill>
              </a:rPr>
              <a:t>Leaded by Lukas </a:t>
            </a:r>
            <a:r>
              <a:rPr lang="en-US" sz="2400" dirty="0" err="1">
                <a:uFill>
                  <a:solidFill/>
                </a:uFill>
              </a:rPr>
              <a:t>Rist</a:t>
            </a:r>
            <a:r>
              <a:rPr lang="en-US" sz="2400" dirty="0">
                <a:uFill>
                  <a:solidFill/>
                </a:uFill>
              </a:rPr>
              <a:t>, </a:t>
            </a:r>
            <a:r>
              <a:rPr lang="en-US" sz="2400" dirty="0" smtClean="0">
                <a:uFill>
                  <a:solidFill/>
                </a:uFill>
              </a:rPr>
              <a:t>it</a:t>
            </a:r>
            <a:r>
              <a:rPr lang="fr-FR" sz="2400" dirty="0" smtClean="0">
                <a:uFill>
                  <a:solidFill/>
                </a:uFill>
              </a:rPr>
              <a:t>’</a:t>
            </a:r>
            <a:r>
              <a:rPr lang="en-US" sz="2400" dirty="0" smtClean="0">
                <a:uFill>
                  <a:solidFill/>
                </a:uFill>
              </a:rPr>
              <a:t>s </a:t>
            </a:r>
            <a:r>
              <a:rPr lang="en-US" sz="2400" dirty="0">
                <a:uFill>
                  <a:solidFill/>
                </a:uFill>
              </a:rPr>
              <a:t>a </a:t>
            </a:r>
            <a:r>
              <a:rPr lang="en-US" sz="2400" dirty="0" smtClean="0">
                <a:uFill>
                  <a:solidFill/>
                </a:uFill>
              </a:rPr>
              <a:t>low interaction web honeypot</a:t>
            </a:r>
            <a:endParaRPr lang="en-US" sz="2400" dirty="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endParaRPr lang="en-US" sz="2400" dirty="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lang="en-US" sz="2400" dirty="0">
                <a:uFill>
                  <a:solidFill/>
                </a:uFill>
              </a:rPr>
              <a:t>It was developed using python</a:t>
            </a:r>
          </a:p>
          <a:p>
            <a:pPr lvl="0">
              <a:defRPr sz="1800">
                <a:uFillTx/>
              </a:defRPr>
            </a:pPr>
            <a:endParaRPr lang="en-US" sz="2400" dirty="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lang="en-US" sz="2400" dirty="0">
                <a:uFill>
                  <a:solidFill/>
                </a:uFill>
              </a:rPr>
              <a:t>Support the usage of Google Dorks to simulate vulnerabilities and obtain </a:t>
            </a:r>
            <a:r>
              <a:rPr lang="en-US" sz="2400" dirty="0" smtClean="0">
                <a:uFill>
                  <a:solidFill/>
                </a:uFill>
              </a:rPr>
              <a:t>traffic</a:t>
            </a:r>
            <a:endParaRPr lang="en-US" sz="2400" dirty="0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00063092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1592</Words>
  <Application>Microsoft Macintosh PowerPoint</Application>
  <PresentationFormat>On-screen Show (4:3)</PresentationFormat>
  <Paragraphs>280</Paragraphs>
  <Slides>33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pBot: an Overview</vt:lpstr>
      <vt:lpstr>Agenda</vt:lpstr>
      <vt:lpstr>Researchers</vt:lpstr>
      <vt:lpstr>Problem</vt:lpstr>
      <vt:lpstr>Approach</vt:lpstr>
      <vt:lpstr>Infrastructure</vt:lpstr>
      <vt:lpstr>HPFeeds</vt:lpstr>
      <vt:lpstr>Glastopf</vt:lpstr>
      <vt:lpstr>Glastopf (Screenshot)</vt:lpstr>
      <vt:lpstr>Phpox</vt:lpstr>
      <vt:lpstr>Wsbs</vt:lpstr>
      <vt:lpstr>pBot</vt:lpstr>
      <vt:lpstr>pBot</vt:lpstr>
      <vt:lpstr>pBot - Example 1</vt:lpstr>
      <vt:lpstr>pBot – Example 2</vt:lpstr>
      <vt:lpstr>Example 3</vt:lpstr>
      <vt:lpstr>Example 4</vt:lpstr>
      <vt:lpstr>Example 5</vt:lpstr>
      <vt:lpstr>How</vt:lpstr>
      <vt:lpstr>Obtaining traffic</vt:lpstr>
      <vt:lpstr>Obtaining traffic</vt:lpstr>
      <vt:lpstr>Research Schedule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2014-03-06T19:08:34Z</dcterms:created>
  <dcterms:modified xsi:type="dcterms:W3CDTF">2014-06-02T22:12:19Z</dcterms:modified>
</cp:coreProperties>
</file>