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82" r:id="rId3"/>
    <p:sldId id="257" r:id="rId4"/>
    <p:sldId id="283" r:id="rId5"/>
    <p:sldId id="281" r:id="rId6"/>
    <p:sldId id="297" r:id="rId7"/>
    <p:sldId id="280" r:id="rId8"/>
    <p:sldId id="289" r:id="rId9"/>
    <p:sldId id="290" r:id="rId10"/>
    <p:sldId id="291" r:id="rId11"/>
    <p:sldId id="292" r:id="rId12"/>
    <p:sldId id="284" r:id="rId13"/>
    <p:sldId id="285" r:id="rId14"/>
    <p:sldId id="293" r:id="rId15"/>
    <p:sldId id="286" r:id="rId16"/>
    <p:sldId id="298" r:id="rId17"/>
    <p:sldId id="299" r:id="rId18"/>
    <p:sldId id="300" r:id="rId19"/>
    <p:sldId id="301" r:id="rId20"/>
    <p:sldId id="294" r:id="rId21"/>
    <p:sldId id="303" r:id="rId22"/>
    <p:sldId id="302" r:id="rId23"/>
    <p:sldId id="304" r:id="rId24"/>
    <p:sldId id="305" r:id="rId25"/>
    <p:sldId id="295" r:id="rId26"/>
    <p:sldId id="296" r:id="rId27"/>
    <p:sldId id="306" r:id="rId28"/>
    <p:sldId id="307" r:id="rId29"/>
    <p:sldId id="308" r:id="rId30"/>
    <p:sldId id="287" r:id="rId31"/>
    <p:sldId id="288" r:id="rId32"/>
    <p:sldId id="27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1818"/>
    <a:srgbClr val="10DCE6"/>
    <a:srgbClr val="57E80E"/>
    <a:srgbClr val="1BE5EF"/>
    <a:srgbClr val="2FD3DB"/>
    <a:srgbClr val="0DF1FC"/>
    <a:srgbClr val="006991"/>
    <a:srgbClr val="E6C500"/>
    <a:srgbClr val="FF6700"/>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98" autoAdjust="0"/>
    <p:restoredTop sz="94711" autoAdjust="0"/>
  </p:normalViewPr>
  <p:slideViewPr>
    <p:cSldViewPr snapToGrid="0">
      <p:cViewPr>
        <p:scale>
          <a:sx n="60" d="100"/>
          <a:sy n="60" d="100"/>
        </p:scale>
        <p:origin x="120" y="-149"/>
      </p:cViewPr>
      <p:guideLst>
        <p:guide orient="horz" pos="2160"/>
        <p:guide pos="3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9D0515-582B-644E-8486-1E4E31385C9C}" type="doc">
      <dgm:prSet loTypeId="urn:microsoft.com/office/officeart/2005/8/layout/venn2" loCatId="" qsTypeId="urn:microsoft.com/office/officeart/2005/8/quickstyle/simple5" qsCatId="simple" csTypeId="urn:microsoft.com/office/officeart/2005/8/colors/accent1_2" csCatId="accent1" phldr="1"/>
      <dgm:spPr/>
      <dgm:t>
        <a:bodyPr/>
        <a:lstStyle/>
        <a:p>
          <a:endParaRPr lang="en-US"/>
        </a:p>
      </dgm:t>
    </dgm:pt>
    <dgm:pt modelId="{50302AF5-C7B1-C446-91D1-CB0D9A6ED2F2}">
      <dgm:prSet phldrT="[Text]" custT="1"/>
      <dgm:spPr/>
      <dgm:t>
        <a:bodyPr/>
        <a:lstStyle/>
        <a:p>
          <a:r>
            <a:rPr lang="en-US" sz="1050" dirty="0" smtClean="0"/>
            <a:t>Layer 2</a:t>
          </a:r>
          <a:endParaRPr lang="en-US" sz="1050" dirty="0"/>
        </a:p>
      </dgm:t>
    </dgm:pt>
    <dgm:pt modelId="{4A339355-552E-EA41-B9A3-AB0E5217E7AE}" type="parTrans" cxnId="{298B29B0-68DC-B24E-A078-974DE5D84671}">
      <dgm:prSet/>
      <dgm:spPr/>
      <dgm:t>
        <a:bodyPr/>
        <a:lstStyle/>
        <a:p>
          <a:endParaRPr lang="en-US"/>
        </a:p>
      </dgm:t>
    </dgm:pt>
    <dgm:pt modelId="{9D45C275-2082-3648-B2D4-11044920E8CC}" type="sibTrans" cxnId="{298B29B0-68DC-B24E-A078-974DE5D84671}">
      <dgm:prSet/>
      <dgm:spPr/>
      <dgm:t>
        <a:bodyPr/>
        <a:lstStyle/>
        <a:p>
          <a:endParaRPr lang="en-US"/>
        </a:p>
      </dgm:t>
    </dgm:pt>
    <dgm:pt modelId="{63254450-906B-8C46-95B4-6E2029949898}">
      <dgm:prSet phldrT="[Text]" custT="1"/>
      <dgm:spPr/>
      <dgm:t>
        <a:bodyPr/>
        <a:lstStyle/>
        <a:p>
          <a:r>
            <a:rPr lang="en-US" sz="900" dirty="0" smtClean="0"/>
            <a:t>MAC, VLAN, MPLS, LTE, MODBUS, DNP3, and others</a:t>
          </a:r>
          <a:endParaRPr lang="en-US" sz="900" dirty="0"/>
        </a:p>
      </dgm:t>
    </dgm:pt>
    <dgm:pt modelId="{6A94FFC0-0A4A-2742-B62D-5EB437452A5D}" type="parTrans" cxnId="{C498F242-A572-D043-8212-8FFE5C08941D}">
      <dgm:prSet/>
      <dgm:spPr/>
      <dgm:t>
        <a:bodyPr/>
        <a:lstStyle/>
        <a:p>
          <a:endParaRPr lang="en-US"/>
        </a:p>
      </dgm:t>
    </dgm:pt>
    <dgm:pt modelId="{BC2EA85F-4C4B-6B45-B1F6-E9E66DF90C26}" type="sibTrans" cxnId="{C498F242-A572-D043-8212-8FFE5C08941D}">
      <dgm:prSet/>
      <dgm:spPr/>
      <dgm:t>
        <a:bodyPr/>
        <a:lstStyle/>
        <a:p>
          <a:endParaRPr lang="en-US"/>
        </a:p>
      </dgm:t>
    </dgm:pt>
    <dgm:pt modelId="{E81071B6-8FE1-EF45-8B31-B9A762BBB41A}">
      <dgm:prSet phldrT="[Text]" custT="1"/>
      <dgm:spPr/>
      <dgm:t>
        <a:bodyPr/>
        <a:lstStyle/>
        <a:p>
          <a:r>
            <a:rPr lang="en-US" sz="1050" dirty="0" smtClean="0"/>
            <a:t>Layer 3</a:t>
          </a:r>
          <a:endParaRPr lang="en-US" sz="1050" dirty="0"/>
        </a:p>
      </dgm:t>
    </dgm:pt>
    <dgm:pt modelId="{F0D0D767-C59D-1944-B5A7-252F2DF12456}" type="parTrans" cxnId="{94C25208-D400-F442-939D-7B589B9DACB9}">
      <dgm:prSet/>
      <dgm:spPr/>
      <dgm:t>
        <a:bodyPr/>
        <a:lstStyle/>
        <a:p>
          <a:endParaRPr lang="en-US"/>
        </a:p>
      </dgm:t>
    </dgm:pt>
    <dgm:pt modelId="{5D5FE1C9-8B4E-9E4B-B843-9E27AA344BD8}" type="sibTrans" cxnId="{94C25208-D400-F442-939D-7B589B9DACB9}">
      <dgm:prSet/>
      <dgm:spPr/>
      <dgm:t>
        <a:bodyPr/>
        <a:lstStyle/>
        <a:p>
          <a:endParaRPr lang="en-US"/>
        </a:p>
      </dgm:t>
    </dgm:pt>
    <dgm:pt modelId="{2EB4BBF6-53F0-6D4D-AAB1-D133470D4AB6}">
      <dgm:prSet phldrT="[Text]" custT="1"/>
      <dgm:spPr/>
      <dgm:t>
        <a:bodyPr/>
        <a:lstStyle/>
        <a:p>
          <a:r>
            <a:rPr lang="en-US" sz="900" dirty="0" smtClean="0"/>
            <a:t>IPv4, IPv6, BGP, OSPF, GRE, L2TP, IP/IP, and others</a:t>
          </a:r>
          <a:endParaRPr lang="en-US" sz="900" dirty="0"/>
        </a:p>
      </dgm:t>
    </dgm:pt>
    <dgm:pt modelId="{7908907E-3788-434B-92C6-DE64CC66E6AF}" type="parTrans" cxnId="{C8352957-A3E1-8E4B-8A17-1C5F16F6A813}">
      <dgm:prSet/>
      <dgm:spPr/>
      <dgm:t>
        <a:bodyPr/>
        <a:lstStyle/>
        <a:p>
          <a:endParaRPr lang="en-US"/>
        </a:p>
      </dgm:t>
    </dgm:pt>
    <dgm:pt modelId="{1D081406-CC9A-FD43-8F49-A2964E3B2490}" type="sibTrans" cxnId="{C8352957-A3E1-8E4B-8A17-1C5F16F6A813}">
      <dgm:prSet/>
      <dgm:spPr/>
      <dgm:t>
        <a:bodyPr/>
        <a:lstStyle/>
        <a:p>
          <a:endParaRPr lang="en-US"/>
        </a:p>
      </dgm:t>
    </dgm:pt>
    <dgm:pt modelId="{525FA8B8-FA67-EA4F-85D9-0D9AF95FC6B0}">
      <dgm:prSet phldrT="[Text]" custT="1"/>
      <dgm:spPr/>
      <dgm:t>
        <a:bodyPr/>
        <a:lstStyle/>
        <a:p>
          <a:r>
            <a:rPr lang="en-US" sz="900" dirty="0" smtClean="0"/>
            <a:t>Database, Social Networking, Web, hundreds others</a:t>
          </a:r>
          <a:endParaRPr lang="en-US" sz="900" dirty="0"/>
        </a:p>
      </dgm:t>
    </dgm:pt>
    <dgm:pt modelId="{DF7DF3E6-4AD5-3242-8B93-EE51672B69E3}" type="parTrans" cxnId="{C98322FC-D6D1-164C-A762-93763CE0C1D6}">
      <dgm:prSet/>
      <dgm:spPr/>
      <dgm:t>
        <a:bodyPr/>
        <a:lstStyle/>
        <a:p>
          <a:endParaRPr lang="en-US"/>
        </a:p>
      </dgm:t>
    </dgm:pt>
    <dgm:pt modelId="{AFB08BE0-EC62-D74B-BF1C-E3E807FFBD1D}" type="sibTrans" cxnId="{C98322FC-D6D1-164C-A762-93763CE0C1D6}">
      <dgm:prSet/>
      <dgm:spPr/>
      <dgm:t>
        <a:bodyPr/>
        <a:lstStyle/>
        <a:p>
          <a:endParaRPr lang="en-US"/>
        </a:p>
      </dgm:t>
    </dgm:pt>
    <dgm:pt modelId="{B48E5028-34A2-2748-95F4-BFC4D770C8BA}">
      <dgm:prSet phldrT="[Text]" custT="1"/>
      <dgm:spPr/>
      <dgm:t>
        <a:bodyPr/>
        <a:lstStyle/>
        <a:p>
          <a:r>
            <a:rPr lang="en-US" sz="900" dirty="0" smtClean="0"/>
            <a:t>Customizable</a:t>
          </a:r>
          <a:endParaRPr lang="en-US" sz="900" dirty="0"/>
        </a:p>
      </dgm:t>
    </dgm:pt>
    <dgm:pt modelId="{08759BAE-A312-2D40-9FF2-4DCDA663104D}" type="parTrans" cxnId="{0A74BB3E-62DD-D648-8A00-A8FBC6B4364F}">
      <dgm:prSet/>
      <dgm:spPr/>
      <dgm:t>
        <a:bodyPr/>
        <a:lstStyle/>
        <a:p>
          <a:endParaRPr lang="en-US"/>
        </a:p>
      </dgm:t>
    </dgm:pt>
    <dgm:pt modelId="{2EF12BC4-A441-1340-88BE-5EA06B49D4A9}" type="sibTrans" cxnId="{0A74BB3E-62DD-D648-8A00-A8FBC6B4364F}">
      <dgm:prSet/>
      <dgm:spPr/>
      <dgm:t>
        <a:bodyPr/>
        <a:lstStyle/>
        <a:p>
          <a:endParaRPr lang="en-US"/>
        </a:p>
      </dgm:t>
    </dgm:pt>
    <dgm:pt modelId="{E91E44CD-A4AA-0343-80AC-1A3FC0F6254D}">
      <dgm:prSet phldrT="[Text]" custT="1"/>
      <dgm:spPr/>
      <dgm:t>
        <a:bodyPr/>
        <a:lstStyle/>
        <a:p>
          <a:r>
            <a:rPr lang="en-US" sz="1050" dirty="0" smtClean="0"/>
            <a:t>Extraction/Reconstruction</a:t>
          </a:r>
          <a:endParaRPr lang="en-US" sz="1050" dirty="0"/>
        </a:p>
      </dgm:t>
    </dgm:pt>
    <dgm:pt modelId="{4C999F36-C4F0-EE48-8BFB-CD3B46A14E41}" type="parTrans" cxnId="{C0EAC06D-8E24-3A4D-BD05-18C1AEC655AD}">
      <dgm:prSet/>
      <dgm:spPr/>
      <dgm:t>
        <a:bodyPr/>
        <a:lstStyle/>
        <a:p>
          <a:endParaRPr lang="en-US"/>
        </a:p>
      </dgm:t>
    </dgm:pt>
    <dgm:pt modelId="{E776A9B0-41A3-0B41-B1BA-A8B76D182384}" type="sibTrans" cxnId="{C0EAC06D-8E24-3A4D-BD05-18C1AEC655AD}">
      <dgm:prSet/>
      <dgm:spPr/>
      <dgm:t>
        <a:bodyPr/>
        <a:lstStyle/>
        <a:p>
          <a:endParaRPr lang="en-US"/>
        </a:p>
      </dgm:t>
    </dgm:pt>
    <dgm:pt modelId="{5A23CBE5-3F48-6A47-831E-33FBF074C076}">
      <dgm:prSet phldrT="[Text]" custT="1"/>
      <dgm:spPr/>
      <dgm:t>
        <a:bodyPr/>
        <a:lstStyle/>
        <a:p>
          <a:r>
            <a:rPr lang="en-US" sz="900" dirty="0" smtClean="0"/>
            <a:t>Policy-based extraction and reconstruction</a:t>
          </a:r>
          <a:endParaRPr lang="en-US" sz="900" dirty="0"/>
        </a:p>
      </dgm:t>
    </dgm:pt>
    <dgm:pt modelId="{82D9638E-15AA-D942-BF1C-6D96B8DC4FD2}" type="parTrans" cxnId="{4EDAD263-D862-AA42-A116-7E59EE27F193}">
      <dgm:prSet/>
      <dgm:spPr/>
      <dgm:t>
        <a:bodyPr/>
        <a:lstStyle/>
        <a:p>
          <a:endParaRPr lang="en-US"/>
        </a:p>
      </dgm:t>
    </dgm:pt>
    <dgm:pt modelId="{12A3295B-EEE3-8742-954E-A07420900B02}" type="sibTrans" cxnId="{4EDAD263-D862-AA42-A116-7E59EE27F193}">
      <dgm:prSet/>
      <dgm:spPr/>
      <dgm:t>
        <a:bodyPr/>
        <a:lstStyle/>
        <a:p>
          <a:endParaRPr lang="en-US"/>
        </a:p>
      </dgm:t>
    </dgm:pt>
    <dgm:pt modelId="{AF87250C-9473-A14B-B193-28301703EB93}">
      <dgm:prSet phldrT="[Text]" custT="1"/>
      <dgm:spPr/>
      <dgm:t>
        <a:bodyPr/>
        <a:lstStyle/>
        <a:p>
          <a:r>
            <a:rPr lang="en-US" sz="1050" dirty="0" smtClean="0"/>
            <a:t>Application</a:t>
          </a:r>
          <a:endParaRPr lang="en-US" sz="1050" dirty="0"/>
        </a:p>
      </dgm:t>
    </dgm:pt>
    <dgm:pt modelId="{68EDCA0C-FC91-4A4B-B43D-2072923E5E53}" type="parTrans" cxnId="{0EAE011D-9BAF-4144-9191-1140B60D1C22}">
      <dgm:prSet/>
      <dgm:spPr/>
      <dgm:t>
        <a:bodyPr/>
        <a:lstStyle/>
        <a:p>
          <a:endParaRPr lang="en-US"/>
        </a:p>
      </dgm:t>
    </dgm:pt>
    <dgm:pt modelId="{AC282EEF-B2A1-E047-AF4C-548501D2DB2F}" type="sibTrans" cxnId="{0EAE011D-9BAF-4144-9191-1140B60D1C22}">
      <dgm:prSet/>
      <dgm:spPr/>
      <dgm:t>
        <a:bodyPr/>
        <a:lstStyle/>
        <a:p>
          <a:endParaRPr lang="en-US"/>
        </a:p>
      </dgm:t>
    </dgm:pt>
    <dgm:pt modelId="{B5365FFB-784F-9342-82D2-A63CF144BC0C}" type="pres">
      <dgm:prSet presAssocID="{3D9D0515-582B-644E-8486-1E4E31385C9C}" presName="Name0" presStyleCnt="0">
        <dgm:presLayoutVars>
          <dgm:chMax val="7"/>
          <dgm:resizeHandles val="exact"/>
        </dgm:presLayoutVars>
      </dgm:prSet>
      <dgm:spPr/>
      <dgm:t>
        <a:bodyPr/>
        <a:lstStyle/>
        <a:p>
          <a:endParaRPr lang="en-US"/>
        </a:p>
      </dgm:t>
    </dgm:pt>
    <dgm:pt modelId="{FFB498B2-B1B4-634B-9E75-FB2559AFA1A0}" type="pres">
      <dgm:prSet presAssocID="{3D9D0515-582B-644E-8486-1E4E31385C9C}" presName="comp1" presStyleCnt="0"/>
      <dgm:spPr/>
    </dgm:pt>
    <dgm:pt modelId="{7D0F25E2-4798-3745-99D4-5D1DA1F449BC}" type="pres">
      <dgm:prSet presAssocID="{3D9D0515-582B-644E-8486-1E4E31385C9C}" presName="circle1" presStyleLbl="node1" presStyleIdx="0" presStyleCnt="4" custScaleX="101325"/>
      <dgm:spPr/>
      <dgm:t>
        <a:bodyPr/>
        <a:lstStyle/>
        <a:p>
          <a:endParaRPr lang="en-US"/>
        </a:p>
      </dgm:t>
    </dgm:pt>
    <dgm:pt modelId="{10047C77-56DA-AE4F-BABC-FA32FDA2D093}" type="pres">
      <dgm:prSet presAssocID="{3D9D0515-582B-644E-8486-1E4E31385C9C}" presName="c1text" presStyleLbl="node1" presStyleIdx="0" presStyleCnt="4">
        <dgm:presLayoutVars>
          <dgm:bulletEnabled val="1"/>
        </dgm:presLayoutVars>
      </dgm:prSet>
      <dgm:spPr/>
      <dgm:t>
        <a:bodyPr/>
        <a:lstStyle/>
        <a:p>
          <a:endParaRPr lang="en-US"/>
        </a:p>
      </dgm:t>
    </dgm:pt>
    <dgm:pt modelId="{26012E09-0AEB-EA41-8EB3-6899F356A022}" type="pres">
      <dgm:prSet presAssocID="{3D9D0515-582B-644E-8486-1E4E31385C9C}" presName="comp2" presStyleCnt="0"/>
      <dgm:spPr/>
    </dgm:pt>
    <dgm:pt modelId="{C37B086A-EC3D-E146-9D3E-4DC9EAE8551C}" type="pres">
      <dgm:prSet presAssocID="{3D9D0515-582B-644E-8486-1E4E31385C9C}" presName="circle2" presStyleLbl="node1" presStyleIdx="1" presStyleCnt="4" custScaleX="97308" custScaleY="101946"/>
      <dgm:spPr/>
      <dgm:t>
        <a:bodyPr/>
        <a:lstStyle/>
        <a:p>
          <a:endParaRPr lang="en-US"/>
        </a:p>
      </dgm:t>
    </dgm:pt>
    <dgm:pt modelId="{7B8C54E7-E530-9C4A-9D62-55BC04ACBE63}" type="pres">
      <dgm:prSet presAssocID="{3D9D0515-582B-644E-8486-1E4E31385C9C}" presName="c2text" presStyleLbl="node1" presStyleIdx="1" presStyleCnt="4">
        <dgm:presLayoutVars>
          <dgm:bulletEnabled val="1"/>
        </dgm:presLayoutVars>
      </dgm:prSet>
      <dgm:spPr/>
      <dgm:t>
        <a:bodyPr/>
        <a:lstStyle/>
        <a:p>
          <a:endParaRPr lang="en-US"/>
        </a:p>
      </dgm:t>
    </dgm:pt>
    <dgm:pt modelId="{A9EF6E6F-1937-5848-BFBB-F72A148776A7}" type="pres">
      <dgm:prSet presAssocID="{3D9D0515-582B-644E-8486-1E4E31385C9C}" presName="comp3" presStyleCnt="0"/>
      <dgm:spPr/>
    </dgm:pt>
    <dgm:pt modelId="{9EF428FB-7B2D-C44B-BD22-6B8404CC0CD0}" type="pres">
      <dgm:prSet presAssocID="{3D9D0515-582B-644E-8486-1E4E31385C9C}" presName="circle3" presStyleLbl="node1" presStyleIdx="2" presStyleCnt="4" custScaleX="102972" custScaleY="103730"/>
      <dgm:spPr/>
      <dgm:t>
        <a:bodyPr/>
        <a:lstStyle/>
        <a:p>
          <a:endParaRPr lang="en-US"/>
        </a:p>
      </dgm:t>
    </dgm:pt>
    <dgm:pt modelId="{4B6E74F7-EE70-C942-ACE8-CB9BC929D2F8}" type="pres">
      <dgm:prSet presAssocID="{3D9D0515-582B-644E-8486-1E4E31385C9C}" presName="c3text" presStyleLbl="node1" presStyleIdx="2" presStyleCnt="4">
        <dgm:presLayoutVars>
          <dgm:bulletEnabled val="1"/>
        </dgm:presLayoutVars>
      </dgm:prSet>
      <dgm:spPr/>
      <dgm:t>
        <a:bodyPr/>
        <a:lstStyle/>
        <a:p>
          <a:endParaRPr lang="en-US"/>
        </a:p>
      </dgm:t>
    </dgm:pt>
    <dgm:pt modelId="{6C4B6656-1024-7D4B-8FDE-BEB2513E84B7}" type="pres">
      <dgm:prSet presAssocID="{3D9D0515-582B-644E-8486-1E4E31385C9C}" presName="comp4" presStyleCnt="0"/>
      <dgm:spPr/>
    </dgm:pt>
    <dgm:pt modelId="{53FCD6DF-56D4-7E47-9858-9EAC5CEBD5CE}" type="pres">
      <dgm:prSet presAssocID="{3D9D0515-582B-644E-8486-1E4E31385C9C}" presName="circle4" presStyleLbl="node1" presStyleIdx="3" presStyleCnt="4" custScaleX="97308" custScaleY="101946"/>
      <dgm:spPr/>
      <dgm:t>
        <a:bodyPr/>
        <a:lstStyle/>
        <a:p>
          <a:endParaRPr lang="en-US"/>
        </a:p>
      </dgm:t>
    </dgm:pt>
    <dgm:pt modelId="{4D48A1F2-85D0-E049-BF9A-F14422577DB5}" type="pres">
      <dgm:prSet presAssocID="{3D9D0515-582B-644E-8486-1E4E31385C9C}" presName="c4text" presStyleLbl="node1" presStyleIdx="3" presStyleCnt="4">
        <dgm:presLayoutVars>
          <dgm:bulletEnabled val="1"/>
        </dgm:presLayoutVars>
      </dgm:prSet>
      <dgm:spPr/>
      <dgm:t>
        <a:bodyPr/>
        <a:lstStyle/>
        <a:p>
          <a:endParaRPr lang="en-US"/>
        </a:p>
      </dgm:t>
    </dgm:pt>
  </dgm:ptLst>
  <dgm:cxnLst>
    <dgm:cxn modelId="{C98322FC-D6D1-164C-A762-93763CE0C1D6}" srcId="{AF87250C-9473-A14B-B193-28301703EB93}" destId="{525FA8B8-FA67-EA4F-85D9-0D9AF95FC6B0}" srcOrd="0" destOrd="0" parTransId="{DF7DF3E6-4AD5-3242-8B93-EE51672B69E3}" sibTransId="{AFB08BE0-EC62-D74B-BF1C-E3E807FFBD1D}"/>
    <dgm:cxn modelId="{717314BB-B730-E54B-B41A-DA21BBE252CB}" type="presOf" srcId="{50302AF5-C7B1-C446-91D1-CB0D9A6ED2F2}" destId="{7D0F25E2-4798-3745-99D4-5D1DA1F449BC}" srcOrd="0" destOrd="0" presId="urn:microsoft.com/office/officeart/2005/8/layout/venn2"/>
    <dgm:cxn modelId="{F9BA438D-A0FC-1341-97EC-3E18991BF0E6}" type="presOf" srcId="{63254450-906B-8C46-95B4-6E2029949898}" destId="{7D0F25E2-4798-3745-99D4-5D1DA1F449BC}" srcOrd="0" destOrd="1" presId="urn:microsoft.com/office/officeart/2005/8/layout/venn2"/>
    <dgm:cxn modelId="{413DBE3D-34E0-B443-BEBA-9ED19312A6AD}" type="presOf" srcId="{E81071B6-8FE1-EF45-8B31-B9A762BBB41A}" destId="{C37B086A-EC3D-E146-9D3E-4DC9EAE8551C}" srcOrd="0" destOrd="0" presId="urn:microsoft.com/office/officeart/2005/8/layout/venn2"/>
    <dgm:cxn modelId="{62760722-2323-1643-AF65-ED0DA03AB864}" type="presOf" srcId="{525FA8B8-FA67-EA4F-85D9-0D9AF95FC6B0}" destId="{4B6E74F7-EE70-C942-ACE8-CB9BC929D2F8}" srcOrd="1" destOrd="1" presId="urn:microsoft.com/office/officeart/2005/8/layout/venn2"/>
    <dgm:cxn modelId="{0EAE011D-9BAF-4144-9191-1140B60D1C22}" srcId="{3D9D0515-582B-644E-8486-1E4E31385C9C}" destId="{AF87250C-9473-A14B-B193-28301703EB93}" srcOrd="2" destOrd="0" parTransId="{68EDCA0C-FC91-4A4B-B43D-2072923E5E53}" sibTransId="{AC282EEF-B2A1-E047-AF4C-548501D2DB2F}"/>
    <dgm:cxn modelId="{8EF8C725-4B11-1043-A49E-B897169B6FE0}" type="presOf" srcId="{2EB4BBF6-53F0-6D4D-AAB1-D133470D4AB6}" destId="{C37B086A-EC3D-E146-9D3E-4DC9EAE8551C}" srcOrd="0" destOrd="1" presId="urn:microsoft.com/office/officeart/2005/8/layout/venn2"/>
    <dgm:cxn modelId="{4EDAD263-D862-AA42-A116-7E59EE27F193}" srcId="{E91E44CD-A4AA-0343-80AC-1A3FC0F6254D}" destId="{5A23CBE5-3F48-6A47-831E-33FBF074C076}" srcOrd="0" destOrd="0" parTransId="{82D9638E-15AA-D942-BF1C-6D96B8DC4FD2}" sibTransId="{12A3295B-EEE3-8742-954E-A07420900B02}"/>
    <dgm:cxn modelId="{58854A4C-84FD-4645-9F67-88B6D7AB7B5B}" type="presOf" srcId="{5A23CBE5-3F48-6A47-831E-33FBF074C076}" destId="{4D48A1F2-85D0-E049-BF9A-F14422577DB5}" srcOrd="1" destOrd="1" presId="urn:microsoft.com/office/officeart/2005/8/layout/venn2"/>
    <dgm:cxn modelId="{A9BE9F42-E3A6-9540-8A06-E4D8140BEA72}" type="presOf" srcId="{B48E5028-34A2-2748-95F4-BFC4D770C8BA}" destId="{4B6E74F7-EE70-C942-ACE8-CB9BC929D2F8}" srcOrd="1" destOrd="2" presId="urn:microsoft.com/office/officeart/2005/8/layout/venn2"/>
    <dgm:cxn modelId="{8BE476EF-E8A8-FF49-AB64-8A94387B0E2A}" type="presOf" srcId="{B48E5028-34A2-2748-95F4-BFC4D770C8BA}" destId="{9EF428FB-7B2D-C44B-BD22-6B8404CC0CD0}" srcOrd="0" destOrd="2" presId="urn:microsoft.com/office/officeart/2005/8/layout/venn2"/>
    <dgm:cxn modelId="{0315D01F-5189-C24D-B631-332A8643C554}" type="presOf" srcId="{2EB4BBF6-53F0-6D4D-AAB1-D133470D4AB6}" destId="{7B8C54E7-E530-9C4A-9D62-55BC04ACBE63}" srcOrd="1" destOrd="1" presId="urn:microsoft.com/office/officeart/2005/8/layout/venn2"/>
    <dgm:cxn modelId="{298B29B0-68DC-B24E-A078-974DE5D84671}" srcId="{3D9D0515-582B-644E-8486-1E4E31385C9C}" destId="{50302AF5-C7B1-C446-91D1-CB0D9A6ED2F2}" srcOrd="0" destOrd="0" parTransId="{4A339355-552E-EA41-B9A3-AB0E5217E7AE}" sibTransId="{9D45C275-2082-3648-B2D4-11044920E8CC}"/>
    <dgm:cxn modelId="{EBFF7ADE-3A03-DE43-B493-FC8E3C3560AD}" type="presOf" srcId="{63254450-906B-8C46-95B4-6E2029949898}" destId="{10047C77-56DA-AE4F-BABC-FA32FDA2D093}" srcOrd="1" destOrd="1" presId="urn:microsoft.com/office/officeart/2005/8/layout/venn2"/>
    <dgm:cxn modelId="{F4D83E9E-23FE-F040-B6F5-2F91C44B676D}" type="presOf" srcId="{50302AF5-C7B1-C446-91D1-CB0D9A6ED2F2}" destId="{10047C77-56DA-AE4F-BABC-FA32FDA2D093}" srcOrd="1" destOrd="0" presId="urn:microsoft.com/office/officeart/2005/8/layout/venn2"/>
    <dgm:cxn modelId="{BC2FEE33-479C-5D43-BB73-9A01C6AC4F7D}" type="presOf" srcId="{AF87250C-9473-A14B-B193-28301703EB93}" destId="{4B6E74F7-EE70-C942-ACE8-CB9BC929D2F8}" srcOrd="1" destOrd="0" presId="urn:microsoft.com/office/officeart/2005/8/layout/venn2"/>
    <dgm:cxn modelId="{1915A904-3286-FC42-A65C-17C2C0FFB1A1}" type="presOf" srcId="{3D9D0515-582B-644E-8486-1E4E31385C9C}" destId="{B5365FFB-784F-9342-82D2-A63CF144BC0C}" srcOrd="0" destOrd="0" presId="urn:microsoft.com/office/officeart/2005/8/layout/venn2"/>
    <dgm:cxn modelId="{C288381C-6126-344C-AC8E-79068B2BA731}" type="presOf" srcId="{5A23CBE5-3F48-6A47-831E-33FBF074C076}" destId="{53FCD6DF-56D4-7E47-9858-9EAC5CEBD5CE}" srcOrd="0" destOrd="1" presId="urn:microsoft.com/office/officeart/2005/8/layout/venn2"/>
    <dgm:cxn modelId="{6961C335-9677-C74C-B540-C1EEAA613517}" type="presOf" srcId="{E91E44CD-A4AA-0343-80AC-1A3FC0F6254D}" destId="{53FCD6DF-56D4-7E47-9858-9EAC5CEBD5CE}" srcOrd="0" destOrd="0" presId="urn:microsoft.com/office/officeart/2005/8/layout/venn2"/>
    <dgm:cxn modelId="{C0EAC06D-8E24-3A4D-BD05-18C1AEC655AD}" srcId="{3D9D0515-582B-644E-8486-1E4E31385C9C}" destId="{E91E44CD-A4AA-0343-80AC-1A3FC0F6254D}" srcOrd="3" destOrd="0" parTransId="{4C999F36-C4F0-EE48-8BFB-CD3B46A14E41}" sibTransId="{E776A9B0-41A3-0B41-B1BA-A8B76D182384}"/>
    <dgm:cxn modelId="{0A74BB3E-62DD-D648-8A00-A8FBC6B4364F}" srcId="{525FA8B8-FA67-EA4F-85D9-0D9AF95FC6B0}" destId="{B48E5028-34A2-2748-95F4-BFC4D770C8BA}" srcOrd="0" destOrd="0" parTransId="{08759BAE-A312-2D40-9FF2-4DCDA663104D}" sibTransId="{2EF12BC4-A441-1340-88BE-5EA06B49D4A9}"/>
    <dgm:cxn modelId="{CCF9D062-5381-2B40-B5B1-A2AF678B87E5}" type="presOf" srcId="{525FA8B8-FA67-EA4F-85D9-0D9AF95FC6B0}" destId="{9EF428FB-7B2D-C44B-BD22-6B8404CC0CD0}" srcOrd="0" destOrd="1" presId="urn:microsoft.com/office/officeart/2005/8/layout/venn2"/>
    <dgm:cxn modelId="{ACBEA6D2-CB61-B747-9BC7-52B9783736DC}" type="presOf" srcId="{AF87250C-9473-A14B-B193-28301703EB93}" destId="{9EF428FB-7B2D-C44B-BD22-6B8404CC0CD0}" srcOrd="0" destOrd="0" presId="urn:microsoft.com/office/officeart/2005/8/layout/venn2"/>
    <dgm:cxn modelId="{C8352957-A3E1-8E4B-8A17-1C5F16F6A813}" srcId="{E81071B6-8FE1-EF45-8B31-B9A762BBB41A}" destId="{2EB4BBF6-53F0-6D4D-AAB1-D133470D4AB6}" srcOrd="0" destOrd="0" parTransId="{7908907E-3788-434B-92C6-DE64CC66E6AF}" sibTransId="{1D081406-CC9A-FD43-8F49-A2964E3B2490}"/>
    <dgm:cxn modelId="{94C25208-D400-F442-939D-7B589B9DACB9}" srcId="{3D9D0515-582B-644E-8486-1E4E31385C9C}" destId="{E81071B6-8FE1-EF45-8B31-B9A762BBB41A}" srcOrd="1" destOrd="0" parTransId="{F0D0D767-C59D-1944-B5A7-252F2DF12456}" sibTransId="{5D5FE1C9-8B4E-9E4B-B843-9E27AA344BD8}"/>
    <dgm:cxn modelId="{4557A9ED-B0E4-3344-877B-4B4148AE10EC}" type="presOf" srcId="{E91E44CD-A4AA-0343-80AC-1A3FC0F6254D}" destId="{4D48A1F2-85D0-E049-BF9A-F14422577DB5}" srcOrd="1" destOrd="0" presId="urn:microsoft.com/office/officeart/2005/8/layout/venn2"/>
    <dgm:cxn modelId="{E76218FD-AA49-BC4E-B1C3-264F540A0F46}" type="presOf" srcId="{E81071B6-8FE1-EF45-8B31-B9A762BBB41A}" destId="{7B8C54E7-E530-9C4A-9D62-55BC04ACBE63}" srcOrd="1" destOrd="0" presId="urn:microsoft.com/office/officeart/2005/8/layout/venn2"/>
    <dgm:cxn modelId="{C498F242-A572-D043-8212-8FFE5C08941D}" srcId="{50302AF5-C7B1-C446-91D1-CB0D9A6ED2F2}" destId="{63254450-906B-8C46-95B4-6E2029949898}" srcOrd="0" destOrd="0" parTransId="{6A94FFC0-0A4A-2742-B62D-5EB437452A5D}" sibTransId="{BC2EA85F-4C4B-6B45-B1F6-E9E66DF90C26}"/>
    <dgm:cxn modelId="{DCCEF264-EB2E-9E43-BA1D-7991C84E3246}" type="presParOf" srcId="{B5365FFB-784F-9342-82D2-A63CF144BC0C}" destId="{FFB498B2-B1B4-634B-9E75-FB2559AFA1A0}" srcOrd="0" destOrd="0" presId="urn:microsoft.com/office/officeart/2005/8/layout/venn2"/>
    <dgm:cxn modelId="{74790CAA-979F-C542-9C91-4F03D9EFF859}" type="presParOf" srcId="{FFB498B2-B1B4-634B-9E75-FB2559AFA1A0}" destId="{7D0F25E2-4798-3745-99D4-5D1DA1F449BC}" srcOrd="0" destOrd="0" presId="urn:microsoft.com/office/officeart/2005/8/layout/venn2"/>
    <dgm:cxn modelId="{2612E049-D0BC-B04A-818A-E14E65BD2F92}" type="presParOf" srcId="{FFB498B2-B1B4-634B-9E75-FB2559AFA1A0}" destId="{10047C77-56DA-AE4F-BABC-FA32FDA2D093}" srcOrd="1" destOrd="0" presId="urn:microsoft.com/office/officeart/2005/8/layout/venn2"/>
    <dgm:cxn modelId="{A6D8D7B7-E1DA-2E4D-B118-72BE2D353E21}" type="presParOf" srcId="{B5365FFB-784F-9342-82D2-A63CF144BC0C}" destId="{26012E09-0AEB-EA41-8EB3-6899F356A022}" srcOrd="1" destOrd="0" presId="urn:microsoft.com/office/officeart/2005/8/layout/venn2"/>
    <dgm:cxn modelId="{0049267A-F6F9-D549-91DF-CD7B7469E5C4}" type="presParOf" srcId="{26012E09-0AEB-EA41-8EB3-6899F356A022}" destId="{C37B086A-EC3D-E146-9D3E-4DC9EAE8551C}" srcOrd="0" destOrd="0" presId="urn:microsoft.com/office/officeart/2005/8/layout/venn2"/>
    <dgm:cxn modelId="{E57DD9D9-02B2-4E48-AEB2-B722D3F32D74}" type="presParOf" srcId="{26012E09-0AEB-EA41-8EB3-6899F356A022}" destId="{7B8C54E7-E530-9C4A-9D62-55BC04ACBE63}" srcOrd="1" destOrd="0" presId="urn:microsoft.com/office/officeart/2005/8/layout/venn2"/>
    <dgm:cxn modelId="{2ADDD248-CC5E-0446-9515-E3FBD96D84B4}" type="presParOf" srcId="{B5365FFB-784F-9342-82D2-A63CF144BC0C}" destId="{A9EF6E6F-1937-5848-BFBB-F72A148776A7}" srcOrd="2" destOrd="0" presId="urn:microsoft.com/office/officeart/2005/8/layout/venn2"/>
    <dgm:cxn modelId="{6C5996E0-C60B-164F-BE4C-51DAA825D98D}" type="presParOf" srcId="{A9EF6E6F-1937-5848-BFBB-F72A148776A7}" destId="{9EF428FB-7B2D-C44B-BD22-6B8404CC0CD0}" srcOrd="0" destOrd="0" presId="urn:microsoft.com/office/officeart/2005/8/layout/venn2"/>
    <dgm:cxn modelId="{F4E7D0A6-22DC-B046-AF12-106A7AD7F9EA}" type="presParOf" srcId="{A9EF6E6F-1937-5848-BFBB-F72A148776A7}" destId="{4B6E74F7-EE70-C942-ACE8-CB9BC929D2F8}" srcOrd="1" destOrd="0" presId="urn:microsoft.com/office/officeart/2005/8/layout/venn2"/>
    <dgm:cxn modelId="{23320E16-46AC-C14B-B4C7-D0F758C37634}" type="presParOf" srcId="{B5365FFB-784F-9342-82D2-A63CF144BC0C}" destId="{6C4B6656-1024-7D4B-8FDE-BEB2513E84B7}" srcOrd="3" destOrd="0" presId="urn:microsoft.com/office/officeart/2005/8/layout/venn2"/>
    <dgm:cxn modelId="{56CE623C-BC3C-2349-B640-A961251203F8}" type="presParOf" srcId="{6C4B6656-1024-7D4B-8FDE-BEB2513E84B7}" destId="{53FCD6DF-56D4-7E47-9858-9EAC5CEBD5CE}" srcOrd="0" destOrd="0" presId="urn:microsoft.com/office/officeart/2005/8/layout/venn2"/>
    <dgm:cxn modelId="{FE19391B-24EC-4645-B1B7-78653662AC87}" type="presParOf" srcId="{6C4B6656-1024-7D4B-8FDE-BEB2513E84B7}" destId="{4D48A1F2-85D0-E049-BF9A-F14422577DB5}"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520C62-1507-E64F-B87A-B232EA8C66C0}" type="doc">
      <dgm:prSet loTypeId="urn:microsoft.com/office/officeart/2005/8/layout/cycle6" loCatId="" qsTypeId="urn:microsoft.com/office/officeart/2005/8/quickstyle/3D1" qsCatId="3D" csTypeId="urn:microsoft.com/office/officeart/2005/8/colors/accent1_2" csCatId="accent1" phldr="1"/>
      <dgm:spPr/>
      <dgm:t>
        <a:bodyPr/>
        <a:lstStyle/>
        <a:p>
          <a:endParaRPr lang="en-US"/>
        </a:p>
      </dgm:t>
    </dgm:pt>
    <dgm:pt modelId="{B33356ED-4FB8-6E48-A1F3-DD580508CD2F}">
      <dgm:prSet phldrT="[Text]"/>
      <dgm:spPr/>
      <dgm:t>
        <a:bodyPr/>
        <a:lstStyle/>
        <a:p>
          <a:r>
            <a:rPr lang="en-US" dirty="0" smtClean="0"/>
            <a:t>L2 Metadata</a:t>
          </a:r>
          <a:endParaRPr lang="en-US" dirty="0"/>
        </a:p>
      </dgm:t>
    </dgm:pt>
    <dgm:pt modelId="{9996E564-4A32-7A4C-8EF0-5D77115D7559}" type="parTrans" cxnId="{AC236455-AEA4-5F4C-B814-626078D4D01F}">
      <dgm:prSet/>
      <dgm:spPr/>
      <dgm:t>
        <a:bodyPr/>
        <a:lstStyle/>
        <a:p>
          <a:endParaRPr lang="en-US"/>
        </a:p>
      </dgm:t>
    </dgm:pt>
    <dgm:pt modelId="{542B0160-9DA1-C14C-8A29-0E37E6B2B009}" type="sibTrans" cxnId="{AC236455-AEA4-5F4C-B814-626078D4D01F}">
      <dgm:prSet/>
      <dgm:spPr/>
      <dgm:t>
        <a:bodyPr/>
        <a:lstStyle/>
        <a:p>
          <a:endParaRPr lang="en-US"/>
        </a:p>
      </dgm:t>
    </dgm:pt>
    <dgm:pt modelId="{F86F2A6F-438F-C443-8EAE-7D452D1C8076}">
      <dgm:prSet phldrT="[Text]"/>
      <dgm:spPr/>
      <dgm:t>
        <a:bodyPr/>
        <a:lstStyle/>
        <a:p>
          <a:r>
            <a:rPr lang="en-US" dirty="0" smtClean="0"/>
            <a:t>MIME Metadata</a:t>
          </a:r>
          <a:endParaRPr lang="en-US" dirty="0"/>
        </a:p>
      </dgm:t>
    </dgm:pt>
    <dgm:pt modelId="{D299FC13-98CD-2D4C-B965-97EDC2202542}" type="parTrans" cxnId="{A950441B-6622-9646-907F-83F4257E6429}">
      <dgm:prSet/>
      <dgm:spPr/>
      <dgm:t>
        <a:bodyPr/>
        <a:lstStyle/>
        <a:p>
          <a:endParaRPr lang="en-US"/>
        </a:p>
      </dgm:t>
    </dgm:pt>
    <dgm:pt modelId="{B60CF22C-9E2A-6345-91AF-20645464BB3E}" type="sibTrans" cxnId="{A950441B-6622-9646-907F-83F4257E6429}">
      <dgm:prSet/>
      <dgm:spPr/>
      <dgm:t>
        <a:bodyPr/>
        <a:lstStyle/>
        <a:p>
          <a:endParaRPr lang="en-US"/>
        </a:p>
      </dgm:t>
    </dgm:pt>
    <dgm:pt modelId="{3BD18EF1-1230-644B-92CA-ACEEC11E6ECD}">
      <dgm:prSet phldrT="[Text]"/>
      <dgm:spPr/>
      <dgm:t>
        <a:bodyPr/>
        <a:lstStyle/>
        <a:p>
          <a:r>
            <a:rPr lang="en-US" dirty="0" smtClean="0"/>
            <a:t>Files Metadata</a:t>
          </a:r>
          <a:endParaRPr lang="en-US" dirty="0"/>
        </a:p>
      </dgm:t>
    </dgm:pt>
    <dgm:pt modelId="{F37699C6-3E37-6C42-9685-B7A02B0D7BE1}" type="parTrans" cxnId="{3E2A6723-40A1-E74C-B153-6FE0AB4308B0}">
      <dgm:prSet/>
      <dgm:spPr/>
      <dgm:t>
        <a:bodyPr/>
        <a:lstStyle/>
        <a:p>
          <a:endParaRPr lang="en-US"/>
        </a:p>
      </dgm:t>
    </dgm:pt>
    <dgm:pt modelId="{2583B2E8-B9E8-8F4C-8580-92E1781A2584}" type="sibTrans" cxnId="{3E2A6723-40A1-E74C-B153-6FE0AB4308B0}">
      <dgm:prSet/>
      <dgm:spPr/>
      <dgm:t>
        <a:bodyPr/>
        <a:lstStyle/>
        <a:p>
          <a:endParaRPr lang="en-US"/>
        </a:p>
      </dgm:t>
    </dgm:pt>
    <dgm:pt modelId="{E2FAD078-442E-EC4E-A541-DB114404248F}">
      <dgm:prSet phldrT="[Text]"/>
      <dgm:spPr/>
      <dgm:t>
        <a:bodyPr/>
        <a:lstStyle/>
        <a:p>
          <a:r>
            <a:rPr lang="en-US" dirty="0" smtClean="0"/>
            <a:t>L3 Metadata</a:t>
          </a:r>
          <a:endParaRPr lang="en-US" dirty="0"/>
        </a:p>
      </dgm:t>
    </dgm:pt>
    <dgm:pt modelId="{61DD90B2-BD48-9349-ACF8-1E6B35BC4ACB}" type="parTrans" cxnId="{C4A14ACB-AF49-694F-9E01-14F6B015D6DF}">
      <dgm:prSet/>
      <dgm:spPr/>
      <dgm:t>
        <a:bodyPr/>
        <a:lstStyle/>
        <a:p>
          <a:endParaRPr lang="en-US"/>
        </a:p>
      </dgm:t>
    </dgm:pt>
    <dgm:pt modelId="{1D4F9E93-6A4E-D743-A9D6-9E921F357021}" type="sibTrans" cxnId="{C4A14ACB-AF49-694F-9E01-14F6B015D6DF}">
      <dgm:prSet/>
      <dgm:spPr/>
      <dgm:t>
        <a:bodyPr/>
        <a:lstStyle/>
        <a:p>
          <a:endParaRPr lang="en-US"/>
        </a:p>
      </dgm:t>
    </dgm:pt>
    <dgm:pt modelId="{B8D78FB6-D013-3648-95DF-D88F87B5AFC9}">
      <dgm:prSet phldrT="[Text]"/>
      <dgm:spPr/>
      <dgm:t>
        <a:bodyPr/>
        <a:lstStyle/>
        <a:p>
          <a:r>
            <a:rPr lang="en-US" dirty="0" smtClean="0"/>
            <a:t>User Agent Metadata</a:t>
          </a:r>
          <a:endParaRPr lang="en-US" dirty="0"/>
        </a:p>
      </dgm:t>
    </dgm:pt>
    <dgm:pt modelId="{E1159292-EB3F-0C4B-834D-3B0258FAFAFB}" type="parTrans" cxnId="{6FE1772D-4D4E-0248-9D61-C9C5CFC6C862}">
      <dgm:prSet/>
      <dgm:spPr/>
      <dgm:t>
        <a:bodyPr/>
        <a:lstStyle/>
        <a:p>
          <a:endParaRPr lang="en-US"/>
        </a:p>
      </dgm:t>
    </dgm:pt>
    <dgm:pt modelId="{A8CC8DCB-9968-5649-8AE2-12733440099D}" type="sibTrans" cxnId="{6FE1772D-4D4E-0248-9D61-C9C5CFC6C862}">
      <dgm:prSet/>
      <dgm:spPr/>
      <dgm:t>
        <a:bodyPr/>
        <a:lstStyle/>
        <a:p>
          <a:endParaRPr lang="en-US"/>
        </a:p>
      </dgm:t>
    </dgm:pt>
    <dgm:pt modelId="{0F109160-208D-0C44-8D69-FB4452A96F8A}">
      <dgm:prSet phldrT="[Text]"/>
      <dgm:spPr/>
      <dgm:t>
        <a:bodyPr/>
        <a:lstStyle/>
        <a:p>
          <a:r>
            <a:rPr lang="en-US" dirty="0" smtClean="0"/>
            <a:t>Geo-location Metadata</a:t>
          </a:r>
          <a:endParaRPr lang="en-US" dirty="0"/>
        </a:p>
      </dgm:t>
    </dgm:pt>
    <dgm:pt modelId="{03484BD1-8DD6-B649-AB96-F044E7888FA4}" type="parTrans" cxnId="{A00C160B-E456-1D48-A289-61A4B1045357}">
      <dgm:prSet/>
      <dgm:spPr/>
      <dgm:t>
        <a:bodyPr/>
        <a:lstStyle/>
        <a:p>
          <a:endParaRPr lang="en-US"/>
        </a:p>
      </dgm:t>
    </dgm:pt>
    <dgm:pt modelId="{9F9C80EA-FA92-6A49-803F-B9AEADFAFA00}" type="sibTrans" cxnId="{A00C160B-E456-1D48-A289-61A4B1045357}">
      <dgm:prSet/>
      <dgm:spPr/>
      <dgm:t>
        <a:bodyPr/>
        <a:lstStyle/>
        <a:p>
          <a:endParaRPr lang="en-US"/>
        </a:p>
      </dgm:t>
    </dgm:pt>
    <dgm:pt modelId="{C88252B9-1422-8644-B844-FE7906431764}">
      <dgm:prSet phldrT="[Text]"/>
      <dgm:spPr/>
      <dgm:t>
        <a:bodyPr/>
        <a:lstStyle/>
        <a:p>
          <a:r>
            <a:rPr lang="en-US" dirty="0" smtClean="0"/>
            <a:t>Classification Metadata</a:t>
          </a:r>
          <a:endParaRPr lang="en-US" dirty="0"/>
        </a:p>
      </dgm:t>
    </dgm:pt>
    <dgm:pt modelId="{8A870698-647A-A14B-B5ED-63BD9BB96EE4}" type="parTrans" cxnId="{20B9DE1B-99E9-924A-ACC9-13C646B7086F}">
      <dgm:prSet/>
      <dgm:spPr/>
      <dgm:t>
        <a:bodyPr/>
        <a:lstStyle/>
        <a:p>
          <a:endParaRPr lang="en-US"/>
        </a:p>
      </dgm:t>
    </dgm:pt>
    <dgm:pt modelId="{E183A3E6-54FF-4843-B997-31AC9C8DE1EB}" type="sibTrans" cxnId="{20B9DE1B-99E9-924A-ACC9-13C646B7086F}">
      <dgm:prSet/>
      <dgm:spPr/>
      <dgm:t>
        <a:bodyPr/>
        <a:lstStyle/>
        <a:p>
          <a:endParaRPr lang="en-US"/>
        </a:p>
      </dgm:t>
    </dgm:pt>
    <dgm:pt modelId="{2841FF46-8B3F-B74E-91FE-21FCB689FAE4}">
      <dgm:prSet phldrT="[Text]"/>
      <dgm:spPr/>
      <dgm:t>
        <a:bodyPr/>
        <a:lstStyle/>
        <a:p>
          <a:r>
            <a:rPr lang="en-US" dirty="0" smtClean="0"/>
            <a:t>Reconstructed Artifacts</a:t>
          </a:r>
          <a:endParaRPr lang="en-US" dirty="0"/>
        </a:p>
      </dgm:t>
    </dgm:pt>
    <dgm:pt modelId="{776DB28B-F952-4549-ACAA-443B38F1ACFA}" type="parTrans" cxnId="{A2CDDFA4-DFE5-5844-A748-6C3BB4CE1355}">
      <dgm:prSet/>
      <dgm:spPr/>
      <dgm:t>
        <a:bodyPr/>
        <a:lstStyle/>
        <a:p>
          <a:endParaRPr lang="en-US"/>
        </a:p>
      </dgm:t>
    </dgm:pt>
    <dgm:pt modelId="{F1F2DF7B-E5C1-7640-B9A1-E112FE7B353C}" type="sibTrans" cxnId="{A2CDDFA4-DFE5-5844-A748-6C3BB4CE1355}">
      <dgm:prSet/>
      <dgm:spPr/>
      <dgm:t>
        <a:bodyPr/>
        <a:lstStyle/>
        <a:p>
          <a:endParaRPr lang="en-US"/>
        </a:p>
      </dgm:t>
    </dgm:pt>
    <dgm:pt modelId="{31692C13-D70C-FA44-AFE8-12CFDC0EAB8C}">
      <dgm:prSet phldrT="[Text]"/>
      <dgm:spPr/>
      <dgm:t>
        <a:bodyPr/>
        <a:lstStyle/>
        <a:p>
          <a:r>
            <a:rPr lang="en-US" dirty="0" smtClean="0"/>
            <a:t>HTTP Metadata</a:t>
          </a:r>
          <a:endParaRPr lang="en-US" dirty="0"/>
        </a:p>
      </dgm:t>
    </dgm:pt>
    <dgm:pt modelId="{AAD4697D-8288-0347-8D44-658C6208E957}" type="parTrans" cxnId="{F6439F8B-4630-7C4D-B506-B61DBECBA0D3}">
      <dgm:prSet/>
      <dgm:spPr/>
      <dgm:t>
        <a:bodyPr/>
        <a:lstStyle/>
        <a:p>
          <a:endParaRPr lang="en-US"/>
        </a:p>
      </dgm:t>
    </dgm:pt>
    <dgm:pt modelId="{89F4BF94-8B69-9543-9DE2-50B6BC46C9FE}" type="sibTrans" cxnId="{F6439F8B-4630-7C4D-B506-B61DBECBA0D3}">
      <dgm:prSet/>
      <dgm:spPr/>
      <dgm:t>
        <a:bodyPr/>
        <a:lstStyle/>
        <a:p>
          <a:endParaRPr lang="en-US"/>
        </a:p>
      </dgm:t>
    </dgm:pt>
    <dgm:pt modelId="{B86ADF98-1043-2547-9716-0BC9768BD2BA}" type="pres">
      <dgm:prSet presAssocID="{AA520C62-1507-E64F-B87A-B232EA8C66C0}" presName="cycle" presStyleCnt="0">
        <dgm:presLayoutVars>
          <dgm:dir/>
          <dgm:resizeHandles val="exact"/>
        </dgm:presLayoutVars>
      </dgm:prSet>
      <dgm:spPr/>
      <dgm:t>
        <a:bodyPr/>
        <a:lstStyle/>
        <a:p>
          <a:endParaRPr lang="en-US"/>
        </a:p>
      </dgm:t>
    </dgm:pt>
    <dgm:pt modelId="{5554E12B-49FF-054A-A08F-7F5620DFF841}" type="pres">
      <dgm:prSet presAssocID="{B33356ED-4FB8-6E48-A1F3-DD580508CD2F}" presName="node" presStyleLbl="node1" presStyleIdx="0" presStyleCnt="9">
        <dgm:presLayoutVars>
          <dgm:bulletEnabled val="1"/>
        </dgm:presLayoutVars>
      </dgm:prSet>
      <dgm:spPr/>
      <dgm:t>
        <a:bodyPr/>
        <a:lstStyle/>
        <a:p>
          <a:endParaRPr lang="en-US"/>
        </a:p>
      </dgm:t>
    </dgm:pt>
    <dgm:pt modelId="{68B0786D-AF19-7148-AEBA-4DB9640B055E}" type="pres">
      <dgm:prSet presAssocID="{B33356ED-4FB8-6E48-A1F3-DD580508CD2F}" presName="spNode" presStyleCnt="0"/>
      <dgm:spPr/>
    </dgm:pt>
    <dgm:pt modelId="{F4CC081A-FA81-4045-A7D2-EA54B2F5D3C0}" type="pres">
      <dgm:prSet presAssocID="{542B0160-9DA1-C14C-8A29-0E37E6B2B009}" presName="sibTrans" presStyleLbl="sibTrans1D1" presStyleIdx="0" presStyleCnt="9"/>
      <dgm:spPr/>
      <dgm:t>
        <a:bodyPr/>
        <a:lstStyle/>
        <a:p>
          <a:endParaRPr lang="en-US"/>
        </a:p>
      </dgm:t>
    </dgm:pt>
    <dgm:pt modelId="{088BACC0-6968-F540-A333-80F384A8FE70}" type="pres">
      <dgm:prSet presAssocID="{C88252B9-1422-8644-B844-FE7906431764}" presName="node" presStyleLbl="node1" presStyleIdx="1" presStyleCnt="9">
        <dgm:presLayoutVars>
          <dgm:bulletEnabled val="1"/>
        </dgm:presLayoutVars>
      </dgm:prSet>
      <dgm:spPr/>
      <dgm:t>
        <a:bodyPr/>
        <a:lstStyle/>
        <a:p>
          <a:endParaRPr lang="en-US"/>
        </a:p>
      </dgm:t>
    </dgm:pt>
    <dgm:pt modelId="{43999D67-F84C-B642-A8D0-161368EC08B6}" type="pres">
      <dgm:prSet presAssocID="{C88252B9-1422-8644-B844-FE7906431764}" presName="spNode" presStyleCnt="0"/>
      <dgm:spPr/>
    </dgm:pt>
    <dgm:pt modelId="{13204D03-6D38-EC42-A61D-AA3A0E47442C}" type="pres">
      <dgm:prSet presAssocID="{E183A3E6-54FF-4843-B997-31AC9C8DE1EB}" presName="sibTrans" presStyleLbl="sibTrans1D1" presStyleIdx="1" presStyleCnt="9"/>
      <dgm:spPr/>
      <dgm:t>
        <a:bodyPr/>
        <a:lstStyle/>
        <a:p>
          <a:endParaRPr lang="en-US"/>
        </a:p>
      </dgm:t>
    </dgm:pt>
    <dgm:pt modelId="{971AB4DD-4DD4-6446-A326-F39126AE7C0F}" type="pres">
      <dgm:prSet presAssocID="{F86F2A6F-438F-C443-8EAE-7D452D1C8076}" presName="node" presStyleLbl="node1" presStyleIdx="2" presStyleCnt="9">
        <dgm:presLayoutVars>
          <dgm:bulletEnabled val="1"/>
        </dgm:presLayoutVars>
      </dgm:prSet>
      <dgm:spPr/>
      <dgm:t>
        <a:bodyPr/>
        <a:lstStyle/>
        <a:p>
          <a:endParaRPr lang="en-US"/>
        </a:p>
      </dgm:t>
    </dgm:pt>
    <dgm:pt modelId="{4BBEA625-83DC-7C4E-8533-DD67996CE599}" type="pres">
      <dgm:prSet presAssocID="{F86F2A6F-438F-C443-8EAE-7D452D1C8076}" presName="spNode" presStyleCnt="0"/>
      <dgm:spPr/>
    </dgm:pt>
    <dgm:pt modelId="{C96A504C-CEBC-BD46-BC3A-9595B0E89483}" type="pres">
      <dgm:prSet presAssocID="{B60CF22C-9E2A-6345-91AF-20645464BB3E}" presName="sibTrans" presStyleLbl="sibTrans1D1" presStyleIdx="2" presStyleCnt="9"/>
      <dgm:spPr/>
      <dgm:t>
        <a:bodyPr/>
        <a:lstStyle/>
        <a:p>
          <a:endParaRPr lang="en-US"/>
        </a:p>
      </dgm:t>
    </dgm:pt>
    <dgm:pt modelId="{7CE7F8A4-85E8-AD46-881D-4FE1463D8CB7}" type="pres">
      <dgm:prSet presAssocID="{B8D78FB6-D013-3648-95DF-D88F87B5AFC9}" presName="node" presStyleLbl="node1" presStyleIdx="3" presStyleCnt="9">
        <dgm:presLayoutVars>
          <dgm:bulletEnabled val="1"/>
        </dgm:presLayoutVars>
      </dgm:prSet>
      <dgm:spPr/>
      <dgm:t>
        <a:bodyPr/>
        <a:lstStyle/>
        <a:p>
          <a:endParaRPr lang="en-US"/>
        </a:p>
      </dgm:t>
    </dgm:pt>
    <dgm:pt modelId="{A7BBEB76-C38A-AE40-B29A-5D8CA37875CA}" type="pres">
      <dgm:prSet presAssocID="{B8D78FB6-D013-3648-95DF-D88F87B5AFC9}" presName="spNode" presStyleCnt="0"/>
      <dgm:spPr/>
    </dgm:pt>
    <dgm:pt modelId="{4A31C168-1562-1A41-83D8-BF6FDC4C4808}" type="pres">
      <dgm:prSet presAssocID="{A8CC8DCB-9968-5649-8AE2-12733440099D}" presName="sibTrans" presStyleLbl="sibTrans1D1" presStyleIdx="3" presStyleCnt="9"/>
      <dgm:spPr/>
      <dgm:t>
        <a:bodyPr/>
        <a:lstStyle/>
        <a:p>
          <a:endParaRPr lang="en-US"/>
        </a:p>
      </dgm:t>
    </dgm:pt>
    <dgm:pt modelId="{E0BC4144-EAC3-A444-83AB-FC442D6E60DE}" type="pres">
      <dgm:prSet presAssocID="{0F109160-208D-0C44-8D69-FB4452A96F8A}" presName="node" presStyleLbl="node1" presStyleIdx="4" presStyleCnt="9">
        <dgm:presLayoutVars>
          <dgm:bulletEnabled val="1"/>
        </dgm:presLayoutVars>
      </dgm:prSet>
      <dgm:spPr/>
      <dgm:t>
        <a:bodyPr/>
        <a:lstStyle/>
        <a:p>
          <a:endParaRPr lang="en-US"/>
        </a:p>
      </dgm:t>
    </dgm:pt>
    <dgm:pt modelId="{B827F0B7-19E4-1F49-9B62-37B3CF1CCDB6}" type="pres">
      <dgm:prSet presAssocID="{0F109160-208D-0C44-8D69-FB4452A96F8A}" presName="spNode" presStyleCnt="0"/>
      <dgm:spPr/>
    </dgm:pt>
    <dgm:pt modelId="{CF346E2A-86DE-0847-8271-7EAF7F18DC40}" type="pres">
      <dgm:prSet presAssocID="{9F9C80EA-FA92-6A49-803F-B9AEADFAFA00}" presName="sibTrans" presStyleLbl="sibTrans1D1" presStyleIdx="4" presStyleCnt="9"/>
      <dgm:spPr/>
      <dgm:t>
        <a:bodyPr/>
        <a:lstStyle/>
        <a:p>
          <a:endParaRPr lang="en-US"/>
        </a:p>
      </dgm:t>
    </dgm:pt>
    <dgm:pt modelId="{3F231287-8A7A-3B49-95C7-B791ECD87729}" type="pres">
      <dgm:prSet presAssocID="{3BD18EF1-1230-644B-92CA-ACEEC11E6ECD}" presName="node" presStyleLbl="node1" presStyleIdx="5" presStyleCnt="9">
        <dgm:presLayoutVars>
          <dgm:bulletEnabled val="1"/>
        </dgm:presLayoutVars>
      </dgm:prSet>
      <dgm:spPr/>
      <dgm:t>
        <a:bodyPr/>
        <a:lstStyle/>
        <a:p>
          <a:endParaRPr lang="en-US"/>
        </a:p>
      </dgm:t>
    </dgm:pt>
    <dgm:pt modelId="{6815EEF8-D9FC-CF4D-BF1E-FE05E6E3428A}" type="pres">
      <dgm:prSet presAssocID="{3BD18EF1-1230-644B-92CA-ACEEC11E6ECD}" presName="spNode" presStyleCnt="0"/>
      <dgm:spPr/>
    </dgm:pt>
    <dgm:pt modelId="{420BDA97-0DBB-D44E-AC3D-1A7A6FD80176}" type="pres">
      <dgm:prSet presAssocID="{2583B2E8-B9E8-8F4C-8580-92E1781A2584}" presName="sibTrans" presStyleLbl="sibTrans1D1" presStyleIdx="5" presStyleCnt="9"/>
      <dgm:spPr/>
      <dgm:t>
        <a:bodyPr/>
        <a:lstStyle/>
        <a:p>
          <a:endParaRPr lang="en-US"/>
        </a:p>
      </dgm:t>
    </dgm:pt>
    <dgm:pt modelId="{806CFC4D-49AD-8A44-A8B3-76482763C824}" type="pres">
      <dgm:prSet presAssocID="{E2FAD078-442E-EC4E-A541-DB114404248F}" presName="node" presStyleLbl="node1" presStyleIdx="6" presStyleCnt="9">
        <dgm:presLayoutVars>
          <dgm:bulletEnabled val="1"/>
        </dgm:presLayoutVars>
      </dgm:prSet>
      <dgm:spPr/>
      <dgm:t>
        <a:bodyPr/>
        <a:lstStyle/>
        <a:p>
          <a:endParaRPr lang="en-US"/>
        </a:p>
      </dgm:t>
    </dgm:pt>
    <dgm:pt modelId="{608AABBD-D182-FC46-BC55-BB910B8A1440}" type="pres">
      <dgm:prSet presAssocID="{E2FAD078-442E-EC4E-A541-DB114404248F}" presName="spNode" presStyleCnt="0"/>
      <dgm:spPr/>
    </dgm:pt>
    <dgm:pt modelId="{16C80B5E-B4F9-3148-BAC4-7EFDA3134E43}" type="pres">
      <dgm:prSet presAssocID="{1D4F9E93-6A4E-D743-A9D6-9E921F357021}" presName="sibTrans" presStyleLbl="sibTrans1D1" presStyleIdx="6" presStyleCnt="9"/>
      <dgm:spPr/>
      <dgm:t>
        <a:bodyPr/>
        <a:lstStyle/>
        <a:p>
          <a:endParaRPr lang="en-US"/>
        </a:p>
      </dgm:t>
    </dgm:pt>
    <dgm:pt modelId="{5497064B-ADFF-E040-8B62-CA083CACA1F7}" type="pres">
      <dgm:prSet presAssocID="{31692C13-D70C-FA44-AFE8-12CFDC0EAB8C}" presName="node" presStyleLbl="node1" presStyleIdx="7" presStyleCnt="9">
        <dgm:presLayoutVars>
          <dgm:bulletEnabled val="1"/>
        </dgm:presLayoutVars>
      </dgm:prSet>
      <dgm:spPr/>
      <dgm:t>
        <a:bodyPr/>
        <a:lstStyle/>
        <a:p>
          <a:endParaRPr lang="en-US"/>
        </a:p>
      </dgm:t>
    </dgm:pt>
    <dgm:pt modelId="{1C329422-E579-9640-AC48-6B7D9055E124}" type="pres">
      <dgm:prSet presAssocID="{31692C13-D70C-FA44-AFE8-12CFDC0EAB8C}" presName="spNode" presStyleCnt="0"/>
      <dgm:spPr/>
    </dgm:pt>
    <dgm:pt modelId="{105DBA10-C9E8-904C-810B-FF094BB02A2C}" type="pres">
      <dgm:prSet presAssocID="{89F4BF94-8B69-9543-9DE2-50B6BC46C9FE}" presName="sibTrans" presStyleLbl="sibTrans1D1" presStyleIdx="7" presStyleCnt="9"/>
      <dgm:spPr/>
      <dgm:t>
        <a:bodyPr/>
        <a:lstStyle/>
        <a:p>
          <a:endParaRPr lang="en-US"/>
        </a:p>
      </dgm:t>
    </dgm:pt>
    <dgm:pt modelId="{709BB2E4-1648-8B4D-AC9B-1D4B6E1AEE1E}" type="pres">
      <dgm:prSet presAssocID="{2841FF46-8B3F-B74E-91FE-21FCB689FAE4}" presName="node" presStyleLbl="node1" presStyleIdx="8" presStyleCnt="9">
        <dgm:presLayoutVars>
          <dgm:bulletEnabled val="1"/>
        </dgm:presLayoutVars>
      </dgm:prSet>
      <dgm:spPr/>
      <dgm:t>
        <a:bodyPr/>
        <a:lstStyle/>
        <a:p>
          <a:endParaRPr lang="en-US"/>
        </a:p>
      </dgm:t>
    </dgm:pt>
    <dgm:pt modelId="{409412C5-2773-E743-AE92-46D8560A4045}" type="pres">
      <dgm:prSet presAssocID="{2841FF46-8B3F-B74E-91FE-21FCB689FAE4}" presName="spNode" presStyleCnt="0"/>
      <dgm:spPr/>
    </dgm:pt>
    <dgm:pt modelId="{232308E0-33A7-4E46-9B29-0B3001543A1C}" type="pres">
      <dgm:prSet presAssocID="{F1F2DF7B-E5C1-7640-B9A1-E112FE7B353C}" presName="sibTrans" presStyleLbl="sibTrans1D1" presStyleIdx="8" presStyleCnt="9"/>
      <dgm:spPr/>
      <dgm:t>
        <a:bodyPr/>
        <a:lstStyle/>
        <a:p>
          <a:endParaRPr lang="en-US"/>
        </a:p>
      </dgm:t>
    </dgm:pt>
  </dgm:ptLst>
  <dgm:cxnLst>
    <dgm:cxn modelId="{A950441B-6622-9646-907F-83F4257E6429}" srcId="{AA520C62-1507-E64F-B87A-B232EA8C66C0}" destId="{F86F2A6F-438F-C443-8EAE-7D452D1C8076}" srcOrd="2" destOrd="0" parTransId="{D299FC13-98CD-2D4C-B965-97EDC2202542}" sibTransId="{B60CF22C-9E2A-6345-91AF-20645464BB3E}"/>
    <dgm:cxn modelId="{3CD86417-BDB2-4A45-B84F-27D4213E3D1B}" type="presOf" srcId="{B60CF22C-9E2A-6345-91AF-20645464BB3E}" destId="{C96A504C-CEBC-BD46-BC3A-9595B0E89483}" srcOrd="0" destOrd="0" presId="urn:microsoft.com/office/officeart/2005/8/layout/cycle6"/>
    <dgm:cxn modelId="{F6439F8B-4630-7C4D-B506-B61DBECBA0D3}" srcId="{AA520C62-1507-E64F-B87A-B232EA8C66C0}" destId="{31692C13-D70C-FA44-AFE8-12CFDC0EAB8C}" srcOrd="7" destOrd="0" parTransId="{AAD4697D-8288-0347-8D44-658C6208E957}" sibTransId="{89F4BF94-8B69-9543-9DE2-50B6BC46C9FE}"/>
    <dgm:cxn modelId="{1113F736-CACE-B648-905F-4807820CB2A2}" type="presOf" srcId="{31692C13-D70C-FA44-AFE8-12CFDC0EAB8C}" destId="{5497064B-ADFF-E040-8B62-CA083CACA1F7}" srcOrd="0" destOrd="0" presId="urn:microsoft.com/office/officeart/2005/8/layout/cycle6"/>
    <dgm:cxn modelId="{8522FA2A-293C-554A-BC66-B1D45B9740C1}" type="presOf" srcId="{2583B2E8-B9E8-8F4C-8580-92E1781A2584}" destId="{420BDA97-0DBB-D44E-AC3D-1A7A6FD80176}" srcOrd="0" destOrd="0" presId="urn:microsoft.com/office/officeart/2005/8/layout/cycle6"/>
    <dgm:cxn modelId="{3E2A6723-40A1-E74C-B153-6FE0AB4308B0}" srcId="{AA520C62-1507-E64F-B87A-B232EA8C66C0}" destId="{3BD18EF1-1230-644B-92CA-ACEEC11E6ECD}" srcOrd="5" destOrd="0" parTransId="{F37699C6-3E37-6C42-9685-B7A02B0D7BE1}" sibTransId="{2583B2E8-B9E8-8F4C-8580-92E1781A2584}"/>
    <dgm:cxn modelId="{F27AAC14-1B40-BF42-BCDE-386AA3358DC7}" type="presOf" srcId="{89F4BF94-8B69-9543-9DE2-50B6BC46C9FE}" destId="{105DBA10-C9E8-904C-810B-FF094BB02A2C}" srcOrd="0" destOrd="0" presId="urn:microsoft.com/office/officeart/2005/8/layout/cycle6"/>
    <dgm:cxn modelId="{A2CDDFA4-DFE5-5844-A748-6C3BB4CE1355}" srcId="{AA520C62-1507-E64F-B87A-B232EA8C66C0}" destId="{2841FF46-8B3F-B74E-91FE-21FCB689FAE4}" srcOrd="8" destOrd="0" parTransId="{776DB28B-F952-4549-ACAA-443B38F1ACFA}" sibTransId="{F1F2DF7B-E5C1-7640-B9A1-E112FE7B353C}"/>
    <dgm:cxn modelId="{EDF020A0-0E30-BA44-B454-588B48F9A6B2}" type="presOf" srcId="{2841FF46-8B3F-B74E-91FE-21FCB689FAE4}" destId="{709BB2E4-1648-8B4D-AC9B-1D4B6E1AEE1E}" srcOrd="0" destOrd="0" presId="urn:microsoft.com/office/officeart/2005/8/layout/cycle6"/>
    <dgm:cxn modelId="{620C09AF-1463-8A42-937E-6BB77AACD240}" type="presOf" srcId="{F1F2DF7B-E5C1-7640-B9A1-E112FE7B353C}" destId="{232308E0-33A7-4E46-9B29-0B3001543A1C}" srcOrd="0" destOrd="0" presId="urn:microsoft.com/office/officeart/2005/8/layout/cycle6"/>
    <dgm:cxn modelId="{914899EE-934A-1A4A-A313-72FD07497066}" type="presOf" srcId="{B33356ED-4FB8-6E48-A1F3-DD580508CD2F}" destId="{5554E12B-49FF-054A-A08F-7F5620DFF841}" srcOrd="0" destOrd="0" presId="urn:microsoft.com/office/officeart/2005/8/layout/cycle6"/>
    <dgm:cxn modelId="{F5627B7C-A033-8944-99BF-D85F5DC72172}" type="presOf" srcId="{1D4F9E93-6A4E-D743-A9D6-9E921F357021}" destId="{16C80B5E-B4F9-3148-BAC4-7EFDA3134E43}" srcOrd="0" destOrd="0" presId="urn:microsoft.com/office/officeart/2005/8/layout/cycle6"/>
    <dgm:cxn modelId="{B3A9C1E8-DB5D-D643-A505-7B1AF8CED669}" type="presOf" srcId="{E2FAD078-442E-EC4E-A541-DB114404248F}" destId="{806CFC4D-49AD-8A44-A8B3-76482763C824}" srcOrd="0" destOrd="0" presId="urn:microsoft.com/office/officeart/2005/8/layout/cycle6"/>
    <dgm:cxn modelId="{C4A14ACB-AF49-694F-9E01-14F6B015D6DF}" srcId="{AA520C62-1507-E64F-B87A-B232EA8C66C0}" destId="{E2FAD078-442E-EC4E-A541-DB114404248F}" srcOrd="6" destOrd="0" parTransId="{61DD90B2-BD48-9349-ACF8-1E6B35BC4ACB}" sibTransId="{1D4F9E93-6A4E-D743-A9D6-9E921F357021}"/>
    <dgm:cxn modelId="{FA27D0C7-1756-4D44-A06F-8BC6AE67D848}" type="presOf" srcId="{F86F2A6F-438F-C443-8EAE-7D452D1C8076}" destId="{971AB4DD-4DD4-6446-A326-F39126AE7C0F}" srcOrd="0" destOrd="0" presId="urn:microsoft.com/office/officeart/2005/8/layout/cycle6"/>
    <dgm:cxn modelId="{A00C160B-E456-1D48-A289-61A4B1045357}" srcId="{AA520C62-1507-E64F-B87A-B232EA8C66C0}" destId="{0F109160-208D-0C44-8D69-FB4452A96F8A}" srcOrd="4" destOrd="0" parTransId="{03484BD1-8DD6-B649-AB96-F044E7888FA4}" sibTransId="{9F9C80EA-FA92-6A49-803F-B9AEADFAFA00}"/>
    <dgm:cxn modelId="{8BF9AD3C-371B-2942-9A71-D34DB91ABFB4}" type="presOf" srcId="{9F9C80EA-FA92-6A49-803F-B9AEADFAFA00}" destId="{CF346E2A-86DE-0847-8271-7EAF7F18DC40}" srcOrd="0" destOrd="0" presId="urn:microsoft.com/office/officeart/2005/8/layout/cycle6"/>
    <dgm:cxn modelId="{3DB16559-2B7D-BD45-A70F-F8EEE0EFFAE7}" type="presOf" srcId="{542B0160-9DA1-C14C-8A29-0E37E6B2B009}" destId="{F4CC081A-FA81-4045-A7D2-EA54B2F5D3C0}" srcOrd="0" destOrd="0" presId="urn:microsoft.com/office/officeart/2005/8/layout/cycle6"/>
    <dgm:cxn modelId="{79F1A69A-A97E-6442-903E-6655CF40FD9D}" type="presOf" srcId="{3BD18EF1-1230-644B-92CA-ACEEC11E6ECD}" destId="{3F231287-8A7A-3B49-95C7-B791ECD87729}" srcOrd="0" destOrd="0" presId="urn:microsoft.com/office/officeart/2005/8/layout/cycle6"/>
    <dgm:cxn modelId="{AC236455-AEA4-5F4C-B814-626078D4D01F}" srcId="{AA520C62-1507-E64F-B87A-B232EA8C66C0}" destId="{B33356ED-4FB8-6E48-A1F3-DD580508CD2F}" srcOrd="0" destOrd="0" parTransId="{9996E564-4A32-7A4C-8EF0-5D77115D7559}" sibTransId="{542B0160-9DA1-C14C-8A29-0E37E6B2B009}"/>
    <dgm:cxn modelId="{84A37F98-CBAF-C04C-B825-B84650755CCF}" type="presOf" srcId="{AA520C62-1507-E64F-B87A-B232EA8C66C0}" destId="{B86ADF98-1043-2547-9716-0BC9768BD2BA}" srcOrd="0" destOrd="0" presId="urn:microsoft.com/office/officeart/2005/8/layout/cycle6"/>
    <dgm:cxn modelId="{20B9DE1B-99E9-924A-ACC9-13C646B7086F}" srcId="{AA520C62-1507-E64F-B87A-B232EA8C66C0}" destId="{C88252B9-1422-8644-B844-FE7906431764}" srcOrd="1" destOrd="0" parTransId="{8A870698-647A-A14B-B5ED-63BD9BB96EE4}" sibTransId="{E183A3E6-54FF-4843-B997-31AC9C8DE1EB}"/>
    <dgm:cxn modelId="{B31CFD9C-7749-B143-9D83-BBB3C4C6A1CA}" type="presOf" srcId="{B8D78FB6-D013-3648-95DF-D88F87B5AFC9}" destId="{7CE7F8A4-85E8-AD46-881D-4FE1463D8CB7}" srcOrd="0" destOrd="0" presId="urn:microsoft.com/office/officeart/2005/8/layout/cycle6"/>
    <dgm:cxn modelId="{EC75BC5A-8401-ED4A-BBFF-AB662C3A34DC}" type="presOf" srcId="{0F109160-208D-0C44-8D69-FB4452A96F8A}" destId="{E0BC4144-EAC3-A444-83AB-FC442D6E60DE}" srcOrd="0" destOrd="0" presId="urn:microsoft.com/office/officeart/2005/8/layout/cycle6"/>
    <dgm:cxn modelId="{6FE1772D-4D4E-0248-9D61-C9C5CFC6C862}" srcId="{AA520C62-1507-E64F-B87A-B232EA8C66C0}" destId="{B8D78FB6-D013-3648-95DF-D88F87B5AFC9}" srcOrd="3" destOrd="0" parTransId="{E1159292-EB3F-0C4B-834D-3B0258FAFAFB}" sibTransId="{A8CC8DCB-9968-5649-8AE2-12733440099D}"/>
    <dgm:cxn modelId="{FF245A2A-56E6-6246-A53D-CEDDAE370467}" type="presOf" srcId="{C88252B9-1422-8644-B844-FE7906431764}" destId="{088BACC0-6968-F540-A333-80F384A8FE70}" srcOrd="0" destOrd="0" presId="urn:microsoft.com/office/officeart/2005/8/layout/cycle6"/>
    <dgm:cxn modelId="{6D2E89D4-EA23-8E40-9E58-E92234848227}" type="presOf" srcId="{A8CC8DCB-9968-5649-8AE2-12733440099D}" destId="{4A31C168-1562-1A41-83D8-BF6FDC4C4808}" srcOrd="0" destOrd="0" presId="urn:microsoft.com/office/officeart/2005/8/layout/cycle6"/>
    <dgm:cxn modelId="{2EFA8AE6-EC2C-4D4E-A70C-7BDCE013C0D3}" type="presOf" srcId="{E183A3E6-54FF-4843-B997-31AC9C8DE1EB}" destId="{13204D03-6D38-EC42-A61D-AA3A0E47442C}" srcOrd="0" destOrd="0" presId="urn:microsoft.com/office/officeart/2005/8/layout/cycle6"/>
    <dgm:cxn modelId="{12C2365E-3BBD-F24F-9212-BF9F1ED039CA}" type="presParOf" srcId="{B86ADF98-1043-2547-9716-0BC9768BD2BA}" destId="{5554E12B-49FF-054A-A08F-7F5620DFF841}" srcOrd="0" destOrd="0" presId="urn:microsoft.com/office/officeart/2005/8/layout/cycle6"/>
    <dgm:cxn modelId="{1BDE1792-3606-644D-9E24-983F74F6B019}" type="presParOf" srcId="{B86ADF98-1043-2547-9716-0BC9768BD2BA}" destId="{68B0786D-AF19-7148-AEBA-4DB9640B055E}" srcOrd="1" destOrd="0" presId="urn:microsoft.com/office/officeart/2005/8/layout/cycle6"/>
    <dgm:cxn modelId="{591ED58F-0F6A-DF4A-AE3C-3CBB1E63E706}" type="presParOf" srcId="{B86ADF98-1043-2547-9716-0BC9768BD2BA}" destId="{F4CC081A-FA81-4045-A7D2-EA54B2F5D3C0}" srcOrd="2" destOrd="0" presId="urn:microsoft.com/office/officeart/2005/8/layout/cycle6"/>
    <dgm:cxn modelId="{246C3429-A301-C24C-B2FD-9F674BD551CB}" type="presParOf" srcId="{B86ADF98-1043-2547-9716-0BC9768BD2BA}" destId="{088BACC0-6968-F540-A333-80F384A8FE70}" srcOrd="3" destOrd="0" presId="urn:microsoft.com/office/officeart/2005/8/layout/cycle6"/>
    <dgm:cxn modelId="{4FCA7EB6-B876-DF41-A042-C2A9A5614588}" type="presParOf" srcId="{B86ADF98-1043-2547-9716-0BC9768BD2BA}" destId="{43999D67-F84C-B642-A8D0-161368EC08B6}" srcOrd="4" destOrd="0" presId="urn:microsoft.com/office/officeart/2005/8/layout/cycle6"/>
    <dgm:cxn modelId="{00EFC7A1-5ACD-134F-9001-924E84DCD4B4}" type="presParOf" srcId="{B86ADF98-1043-2547-9716-0BC9768BD2BA}" destId="{13204D03-6D38-EC42-A61D-AA3A0E47442C}" srcOrd="5" destOrd="0" presId="urn:microsoft.com/office/officeart/2005/8/layout/cycle6"/>
    <dgm:cxn modelId="{C8B3A696-77F5-224E-9464-3BCC50075501}" type="presParOf" srcId="{B86ADF98-1043-2547-9716-0BC9768BD2BA}" destId="{971AB4DD-4DD4-6446-A326-F39126AE7C0F}" srcOrd="6" destOrd="0" presId="urn:microsoft.com/office/officeart/2005/8/layout/cycle6"/>
    <dgm:cxn modelId="{C325D71D-29FF-DF46-90EA-52C18BF5C2E3}" type="presParOf" srcId="{B86ADF98-1043-2547-9716-0BC9768BD2BA}" destId="{4BBEA625-83DC-7C4E-8533-DD67996CE599}" srcOrd="7" destOrd="0" presId="urn:microsoft.com/office/officeart/2005/8/layout/cycle6"/>
    <dgm:cxn modelId="{39F2ADC0-F5C2-604F-A810-2EFA97014F58}" type="presParOf" srcId="{B86ADF98-1043-2547-9716-0BC9768BD2BA}" destId="{C96A504C-CEBC-BD46-BC3A-9595B0E89483}" srcOrd="8" destOrd="0" presId="urn:microsoft.com/office/officeart/2005/8/layout/cycle6"/>
    <dgm:cxn modelId="{C886D3EB-77C6-FC4E-BAE9-F2CCEA461109}" type="presParOf" srcId="{B86ADF98-1043-2547-9716-0BC9768BD2BA}" destId="{7CE7F8A4-85E8-AD46-881D-4FE1463D8CB7}" srcOrd="9" destOrd="0" presId="urn:microsoft.com/office/officeart/2005/8/layout/cycle6"/>
    <dgm:cxn modelId="{05F646AC-5138-1E4B-A0A3-18FE3FD0A718}" type="presParOf" srcId="{B86ADF98-1043-2547-9716-0BC9768BD2BA}" destId="{A7BBEB76-C38A-AE40-B29A-5D8CA37875CA}" srcOrd="10" destOrd="0" presId="urn:microsoft.com/office/officeart/2005/8/layout/cycle6"/>
    <dgm:cxn modelId="{11FAB8C2-29D6-DE4E-BA07-FBCB33CA5D00}" type="presParOf" srcId="{B86ADF98-1043-2547-9716-0BC9768BD2BA}" destId="{4A31C168-1562-1A41-83D8-BF6FDC4C4808}" srcOrd="11" destOrd="0" presId="urn:microsoft.com/office/officeart/2005/8/layout/cycle6"/>
    <dgm:cxn modelId="{6A64AA38-7245-A34E-B980-EE51F5D8F7B0}" type="presParOf" srcId="{B86ADF98-1043-2547-9716-0BC9768BD2BA}" destId="{E0BC4144-EAC3-A444-83AB-FC442D6E60DE}" srcOrd="12" destOrd="0" presId="urn:microsoft.com/office/officeart/2005/8/layout/cycle6"/>
    <dgm:cxn modelId="{4312EBA3-514A-504E-8FB5-6862B0E6BD1D}" type="presParOf" srcId="{B86ADF98-1043-2547-9716-0BC9768BD2BA}" destId="{B827F0B7-19E4-1F49-9B62-37B3CF1CCDB6}" srcOrd="13" destOrd="0" presId="urn:microsoft.com/office/officeart/2005/8/layout/cycle6"/>
    <dgm:cxn modelId="{5D58183B-C675-E847-841B-AE10DB84E4CD}" type="presParOf" srcId="{B86ADF98-1043-2547-9716-0BC9768BD2BA}" destId="{CF346E2A-86DE-0847-8271-7EAF7F18DC40}" srcOrd="14" destOrd="0" presId="urn:microsoft.com/office/officeart/2005/8/layout/cycle6"/>
    <dgm:cxn modelId="{2E21C473-CF03-D947-8E6E-CD6E5C6D88ED}" type="presParOf" srcId="{B86ADF98-1043-2547-9716-0BC9768BD2BA}" destId="{3F231287-8A7A-3B49-95C7-B791ECD87729}" srcOrd="15" destOrd="0" presId="urn:microsoft.com/office/officeart/2005/8/layout/cycle6"/>
    <dgm:cxn modelId="{D2B941F2-163C-CB44-ADE1-DA794093EB47}" type="presParOf" srcId="{B86ADF98-1043-2547-9716-0BC9768BD2BA}" destId="{6815EEF8-D9FC-CF4D-BF1E-FE05E6E3428A}" srcOrd="16" destOrd="0" presId="urn:microsoft.com/office/officeart/2005/8/layout/cycle6"/>
    <dgm:cxn modelId="{3E6FD068-FECD-0741-AE50-77FB72E3A507}" type="presParOf" srcId="{B86ADF98-1043-2547-9716-0BC9768BD2BA}" destId="{420BDA97-0DBB-D44E-AC3D-1A7A6FD80176}" srcOrd="17" destOrd="0" presId="urn:microsoft.com/office/officeart/2005/8/layout/cycle6"/>
    <dgm:cxn modelId="{18BD7EAF-2B4D-394A-A5C2-87CA6386FB4F}" type="presParOf" srcId="{B86ADF98-1043-2547-9716-0BC9768BD2BA}" destId="{806CFC4D-49AD-8A44-A8B3-76482763C824}" srcOrd="18" destOrd="0" presId="urn:microsoft.com/office/officeart/2005/8/layout/cycle6"/>
    <dgm:cxn modelId="{584663A3-AA7D-EC46-A1C9-DA78AF5E6275}" type="presParOf" srcId="{B86ADF98-1043-2547-9716-0BC9768BD2BA}" destId="{608AABBD-D182-FC46-BC55-BB910B8A1440}" srcOrd="19" destOrd="0" presId="urn:microsoft.com/office/officeart/2005/8/layout/cycle6"/>
    <dgm:cxn modelId="{11DC4D3E-DE89-5E40-B0F3-A94BC1EBD080}" type="presParOf" srcId="{B86ADF98-1043-2547-9716-0BC9768BD2BA}" destId="{16C80B5E-B4F9-3148-BAC4-7EFDA3134E43}" srcOrd="20" destOrd="0" presId="urn:microsoft.com/office/officeart/2005/8/layout/cycle6"/>
    <dgm:cxn modelId="{E424B6E3-BC9E-3D41-BB1B-A40693B7E233}" type="presParOf" srcId="{B86ADF98-1043-2547-9716-0BC9768BD2BA}" destId="{5497064B-ADFF-E040-8B62-CA083CACA1F7}" srcOrd="21" destOrd="0" presId="urn:microsoft.com/office/officeart/2005/8/layout/cycle6"/>
    <dgm:cxn modelId="{061E7FF2-735A-654A-B91C-717C528D2AB2}" type="presParOf" srcId="{B86ADF98-1043-2547-9716-0BC9768BD2BA}" destId="{1C329422-E579-9640-AC48-6B7D9055E124}" srcOrd="22" destOrd="0" presId="urn:microsoft.com/office/officeart/2005/8/layout/cycle6"/>
    <dgm:cxn modelId="{E5C91AC7-499E-4944-872C-FDD99B6515E6}" type="presParOf" srcId="{B86ADF98-1043-2547-9716-0BC9768BD2BA}" destId="{105DBA10-C9E8-904C-810B-FF094BB02A2C}" srcOrd="23" destOrd="0" presId="urn:microsoft.com/office/officeart/2005/8/layout/cycle6"/>
    <dgm:cxn modelId="{7F65AF16-8101-BC41-AFB4-D7F90067E0AD}" type="presParOf" srcId="{B86ADF98-1043-2547-9716-0BC9768BD2BA}" destId="{709BB2E4-1648-8B4D-AC9B-1D4B6E1AEE1E}" srcOrd="24" destOrd="0" presId="urn:microsoft.com/office/officeart/2005/8/layout/cycle6"/>
    <dgm:cxn modelId="{C9119E98-2D33-D945-9CD1-47C853635EAD}" type="presParOf" srcId="{B86ADF98-1043-2547-9716-0BC9768BD2BA}" destId="{409412C5-2773-E743-AE92-46D8560A4045}" srcOrd="25" destOrd="0" presId="urn:microsoft.com/office/officeart/2005/8/layout/cycle6"/>
    <dgm:cxn modelId="{8B17D651-A9B5-7E4E-A0D2-40CEBEE12676}" type="presParOf" srcId="{B86ADF98-1043-2547-9716-0BC9768BD2BA}" destId="{232308E0-33A7-4E46-9B29-0B3001543A1C}" srcOrd="26"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E2456C-9AA3-4CD1-B3E5-969C569B05CA}" type="datetimeFigureOut">
              <a:rPr lang="en-US" smtClean="0"/>
              <a:pPr/>
              <a:t>6/20/2014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F3F39B-E7D7-4742-845D-128FC9CE2AFC}" type="slidenum">
              <a:rPr lang="en-US" smtClean="0"/>
              <a:pPr/>
              <a:t>‹#›</a:t>
            </a:fld>
            <a:endParaRPr lang="en-US"/>
          </a:p>
        </p:txBody>
      </p:sp>
    </p:spTree>
    <p:extLst>
      <p:ext uri="{BB962C8B-B14F-4D97-AF65-F5344CB8AC3E}">
        <p14:creationId xmlns:p14="http://schemas.microsoft.com/office/powerpoint/2010/main" val="1631346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EC1C5E-67E0-4799-970B-324C97017AB8}" type="datetimeFigureOut">
              <a:rPr lang="en-US" smtClean="0"/>
              <a:pPr/>
              <a:t>6/20/2014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658AC5-9B8C-4034-B09B-5E7DF743781D}" type="slidenum">
              <a:rPr lang="en-US" smtClean="0"/>
              <a:pPr/>
              <a:t>‹#›</a:t>
            </a:fld>
            <a:endParaRPr lang="en-US"/>
          </a:p>
        </p:txBody>
      </p:sp>
    </p:spTree>
    <p:extLst>
      <p:ext uri="{BB962C8B-B14F-4D97-AF65-F5344CB8AC3E}">
        <p14:creationId xmlns:p14="http://schemas.microsoft.com/office/powerpoint/2010/main" val="2236502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So, we’ve talked about the threat actors and some of the advanced threats they pose and the attack methods they use. For years we have been trying to stop those threats with the “next new” technologies. We use next generation firewalls, hosted AV, SIEM, email gateways and many other point solutions to detect and block these threats. They can be effective in what they are designed to do, but unfortunately, they can only prevent what they know to stop and many threats today do get by and even using encryption to evade detection. What we need today is an Advanced Threat Protection solution that gives us the context, content, visibility, detection, analysis and real-time, evolving intelligence we need to have a fighting chance against today’s threats.  </a:t>
            </a:r>
          </a:p>
          <a:p>
            <a:endParaRPr lang="en-US" dirty="0"/>
          </a:p>
        </p:txBody>
      </p:sp>
      <p:sp>
        <p:nvSpPr>
          <p:cNvPr id="4" name="Slide Number Placeholder 3"/>
          <p:cNvSpPr>
            <a:spLocks noGrp="1"/>
          </p:cNvSpPr>
          <p:nvPr>
            <p:ph type="sldNum" sz="quarter" idx="10"/>
          </p:nvPr>
        </p:nvSpPr>
        <p:spPr/>
        <p:txBody>
          <a:bodyPr/>
          <a:lstStyle/>
          <a:p>
            <a:fld id="{31658AC5-9B8C-4034-B09B-5E7DF743781D}"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3428990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000" kern="1200" dirty="0" smtClean="0">
                <a:solidFill>
                  <a:schemeClr val="tx1"/>
                </a:solidFill>
                <a:effectLst/>
                <a:latin typeface="Arial"/>
                <a:ea typeface="+mn-ea"/>
                <a:cs typeface="Arial"/>
              </a:rPr>
              <a:t>Why is</a:t>
            </a:r>
            <a:r>
              <a:rPr lang="en-US" sz="1000" kern="1200" baseline="0" dirty="0" smtClean="0">
                <a:solidFill>
                  <a:schemeClr val="tx1"/>
                </a:solidFill>
                <a:effectLst/>
                <a:latin typeface="Arial"/>
                <a:ea typeface="+mn-ea"/>
                <a:cs typeface="Arial"/>
              </a:rPr>
              <a:t> a modern approach so important? Well, h</a:t>
            </a:r>
            <a:r>
              <a:rPr lang="en-US" sz="1000" kern="1200" dirty="0" smtClean="0">
                <a:solidFill>
                  <a:schemeClr val="tx1"/>
                </a:solidFill>
                <a:effectLst/>
                <a:latin typeface="Arial"/>
                <a:ea typeface="+mn-ea"/>
                <a:cs typeface="Arial"/>
              </a:rPr>
              <a:t>ere’s an interesting perspective from the latest Verizon Data Breach Investigation</a:t>
            </a:r>
            <a:r>
              <a:rPr lang="en-US" sz="1000" kern="1200" baseline="0" dirty="0" smtClean="0">
                <a:solidFill>
                  <a:schemeClr val="tx1"/>
                </a:solidFill>
                <a:effectLst/>
                <a:latin typeface="Arial"/>
                <a:ea typeface="+mn-ea"/>
                <a:cs typeface="Arial"/>
              </a:rPr>
              <a:t> Report </a:t>
            </a:r>
            <a:r>
              <a:rPr lang="en-US" sz="1000" kern="1200" dirty="0" smtClean="0">
                <a:solidFill>
                  <a:schemeClr val="tx1"/>
                </a:solidFill>
                <a:effectLst/>
                <a:latin typeface="Arial"/>
                <a:ea typeface="+mn-ea"/>
                <a:cs typeface="Arial"/>
              </a:rPr>
              <a:t>on the time of the initial attack, relative to the discovery of the attack. On one hand, 90 percent of the attacks took days or less to successfully compromise their targets.</a:t>
            </a:r>
            <a:r>
              <a:rPr lang="en-US" sz="1000" kern="1200" baseline="0" dirty="0" smtClean="0">
                <a:solidFill>
                  <a:schemeClr val="tx1"/>
                </a:solidFill>
                <a:effectLst/>
                <a:latin typeface="Arial"/>
                <a:ea typeface="+mn-ea"/>
                <a:cs typeface="Arial"/>
              </a:rPr>
              <a:t> </a:t>
            </a:r>
            <a:r>
              <a:rPr lang="en-US" sz="1000" kern="1200" dirty="0" smtClean="0">
                <a:solidFill>
                  <a:schemeClr val="tx1"/>
                </a:solidFill>
                <a:effectLst/>
                <a:latin typeface="Arial"/>
                <a:ea typeface="+mn-ea"/>
                <a:cs typeface="Arial"/>
              </a:rPr>
              <a:t>They're very fast. They are successful.</a:t>
            </a:r>
            <a:r>
              <a:rPr lang="en-US" sz="1000" kern="1200" baseline="0" dirty="0" smtClean="0">
                <a:solidFill>
                  <a:schemeClr val="tx1"/>
                </a:solidFill>
                <a:effectLst/>
                <a:latin typeface="Arial"/>
                <a:ea typeface="+mn-ea"/>
                <a:cs typeface="Arial"/>
              </a:rPr>
              <a:t> They are penetrating your network and y</a:t>
            </a:r>
            <a:r>
              <a:rPr lang="en-US" sz="1000" kern="1200" dirty="0" smtClean="0">
                <a:solidFill>
                  <a:schemeClr val="tx1"/>
                </a:solidFill>
                <a:effectLst/>
                <a:latin typeface="Arial"/>
                <a:ea typeface="+mn-ea"/>
                <a:cs typeface="Arial"/>
              </a:rPr>
              <a:t>ou</a:t>
            </a:r>
            <a:r>
              <a:rPr lang="en-US" sz="1000" kern="1200" baseline="0" dirty="0" smtClean="0">
                <a:solidFill>
                  <a:schemeClr val="tx1"/>
                </a:solidFill>
                <a:effectLst/>
                <a:latin typeface="Arial"/>
                <a:ea typeface="+mn-ea"/>
                <a:cs typeface="Arial"/>
              </a:rPr>
              <a:t> are compromised before you know it.</a:t>
            </a:r>
          </a:p>
          <a:p>
            <a:endParaRPr lang="en-US" sz="1000" kern="1200" dirty="0" smtClean="0">
              <a:solidFill>
                <a:schemeClr val="tx1"/>
              </a:solidFill>
              <a:effectLst/>
              <a:latin typeface="Arial"/>
              <a:ea typeface="+mn-ea"/>
              <a:cs typeface="Arial"/>
            </a:endParaRPr>
          </a:p>
          <a:p>
            <a:r>
              <a:rPr lang="en-US" sz="1000" kern="1200" dirty="0" smtClean="0">
                <a:solidFill>
                  <a:schemeClr val="tx1"/>
                </a:solidFill>
                <a:effectLst/>
                <a:latin typeface="Arial"/>
                <a:ea typeface="+mn-ea"/>
                <a:cs typeface="Arial"/>
              </a:rPr>
              <a:t>On the other side of it, only 25% of the attacks were discovered in days or less. It could take</a:t>
            </a:r>
            <a:r>
              <a:rPr lang="en-US" sz="1000" kern="1200" baseline="0" dirty="0" smtClean="0">
                <a:solidFill>
                  <a:schemeClr val="tx1"/>
                </a:solidFill>
                <a:effectLst/>
                <a:latin typeface="Arial"/>
                <a:ea typeface="+mn-ea"/>
                <a:cs typeface="Arial"/>
              </a:rPr>
              <a:t> much longer…weeks, months…or as we’ve seen in some prominent attacks, even longer </a:t>
            </a:r>
            <a:r>
              <a:rPr lang="en-US" sz="1000" kern="1200" dirty="0" smtClean="0">
                <a:solidFill>
                  <a:schemeClr val="tx1"/>
                </a:solidFill>
                <a:effectLst/>
                <a:latin typeface="Arial"/>
                <a:ea typeface="+mn-ea"/>
                <a:cs typeface="Arial"/>
              </a:rPr>
              <a:t>before they are uncovered. And so, we see a lot of breaches in the news today</a:t>
            </a:r>
            <a:r>
              <a:rPr lang="en-US" sz="1000" kern="1200" baseline="0" dirty="0" smtClean="0">
                <a:solidFill>
                  <a:schemeClr val="tx1"/>
                </a:solidFill>
                <a:effectLst/>
                <a:latin typeface="Arial"/>
                <a:ea typeface="+mn-ea"/>
                <a:cs typeface="Arial"/>
              </a:rPr>
              <a:t> that have gone undetected for some time. The response we see is often…</a:t>
            </a:r>
            <a:r>
              <a:rPr lang="en-US" sz="1000" kern="1200" dirty="0" smtClean="0">
                <a:solidFill>
                  <a:schemeClr val="tx1"/>
                </a:solidFill>
                <a:effectLst/>
                <a:latin typeface="Arial"/>
                <a:ea typeface="+mn-ea"/>
                <a:cs typeface="Arial"/>
              </a:rPr>
              <a:t> "Well, we're not sure we were breached. We think we were. We don’t have the details, we are looking into it, but can’t tell you any more at this time."</a:t>
            </a:r>
          </a:p>
          <a:p>
            <a:r>
              <a:rPr lang="en-US" sz="1000" kern="1200" dirty="0" smtClean="0">
                <a:solidFill>
                  <a:schemeClr val="tx1"/>
                </a:solidFill>
                <a:effectLst/>
                <a:latin typeface="Arial"/>
                <a:ea typeface="+mn-ea"/>
                <a:cs typeface="Arial"/>
              </a:rPr>
              <a:t>That's kind of code for, ”It’s bad…we've definitely been breached, but we don’t know</a:t>
            </a:r>
            <a:r>
              <a:rPr lang="en-US" sz="1000" kern="1200" baseline="0" dirty="0" smtClean="0">
                <a:solidFill>
                  <a:schemeClr val="tx1"/>
                </a:solidFill>
                <a:effectLst/>
                <a:latin typeface="Arial"/>
                <a:ea typeface="+mn-ea"/>
                <a:cs typeface="Arial"/>
              </a:rPr>
              <a:t> how bad, and we don’t know what to do</a:t>
            </a:r>
            <a:r>
              <a:rPr lang="en-US" sz="1000" kern="1200" dirty="0" smtClean="0">
                <a:solidFill>
                  <a:schemeClr val="tx1"/>
                </a:solidFill>
                <a:effectLst/>
                <a:latin typeface="Arial"/>
                <a:ea typeface="+mn-ea"/>
                <a:cs typeface="Arial"/>
              </a:rPr>
              <a:t>." And oftentimes you hear things like, "Well, the threat and the attackers were in the network for four months, six months, a year.” This is definitely an issue. We need to be able to see these</a:t>
            </a:r>
            <a:r>
              <a:rPr lang="en-US" sz="1000" kern="1200" baseline="0" dirty="0" smtClean="0">
                <a:solidFill>
                  <a:schemeClr val="tx1"/>
                </a:solidFill>
                <a:effectLst/>
                <a:latin typeface="Arial"/>
                <a:ea typeface="+mn-ea"/>
                <a:cs typeface="Arial"/>
              </a:rPr>
              <a:t> attacks early, there’s no reason that today we can’t have full visibility into an attack</a:t>
            </a:r>
            <a:r>
              <a:rPr lang="en-US" sz="1000" kern="1200" dirty="0" smtClean="0">
                <a:solidFill>
                  <a:schemeClr val="tx1"/>
                </a:solidFill>
                <a:effectLst/>
                <a:latin typeface="Arial"/>
                <a:ea typeface="+mn-ea"/>
                <a:cs typeface="Arial"/>
              </a:rPr>
              <a:t>.</a:t>
            </a:r>
          </a:p>
          <a:p>
            <a:endParaRPr lang="en-US" sz="1000" kern="1200" dirty="0" smtClean="0">
              <a:solidFill>
                <a:schemeClr val="tx1"/>
              </a:solidFill>
              <a:effectLst/>
              <a:latin typeface="Arial"/>
              <a:ea typeface="+mn-ea"/>
              <a:cs typeface="Arial"/>
            </a:endParaRPr>
          </a:p>
          <a:p>
            <a:endParaRPr lang="en-US" sz="1000" kern="1200" dirty="0" smtClean="0">
              <a:solidFill>
                <a:schemeClr val="tx1"/>
              </a:solidFill>
              <a:effectLst/>
              <a:latin typeface="Arial"/>
              <a:ea typeface="+mn-ea"/>
              <a:cs typeface="Arial"/>
            </a:endParaRPr>
          </a:p>
          <a:p>
            <a:r>
              <a:rPr lang="en-US" sz="1000" kern="1200" dirty="0" smtClean="0">
                <a:solidFill>
                  <a:schemeClr val="tx1"/>
                </a:solidFill>
                <a:effectLst/>
                <a:latin typeface="Arial"/>
                <a:ea typeface="+mn-ea"/>
                <a:cs typeface="Arial"/>
              </a:rPr>
              <a:t>“ It smacks us with the fact that the bad guys seldom need days to get their job done,</a:t>
            </a:r>
            <a:r>
              <a:rPr lang="en-US" sz="1000" kern="1200" baseline="0" dirty="0" smtClean="0">
                <a:solidFill>
                  <a:schemeClr val="tx1"/>
                </a:solidFill>
                <a:effectLst/>
                <a:latin typeface="Arial"/>
                <a:ea typeface="+mn-ea"/>
                <a:cs typeface="Arial"/>
              </a:rPr>
              <a:t> while the good guys rarely manage to get the theirs done in a month of Sundays.”</a:t>
            </a:r>
            <a:endParaRPr lang="en-US" sz="1000" kern="1200" dirty="0" smtClean="0">
              <a:solidFill>
                <a:schemeClr val="tx1"/>
              </a:solidFill>
              <a:effectLst/>
              <a:latin typeface="Arial"/>
              <a:ea typeface="+mn-ea"/>
              <a:cs typeface="Arial"/>
            </a:endParaRPr>
          </a:p>
          <a:p>
            <a:endParaRPr lang="en-US" sz="700" dirty="0" smtClean="0"/>
          </a:p>
          <a:p>
            <a:endParaRPr lang="en-US" sz="1000" dirty="0"/>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09" indent="-285734" eaLnBrk="0" hangingPunct="0">
              <a:defRPr sz="2400">
                <a:solidFill>
                  <a:schemeClr val="tx1"/>
                </a:solidFill>
                <a:latin typeface="Calibri" charset="0"/>
                <a:ea typeface="ＭＳ Ｐゴシック" charset="0"/>
              </a:defRPr>
            </a:lvl2pPr>
            <a:lvl3pPr marL="1142937" indent="-228587" eaLnBrk="0" hangingPunct="0">
              <a:defRPr sz="2400">
                <a:solidFill>
                  <a:schemeClr val="tx1"/>
                </a:solidFill>
                <a:latin typeface="Calibri" charset="0"/>
                <a:ea typeface="ＭＳ Ｐゴシック" charset="0"/>
              </a:defRPr>
            </a:lvl3pPr>
            <a:lvl4pPr marL="1600112" indent="-228587" eaLnBrk="0" hangingPunct="0">
              <a:defRPr sz="2400">
                <a:solidFill>
                  <a:schemeClr val="tx1"/>
                </a:solidFill>
                <a:latin typeface="Calibri" charset="0"/>
                <a:ea typeface="ＭＳ Ｐゴシック" charset="0"/>
              </a:defRPr>
            </a:lvl4pPr>
            <a:lvl5pPr marL="2057287" indent="-228587" eaLnBrk="0" hangingPunct="0">
              <a:defRPr sz="2400">
                <a:solidFill>
                  <a:schemeClr val="tx1"/>
                </a:solidFill>
                <a:latin typeface="Calibri" charset="0"/>
                <a:ea typeface="ＭＳ Ｐゴシック" charset="0"/>
              </a:defRPr>
            </a:lvl5pPr>
            <a:lvl6pPr marL="2514461" indent="-228587" eaLnBrk="0" fontAlgn="base" hangingPunct="0">
              <a:spcBef>
                <a:spcPct val="0"/>
              </a:spcBef>
              <a:spcAft>
                <a:spcPct val="0"/>
              </a:spcAft>
              <a:defRPr sz="2400">
                <a:solidFill>
                  <a:schemeClr val="tx1"/>
                </a:solidFill>
                <a:latin typeface="Calibri" charset="0"/>
                <a:ea typeface="ＭＳ Ｐゴシック" charset="0"/>
              </a:defRPr>
            </a:lvl6pPr>
            <a:lvl7pPr marL="2971635" indent="-228587" eaLnBrk="0" fontAlgn="base" hangingPunct="0">
              <a:spcBef>
                <a:spcPct val="0"/>
              </a:spcBef>
              <a:spcAft>
                <a:spcPct val="0"/>
              </a:spcAft>
              <a:defRPr sz="2400">
                <a:solidFill>
                  <a:schemeClr val="tx1"/>
                </a:solidFill>
                <a:latin typeface="Calibri" charset="0"/>
                <a:ea typeface="ＭＳ Ｐゴシック" charset="0"/>
              </a:defRPr>
            </a:lvl7pPr>
            <a:lvl8pPr marL="3428810" indent="-228587" eaLnBrk="0" fontAlgn="base" hangingPunct="0">
              <a:spcBef>
                <a:spcPct val="0"/>
              </a:spcBef>
              <a:spcAft>
                <a:spcPct val="0"/>
              </a:spcAft>
              <a:defRPr sz="2400">
                <a:solidFill>
                  <a:schemeClr val="tx1"/>
                </a:solidFill>
                <a:latin typeface="Calibri" charset="0"/>
                <a:ea typeface="ＭＳ Ｐゴシック" charset="0"/>
              </a:defRPr>
            </a:lvl8pPr>
            <a:lvl9pPr marL="3885985" indent="-228587"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C0EA489C-C60A-6045-946A-A6998FB01B60}" type="slidenum">
              <a:rPr lang="en-US" sz="1200">
                <a:solidFill>
                  <a:prstClr val="black"/>
                </a:solidFill>
              </a:rPr>
              <a:pPr eaLnBrk="1" fontAlgn="base" hangingPunct="1">
                <a:spcBef>
                  <a:spcPct val="0"/>
                </a:spcBef>
                <a:spcAft>
                  <a:spcPct val="0"/>
                </a:spcAft>
              </a:pPr>
              <a:t>9</a:t>
            </a:fld>
            <a:endParaRPr lang="en-US" sz="1200" dirty="0">
              <a:solidFill>
                <a:prstClr val="black"/>
              </a:solidFill>
            </a:endParaRPr>
          </a:p>
        </p:txBody>
      </p:sp>
    </p:spTree>
    <p:extLst>
      <p:ext uri="{BB962C8B-B14F-4D97-AF65-F5344CB8AC3E}">
        <p14:creationId xmlns:p14="http://schemas.microsoft.com/office/powerpoint/2010/main" val="3535056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 recent report</a:t>
            </a:r>
            <a:r>
              <a:rPr lang="en-US" baseline="0" dirty="0" smtClean="0"/>
              <a:t> from Gartner indicated that 60% of Enterprise IT security budgets will be devoted to rapid response approaches. It’s clear that protecting the organization’s critical digital assets will come by way of swift incident response, not merely blocking what we can already identify.</a:t>
            </a:r>
            <a:endParaRPr lang="en-US" dirty="0"/>
          </a:p>
        </p:txBody>
      </p:sp>
      <p:sp>
        <p:nvSpPr>
          <p:cNvPr id="4" name="Slide Number Placeholder 3"/>
          <p:cNvSpPr>
            <a:spLocks noGrp="1"/>
          </p:cNvSpPr>
          <p:nvPr>
            <p:ph type="sldNum" sz="quarter" idx="10"/>
          </p:nvPr>
        </p:nvSpPr>
        <p:spPr/>
        <p:txBody>
          <a:bodyPr/>
          <a:lstStyle/>
          <a:p>
            <a:fld id="{31658AC5-9B8C-4034-B09B-5E7DF743781D}"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136869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Gartner</a:t>
            </a:r>
            <a:r>
              <a:rPr lang="en-US" baseline="0" dirty="0" smtClean="0"/>
              <a:t> proposes that Advanced Threat Protection is achieved through an adaptive security architecture. One where t</a:t>
            </a:r>
            <a:r>
              <a:rPr lang="en-US" sz="1200" b="0" i="0" u="none" strike="noStrike" kern="1200" baseline="0" dirty="0" smtClean="0">
                <a:solidFill>
                  <a:schemeClr val="tx1"/>
                </a:solidFill>
                <a:latin typeface="+mn-lt"/>
                <a:ea typeface="+mn-ea"/>
                <a:cs typeface="+mn-cs"/>
              </a:rPr>
              <a:t>he end goal is that different capabilities integrate and share information to build a security protection system can adjust to threats and and is more intelligent overall. It addresses the entire lifecycle of a threat.</a:t>
            </a:r>
            <a:endParaRPr lang="en-US" dirty="0"/>
          </a:p>
        </p:txBody>
      </p:sp>
      <p:sp>
        <p:nvSpPr>
          <p:cNvPr id="4" name="Slide Number Placeholder 3"/>
          <p:cNvSpPr>
            <a:spLocks noGrp="1"/>
          </p:cNvSpPr>
          <p:nvPr>
            <p:ph type="sldNum" sz="quarter" idx="10"/>
          </p:nvPr>
        </p:nvSpPr>
        <p:spPr/>
        <p:txBody>
          <a:bodyPr/>
          <a:lstStyle/>
          <a:p>
            <a:fld id="{4EB32D9F-9184-4697-927B-E1EC1DDBFB17}" type="slidenum">
              <a:rPr lang="en-US" smtClean="0"/>
              <a:pPr/>
              <a:t>11</a:t>
            </a:fld>
            <a:endParaRPr lang="en-US"/>
          </a:p>
        </p:txBody>
      </p:sp>
    </p:spTree>
    <p:extLst>
      <p:ext uri="{BB962C8B-B14F-4D97-AF65-F5344CB8AC3E}">
        <p14:creationId xmlns:p14="http://schemas.microsoft.com/office/powerpoint/2010/main" val="6391262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screen"/>
          <a:srcRect/>
          <a:stretch>
            <a:fillRect/>
          </a:stretch>
        </p:blipFill>
        <p:spPr bwMode="auto">
          <a:xfrm>
            <a:off x="0" y="0"/>
            <a:ext cx="9162924" cy="6858000"/>
          </a:xfrm>
          <a:prstGeom prst="rect">
            <a:avLst/>
          </a:prstGeom>
          <a:noFill/>
          <a:ln w="9525">
            <a:noFill/>
            <a:miter lim="800000"/>
            <a:headEnd/>
            <a:tailEnd/>
          </a:ln>
        </p:spPr>
      </p:pic>
      <p:pic>
        <p:nvPicPr>
          <p:cNvPr id="8" name="Picture 7" descr="Cloud.jpg"/>
          <p:cNvPicPr>
            <a:picLocks noChangeAspect="1"/>
          </p:cNvPicPr>
          <p:nvPr userDrawn="1"/>
        </p:nvPicPr>
        <p:blipFill>
          <a:blip r:embed="rId3" cstate="screen">
            <a:lum bright="-14000"/>
          </a:blip>
          <a:srcRect/>
          <a:stretch>
            <a:fillRect/>
          </a:stretch>
        </p:blipFill>
        <p:spPr>
          <a:xfrm>
            <a:off x="2684317" y="-1"/>
            <a:ext cx="6459683" cy="6858001"/>
          </a:xfrm>
          <a:prstGeom prst="rect">
            <a:avLst/>
          </a:prstGeom>
        </p:spPr>
      </p:pic>
      <p:sp>
        <p:nvSpPr>
          <p:cNvPr id="10" name="Rectangle 9"/>
          <p:cNvSpPr/>
          <p:nvPr userDrawn="1"/>
        </p:nvSpPr>
        <p:spPr>
          <a:xfrm>
            <a:off x="0"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924311" y="1683612"/>
            <a:ext cx="5752100" cy="1470025"/>
          </a:xfrm>
        </p:spPr>
        <p:txBody>
          <a:bodyPr rIns="0" anchor="t" anchorCtr="0">
            <a:noAutofit/>
          </a:bodyPr>
          <a:lstStyle>
            <a:lvl1pPr algn="r">
              <a:lnSpc>
                <a:spcPct val="100000"/>
              </a:lnSpc>
              <a:defRPr sz="3200" b="1" cap="all"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913055" y="4465469"/>
            <a:ext cx="5763356" cy="276219"/>
          </a:xfrm>
        </p:spPr>
        <p:txBody>
          <a:bodyPr tIns="27432" rIns="0" bIns="27432">
            <a:noAutofit/>
          </a:bodyPr>
          <a:lstStyle>
            <a:lvl1pPr marL="0" indent="0" algn="r">
              <a:buNone/>
              <a:defRPr sz="200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p:nvPr>
        </p:nvSpPr>
        <p:spPr>
          <a:xfrm>
            <a:off x="2911877" y="4854576"/>
            <a:ext cx="5774924" cy="272255"/>
          </a:xfrm>
        </p:spPr>
        <p:txBody>
          <a:bodyPr tIns="0" rIns="0" bIns="27432">
            <a:noAutofit/>
          </a:bodyPr>
          <a:lstStyle>
            <a:lvl1pPr marL="0" indent="0" algn="r" defTabSz="914400" rtl="0" eaLnBrk="1" latinLnBrk="0" hangingPunct="1">
              <a:spcBef>
                <a:spcPct val="20000"/>
              </a:spcBef>
              <a:buFont typeface="Arial" pitchFamily="34" charset="0"/>
              <a:buNone/>
              <a:defRPr lang="en-US" sz="1800" b="0" kern="1200" cap="none" baseline="0" dirty="0" smtClean="0">
                <a:solidFill>
                  <a:schemeClr val="bg1"/>
                </a:solidFill>
                <a:latin typeface="+mn-lt"/>
                <a:ea typeface="+mn-ea"/>
                <a:cs typeface="+mn-cs"/>
              </a:defRPr>
            </a:lvl1pPr>
          </a:lstStyle>
          <a:p>
            <a:pPr lvl="0"/>
            <a:r>
              <a:rPr lang="en-US" smtClean="0"/>
              <a:t>Click to edit Master text styles</a:t>
            </a:r>
          </a:p>
        </p:txBody>
      </p:sp>
      <p:sp>
        <p:nvSpPr>
          <p:cNvPr id="15" name="Text Placeholder 14"/>
          <p:cNvSpPr>
            <a:spLocks noGrp="1"/>
          </p:cNvSpPr>
          <p:nvPr>
            <p:ph type="body" sz="quarter" idx="11"/>
          </p:nvPr>
        </p:nvSpPr>
        <p:spPr>
          <a:xfrm>
            <a:off x="2911877" y="5338079"/>
            <a:ext cx="5774924" cy="322263"/>
          </a:xfrm>
        </p:spPr>
        <p:txBody>
          <a:bodyPr tIns="27432" rIns="0" bIns="27432">
            <a:noAutofit/>
          </a:bodyPr>
          <a:lstStyle>
            <a:lvl1pPr algn="r">
              <a:buFontTx/>
              <a:buNone/>
              <a:defRPr lang="en-US" sz="1800" b="0" kern="1200" cap="none" baseline="0" dirty="0" smtClean="0">
                <a:solidFill>
                  <a:schemeClr val="bg1"/>
                </a:solidFill>
                <a:latin typeface="+mn-lt"/>
                <a:ea typeface="+mn-ea"/>
                <a:cs typeface="+mn-cs"/>
              </a:defRPr>
            </a:lvl1pPr>
          </a:lstStyle>
          <a:p>
            <a:pPr marL="0" lvl="0" indent="0" algn="r" defTabSz="914400" rtl="0" eaLnBrk="1" latinLnBrk="0" hangingPunct="1">
              <a:spcBef>
                <a:spcPct val="20000"/>
              </a:spcBef>
            </a:pPr>
            <a:r>
              <a:rPr lang="en-US" smtClean="0"/>
              <a:t>Click to edit Master text styles</a:t>
            </a:r>
          </a:p>
        </p:txBody>
      </p:sp>
      <p:sp>
        <p:nvSpPr>
          <p:cNvPr id="9" name="Rectangle 8"/>
          <p:cNvSpPr/>
          <p:nvPr userDrawn="1"/>
        </p:nvSpPr>
        <p:spPr>
          <a:xfrm>
            <a:off x="8933688" y="0"/>
            <a:ext cx="2103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66606" y="267493"/>
            <a:ext cx="936745" cy="936745"/>
          </a:xfrm>
          <a:prstGeom prst="rect">
            <a:avLst/>
          </a:prstGeom>
        </p:spPr>
      </p:pic>
      <p:pic>
        <p:nvPicPr>
          <p:cNvPr id="12" name="Picture 11" descr="BlueCoat Logo new with green tagline.png"/>
          <p:cNvPicPr>
            <a:picLocks noChangeAspect="1"/>
          </p:cNvPicPr>
          <p:nvPr userDrawn="1"/>
        </p:nvPicPr>
        <p:blipFill>
          <a:blip r:embed="rId5" cstate="screen"/>
          <a:srcRect t="59733"/>
          <a:stretch>
            <a:fillRect/>
          </a:stretch>
        </p:blipFill>
        <p:spPr>
          <a:xfrm>
            <a:off x="1666605" y="1338657"/>
            <a:ext cx="837573" cy="72004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0" y="2142779"/>
            <a:ext cx="4060369" cy="4291072"/>
          </a:xfrm>
        </p:spPr>
        <p:txBody>
          <a:bodyPr/>
          <a:lstStyle>
            <a:lvl1pPr marL="0" indent="0">
              <a:buNone/>
              <a:defRPr lang="en-US" sz="1800" b="1" kern="1200" dirty="0" smtClean="0">
                <a:solidFill>
                  <a:schemeClr val="tx1"/>
                </a:solidFill>
                <a:latin typeface="+mn-lt"/>
                <a:ea typeface="+mn-ea"/>
                <a:cs typeface="+mn-cs"/>
              </a:defRPr>
            </a:lvl1pPr>
            <a:lvl2pPr>
              <a:defRPr lang="en-US" sz="1600" kern="1200" dirty="0" smtClean="0">
                <a:solidFill>
                  <a:schemeClr val="accent5">
                    <a:lumMod val="75000"/>
                  </a:schemeClr>
                </a:solidFill>
                <a:latin typeface="+mn-lt"/>
                <a:ea typeface="+mn-ea"/>
                <a:cs typeface="+mn-cs"/>
              </a:defRPr>
            </a:lvl2pPr>
            <a:lvl3pPr>
              <a:defRPr sz="1400"/>
            </a:lvl3pPr>
            <a:lvl4pPr>
              <a:defRPr sz="1400"/>
            </a:lvl4pPr>
            <a:lvl5pPr>
              <a:defRPr sz="1200"/>
            </a:lvl5pPr>
          </a:lstStyle>
          <a:p>
            <a:pPr marL="173038" lvl="0" indent="-173038" algn="l" defTabSz="914400" rtl="0" eaLnBrk="1" latinLnBrk="0" hangingPunct="1">
              <a:spcBef>
                <a:spcPts val="1200"/>
              </a:spcBef>
              <a:buClr>
                <a:srgbClr val="232323"/>
              </a:buClr>
              <a:buSzPct val="100000"/>
              <a:buFont typeface="Wingdings" pitchFamily="2" charset="2"/>
              <a:buChar char="§"/>
            </a:pPr>
            <a:r>
              <a:rPr lang="en-US" smtClean="0"/>
              <a:t>Click to edit Master text styles</a:t>
            </a:r>
          </a:p>
          <a:p>
            <a:pPr marL="173038" lvl="1" indent="-173038" algn="l" defTabSz="914400" rtl="0" eaLnBrk="1" latinLnBrk="0" hangingPunct="1">
              <a:spcBef>
                <a:spcPts val="1200"/>
              </a:spcBef>
              <a:buClr>
                <a:srgbClr val="232323"/>
              </a:buClr>
              <a:buSzPct val="100000"/>
              <a:buFont typeface="Wingdings" pitchFamily="2" charset="2"/>
              <a:buChar char="§"/>
            </a:pPr>
            <a:r>
              <a:rPr lang="en-US" smtClean="0"/>
              <a:t>Second level</a:t>
            </a:r>
          </a:p>
          <a:p>
            <a:pPr marL="173038" lvl="2" indent="-173038" algn="l" defTabSz="914400" rtl="0" eaLnBrk="1" latinLnBrk="0" hangingPunct="1">
              <a:spcBef>
                <a:spcPts val="1200"/>
              </a:spcBef>
              <a:buClr>
                <a:srgbClr val="232323"/>
              </a:buClr>
              <a:buSzPct val="100000"/>
              <a:buFont typeface="Wingdings" pitchFamily="2" charset="2"/>
              <a:buChar char="§"/>
            </a:pPr>
            <a:r>
              <a:rPr lang="en-US" smtClean="0"/>
              <a:t>Third level</a:t>
            </a:r>
          </a:p>
        </p:txBody>
      </p:sp>
      <p:sp>
        <p:nvSpPr>
          <p:cNvPr id="8" name="Text Placeholder 7"/>
          <p:cNvSpPr>
            <a:spLocks noGrp="1"/>
          </p:cNvSpPr>
          <p:nvPr>
            <p:ph type="body" sz="quarter" idx="10"/>
          </p:nvPr>
        </p:nvSpPr>
        <p:spPr>
          <a:xfrm>
            <a:off x="399170" y="1572305"/>
            <a:ext cx="8238803" cy="447675"/>
          </a:xfrm>
        </p:spPr>
        <p:txBody>
          <a:bodyPr lIns="45720">
            <a:normAutofit/>
          </a:bodyPr>
          <a:lstStyle>
            <a:lvl1pPr marL="0" indent="0">
              <a:buNone/>
              <a:defRPr sz="1800">
                <a:solidFill>
                  <a:schemeClr val="tx1"/>
                </a:solidFill>
              </a:defRPr>
            </a:lvl1pPr>
          </a:lstStyle>
          <a:p>
            <a:pPr lvl="0"/>
            <a:r>
              <a:rPr lang="en-US" smtClean="0"/>
              <a:t>Click to edit Master text styles</a:t>
            </a:r>
          </a:p>
        </p:txBody>
      </p:sp>
      <p:cxnSp>
        <p:nvCxnSpPr>
          <p:cNvPr id="10" name="Straight Connector 9"/>
          <p:cNvCxnSpPr/>
          <p:nvPr userDrawn="1"/>
        </p:nvCxnSpPr>
        <p:spPr>
          <a:xfrm>
            <a:off x="4469148" y="2119745"/>
            <a:ext cx="0" cy="43434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sz="quarter" idx="12"/>
          </p:nvPr>
        </p:nvSpPr>
        <p:spPr>
          <a:xfrm>
            <a:off x="434682" y="2119313"/>
            <a:ext cx="3933825" cy="4343400"/>
          </a:xfrm>
        </p:spPr>
        <p:txBody>
          <a:bodyPr>
            <a:normAutofit/>
          </a:bodyPr>
          <a:lstStyle>
            <a:lvl1pPr>
              <a:buFont typeface="Wingdings" pitchFamily="2" charset="2"/>
              <a:buChar char="§"/>
              <a:defRPr sz="1800">
                <a:solidFill>
                  <a:schemeClr val="tx1"/>
                </a:solidFill>
              </a:defRPr>
            </a:lvl1pPr>
            <a:lvl2pPr>
              <a:defRPr sz="1600">
                <a:solidFill>
                  <a:schemeClr val="accent5">
                    <a:lumMod val="75000"/>
                  </a:schemeClr>
                </a:solidFill>
              </a:defRPr>
            </a:lvl2pPr>
            <a:lvl3pPr>
              <a:defRPr sz="14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1594074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0" y="1633491"/>
            <a:ext cx="4060369" cy="4800360"/>
          </a:xfrm>
        </p:spPr>
        <p:txBody>
          <a:bodyPr/>
          <a:lstStyle>
            <a:lvl1pPr marL="0" indent="0">
              <a:buNone/>
              <a:defRPr lang="en-US" sz="1800" b="1" kern="1200" dirty="0" smtClean="0">
                <a:solidFill>
                  <a:schemeClr val="tx1"/>
                </a:solidFill>
                <a:latin typeface="+mn-lt"/>
                <a:ea typeface="+mn-ea"/>
                <a:cs typeface="+mn-cs"/>
              </a:defRPr>
            </a:lvl1pPr>
            <a:lvl2pPr>
              <a:defRPr sz="1600"/>
            </a:lvl2pPr>
            <a:lvl3pPr>
              <a:defRPr sz="1400">
                <a:solidFill>
                  <a:schemeClr val="bg2"/>
                </a:solidFill>
              </a:defRPr>
            </a:lvl3pPr>
            <a:lvl4pPr>
              <a:defRPr sz="1400"/>
            </a:lvl4pPr>
            <a:lvl5pPr>
              <a:defRPr sz="1200"/>
            </a:lvl5pPr>
          </a:lstStyle>
          <a:p>
            <a:pPr marL="173038" lvl="0" indent="-173038" algn="l" defTabSz="914400" rtl="0" eaLnBrk="1" latinLnBrk="0" hangingPunct="1">
              <a:spcBef>
                <a:spcPts val="1200"/>
              </a:spcBef>
              <a:buClr>
                <a:srgbClr val="232323"/>
              </a:buClr>
              <a:buSzPct val="100000"/>
              <a:buFont typeface="Wingdings" pitchFamily="2" charset="2"/>
              <a:buChar char="§"/>
            </a:pPr>
            <a:r>
              <a:rPr lang="en-US" smtClean="0"/>
              <a:t>Click to edit Master text styles</a:t>
            </a:r>
          </a:p>
          <a:p>
            <a:pPr marL="173038" lvl="1" indent="-173038" algn="l" defTabSz="914400" rtl="0" eaLnBrk="1" latinLnBrk="0" hangingPunct="1">
              <a:spcBef>
                <a:spcPts val="1200"/>
              </a:spcBef>
              <a:buClr>
                <a:srgbClr val="232323"/>
              </a:buClr>
              <a:buSzPct val="100000"/>
              <a:buFont typeface="Wingdings" pitchFamily="2" charset="2"/>
              <a:buChar char="§"/>
            </a:pPr>
            <a:r>
              <a:rPr lang="en-US" smtClean="0"/>
              <a:t>Second level</a:t>
            </a:r>
          </a:p>
          <a:p>
            <a:pPr marL="173038" lvl="2" indent="-173038" algn="l" defTabSz="914400" rtl="0" eaLnBrk="1" latinLnBrk="0" hangingPunct="1">
              <a:spcBef>
                <a:spcPts val="1200"/>
              </a:spcBef>
              <a:buClr>
                <a:srgbClr val="232323"/>
              </a:buClr>
              <a:buSzPct val="100000"/>
              <a:buFont typeface="Wingdings" pitchFamily="2" charset="2"/>
              <a:buChar char="§"/>
            </a:pPr>
            <a:r>
              <a:rPr lang="en-US" smtClean="0"/>
              <a:t>Third level</a:t>
            </a:r>
          </a:p>
        </p:txBody>
      </p:sp>
      <p:cxnSp>
        <p:nvCxnSpPr>
          <p:cNvPr id="10" name="Straight Connector 9"/>
          <p:cNvCxnSpPr/>
          <p:nvPr userDrawn="1"/>
        </p:nvCxnSpPr>
        <p:spPr>
          <a:xfrm>
            <a:off x="4469148" y="1624614"/>
            <a:ext cx="0" cy="4838531"/>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sz="quarter" idx="12"/>
          </p:nvPr>
        </p:nvSpPr>
        <p:spPr>
          <a:xfrm>
            <a:off x="434682" y="1603814"/>
            <a:ext cx="3933825" cy="4858899"/>
          </a:xfrm>
        </p:spPr>
        <p:txBody>
          <a:bodyPr>
            <a:normAutofit/>
          </a:bodyPr>
          <a:lstStyle>
            <a:lvl1pPr>
              <a:buFont typeface="Wingdings" pitchFamily="2" charset="2"/>
              <a:buChar char="§"/>
              <a:defRPr sz="1800">
                <a:solidFill>
                  <a:schemeClr val="tx1"/>
                </a:solidFill>
              </a:defRPr>
            </a:lvl1pPr>
            <a:lvl2pPr>
              <a:defRPr sz="1600"/>
            </a:lvl2pPr>
            <a:lvl3pPr>
              <a:defRPr sz="1400">
                <a:solidFill>
                  <a:schemeClr val="bg2"/>
                </a:solidFill>
              </a:defRPr>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5331921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screen"/>
          <a:srcRect/>
          <a:stretch>
            <a:fillRect/>
          </a:stretch>
        </p:blipFill>
        <p:spPr bwMode="auto">
          <a:xfrm>
            <a:off x="0" y="0"/>
            <a:ext cx="9162924" cy="6858000"/>
          </a:xfrm>
          <a:prstGeom prst="rect">
            <a:avLst/>
          </a:prstGeom>
          <a:noFill/>
          <a:ln w="9525">
            <a:noFill/>
            <a:miter lim="800000"/>
            <a:headEnd/>
            <a:tailEnd/>
          </a:ln>
        </p:spPr>
      </p:pic>
      <p:pic>
        <p:nvPicPr>
          <p:cNvPr id="8" name="Picture 7" descr="Cloud.jpg"/>
          <p:cNvPicPr>
            <a:picLocks noChangeAspect="1"/>
          </p:cNvPicPr>
          <p:nvPr userDrawn="1"/>
        </p:nvPicPr>
        <p:blipFill>
          <a:blip r:embed="rId3" cstate="screen">
            <a:lum bright="-14000"/>
          </a:blip>
          <a:srcRect/>
          <a:stretch>
            <a:fillRect/>
          </a:stretch>
        </p:blipFill>
        <p:spPr>
          <a:xfrm>
            <a:off x="2684317" y="-1"/>
            <a:ext cx="6459683" cy="6858001"/>
          </a:xfrm>
          <a:prstGeom prst="rect">
            <a:avLst/>
          </a:prstGeom>
        </p:spPr>
      </p:pic>
      <p:sp>
        <p:nvSpPr>
          <p:cNvPr id="10" name="Rectangle 9"/>
          <p:cNvSpPr/>
          <p:nvPr userDrawn="1"/>
        </p:nvSpPr>
        <p:spPr>
          <a:xfrm>
            <a:off x="0"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8933688" y="0"/>
            <a:ext cx="2103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BlueCoat Logo new with green tagline.png"/>
          <p:cNvPicPr>
            <a:picLocks noChangeAspect="1"/>
          </p:cNvPicPr>
          <p:nvPr userDrawn="1"/>
        </p:nvPicPr>
        <p:blipFill>
          <a:blip r:embed="rId4" cstate="screen"/>
          <a:srcRect t="59733"/>
          <a:stretch>
            <a:fillRect/>
          </a:stretch>
        </p:blipFill>
        <p:spPr>
          <a:xfrm>
            <a:off x="1487094" y="4415346"/>
            <a:ext cx="941781" cy="809625"/>
          </a:xfrm>
          <a:prstGeom prst="rect">
            <a:avLst/>
          </a:prstGeom>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5542" y="2612486"/>
            <a:ext cx="1628775" cy="1628775"/>
          </a:xfrm>
          <a:prstGeom prst="rect">
            <a:avLst/>
          </a:prstGeom>
        </p:spPr>
      </p:pic>
    </p:spTree>
    <p:extLst>
      <p:ext uri="{BB962C8B-B14F-4D97-AF65-F5344CB8AC3E}">
        <p14:creationId xmlns:p14="http://schemas.microsoft.com/office/powerpoint/2010/main" val="16973164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381" indent="0" algn="ctr">
              <a:buNone/>
              <a:defRPr>
                <a:solidFill>
                  <a:schemeClr val="tx1">
                    <a:tint val="75000"/>
                  </a:schemeClr>
                </a:solidFill>
              </a:defRPr>
            </a:lvl2pPr>
            <a:lvl3pPr marL="912752" indent="0" algn="ctr">
              <a:buNone/>
              <a:defRPr>
                <a:solidFill>
                  <a:schemeClr val="tx1">
                    <a:tint val="75000"/>
                  </a:schemeClr>
                </a:solidFill>
              </a:defRPr>
            </a:lvl3pPr>
            <a:lvl4pPr marL="1369131" indent="0" algn="ctr">
              <a:buNone/>
              <a:defRPr>
                <a:solidFill>
                  <a:schemeClr val="tx1">
                    <a:tint val="75000"/>
                  </a:schemeClr>
                </a:solidFill>
              </a:defRPr>
            </a:lvl4pPr>
            <a:lvl5pPr marL="1825506" indent="0" algn="ctr">
              <a:buNone/>
              <a:defRPr>
                <a:solidFill>
                  <a:schemeClr val="tx1">
                    <a:tint val="75000"/>
                  </a:schemeClr>
                </a:solidFill>
              </a:defRPr>
            </a:lvl5pPr>
            <a:lvl6pPr marL="2281882" indent="0" algn="ctr">
              <a:buNone/>
              <a:defRPr>
                <a:solidFill>
                  <a:schemeClr val="tx1">
                    <a:tint val="75000"/>
                  </a:schemeClr>
                </a:solidFill>
              </a:defRPr>
            </a:lvl6pPr>
            <a:lvl7pPr marL="2738258" indent="0" algn="ctr">
              <a:buNone/>
              <a:defRPr>
                <a:solidFill>
                  <a:schemeClr val="tx1">
                    <a:tint val="75000"/>
                  </a:schemeClr>
                </a:solidFill>
              </a:defRPr>
            </a:lvl7pPr>
            <a:lvl8pPr marL="3194633" indent="0" algn="ctr">
              <a:buNone/>
              <a:defRPr>
                <a:solidFill>
                  <a:schemeClr val="tx1">
                    <a:tint val="75000"/>
                  </a:schemeClr>
                </a:solidFill>
              </a:defRPr>
            </a:lvl8pPr>
            <a:lvl9pPr marL="365101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87"/>
            <a:ext cx="2133600" cy="365125"/>
          </a:xfrm>
          <a:prstGeom prst="rect">
            <a:avLst/>
          </a:prstGeom>
        </p:spPr>
        <p:txBody>
          <a:bodyPr lIns="91272" tIns="45640" rIns="91272" bIns="45640"/>
          <a:lstStyle/>
          <a:p>
            <a:pPr defTabSz="912615"/>
            <a:fld id="{2CE3DF4F-9529-48FA-B218-7A6E062E4897}" type="datetimeFigureOut">
              <a:rPr lang="en-US" sz="1900" smtClean="0">
                <a:solidFill>
                  <a:srgbClr val="232323"/>
                </a:solidFill>
                <a:latin typeface="Arial"/>
              </a:rPr>
              <a:pPr defTabSz="912615"/>
              <a:t>6/20/2014</a:t>
            </a:fld>
            <a:endParaRPr lang="en-US" sz="1900">
              <a:solidFill>
                <a:srgbClr val="232323"/>
              </a:solidFill>
              <a:latin typeface="Arial"/>
            </a:endParaRPr>
          </a:p>
        </p:txBody>
      </p:sp>
      <p:sp>
        <p:nvSpPr>
          <p:cNvPr id="5" name="Footer Placeholder 4"/>
          <p:cNvSpPr>
            <a:spLocks noGrp="1"/>
          </p:cNvSpPr>
          <p:nvPr>
            <p:ph type="ftr" sz="quarter" idx="11"/>
          </p:nvPr>
        </p:nvSpPr>
        <p:spPr>
          <a:xfrm>
            <a:off x="3124200" y="6356387"/>
            <a:ext cx="2895600" cy="365125"/>
          </a:xfrm>
          <a:prstGeom prst="rect">
            <a:avLst/>
          </a:prstGeom>
        </p:spPr>
        <p:txBody>
          <a:bodyPr lIns="91272" tIns="45640" rIns="91272" bIns="45640"/>
          <a:lstStyle/>
          <a:p>
            <a:pPr defTabSz="912615"/>
            <a:endParaRPr lang="en-US" sz="1900">
              <a:solidFill>
                <a:srgbClr val="232323"/>
              </a:solidFill>
              <a:latin typeface="Arial"/>
            </a:endParaRPr>
          </a:p>
        </p:txBody>
      </p:sp>
      <p:sp>
        <p:nvSpPr>
          <p:cNvPr id="6" name="Slide Number Placeholder 5"/>
          <p:cNvSpPr>
            <a:spLocks noGrp="1"/>
          </p:cNvSpPr>
          <p:nvPr>
            <p:ph type="sldNum" sz="quarter" idx="12"/>
          </p:nvPr>
        </p:nvSpPr>
        <p:spPr>
          <a:xfrm>
            <a:off x="6553201" y="6356387"/>
            <a:ext cx="2133600" cy="365125"/>
          </a:xfrm>
          <a:prstGeom prst="rect">
            <a:avLst/>
          </a:prstGeom>
        </p:spPr>
        <p:txBody>
          <a:bodyPr lIns="91272" tIns="45640" rIns="91272" bIns="45640"/>
          <a:lstStyle/>
          <a:p>
            <a:pPr defTabSz="912615"/>
            <a:fld id="{C4E77B1B-8029-41E5-A0DB-A7DFEDE5145F}" type="slidenum">
              <a:rPr lang="en-US" sz="1900" smtClean="0">
                <a:solidFill>
                  <a:srgbClr val="232323"/>
                </a:solidFill>
                <a:latin typeface="Arial"/>
              </a:rPr>
              <a:pPr defTabSz="912615"/>
              <a:t>‹#›</a:t>
            </a:fld>
            <a:endParaRPr lang="en-US" sz="1900">
              <a:solidFill>
                <a:srgbClr val="232323"/>
              </a:solidFill>
              <a:latin typeface="Arial"/>
            </a:endParaRPr>
          </a:p>
        </p:txBody>
      </p:sp>
    </p:spTree>
    <p:extLst>
      <p:ext uri="{BB962C8B-B14F-4D97-AF65-F5344CB8AC3E}">
        <p14:creationId xmlns:p14="http://schemas.microsoft.com/office/powerpoint/2010/main" val="34219421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412767" y="1637682"/>
            <a:ext cx="8183880" cy="4864608"/>
          </a:xfrm>
        </p:spPr>
        <p:txBody>
          <a:bodyPr/>
          <a:lstStyle>
            <a:lvl1pPr marL="173038" indent="-173038">
              <a:buSzPct val="100000"/>
              <a:defRPr/>
            </a:lvl1pPr>
            <a:lvl2pPr marL="346075" indent="-173038">
              <a:buSzPct val="100000"/>
              <a:defRPr>
                <a:solidFill>
                  <a:schemeClr val="accent5">
                    <a:lumMod val="75000"/>
                  </a:schemeClr>
                </a:solidFill>
              </a:defRPr>
            </a:lvl2pPr>
            <a:lvl3pPr>
              <a:defRPr>
                <a:solidFill>
                  <a:schemeClr val="bg2"/>
                </a:solidFill>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856084" y="2142779"/>
            <a:ext cx="3776285" cy="4291072"/>
          </a:xfrm>
        </p:spPr>
        <p:txBody>
          <a:bodyPr/>
          <a:lstStyle>
            <a:lvl1pPr marL="173038" indent="-173038" algn="l" defTabSz="914400" rtl="0" eaLnBrk="1" latinLnBrk="0" hangingPunct="1">
              <a:spcBef>
                <a:spcPts val="1200"/>
              </a:spcBef>
              <a:buClr>
                <a:schemeClr val="tx1"/>
              </a:buClr>
              <a:buSzPct val="100000"/>
              <a:buFont typeface="Wingdings" pitchFamily="2" charset="2"/>
              <a:buChar char="§"/>
              <a:defRPr lang="en-US" sz="1800" b="1" kern="1200" dirty="0" smtClean="0">
                <a:solidFill>
                  <a:schemeClr val="tx1"/>
                </a:solidFill>
                <a:latin typeface="+mn-lt"/>
                <a:ea typeface="+mn-ea"/>
                <a:cs typeface="+mn-cs"/>
              </a:defRPr>
            </a:lvl1pPr>
            <a:lvl2pPr>
              <a:defRPr sz="1800"/>
            </a:lvl2pPr>
            <a:lvl3pPr>
              <a:defRPr sz="1600">
                <a:solidFill>
                  <a:schemeClr val="bg2"/>
                </a:solidFill>
              </a:defRPr>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p:txBody>
      </p:sp>
      <p:sp>
        <p:nvSpPr>
          <p:cNvPr id="8" name="Text Placeholder 7"/>
          <p:cNvSpPr>
            <a:spLocks noGrp="1"/>
          </p:cNvSpPr>
          <p:nvPr>
            <p:ph type="body" sz="quarter" idx="10"/>
          </p:nvPr>
        </p:nvSpPr>
        <p:spPr>
          <a:xfrm>
            <a:off x="399170" y="1572305"/>
            <a:ext cx="4243851" cy="447675"/>
          </a:xfrm>
        </p:spPr>
        <p:txBody>
          <a:bodyPr lIns="45720">
            <a:normAutofit/>
          </a:bodyPr>
          <a:lstStyle>
            <a:lvl1pPr marL="0" indent="0">
              <a:buNone/>
              <a:defRPr sz="1800">
                <a:solidFill>
                  <a:schemeClr val="tx1"/>
                </a:solidFill>
              </a:defRPr>
            </a:lvl1pPr>
          </a:lstStyle>
          <a:p>
            <a:pPr lvl="0"/>
            <a:r>
              <a:rPr lang="en-US" smtClean="0"/>
              <a:t>Click to edit Master text styles</a:t>
            </a:r>
          </a:p>
        </p:txBody>
      </p:sp>
      <p:sp>
        <p:nvSpPr>
          <p:cNvPr id="9" name="Chart Placeholder 8"/>
          <p:cNvSpPr>
            <a:spLocks noGrp="1"/>
          </p:cNvSpPr>
          <p:nvPr>
            <p:ph type="chart" sz="quarter" idx="11"/>
          </p:nvPr>
        </p:nvSpPr>
        <p:spPr>
          <a:xfrm>
            <a:off x="434681" y="2142779"/>
            <a:ext cx="4057419" cy="4287838"/>
          </a:xfrm>
        </p:spPr>
        <p:txBody>
          <a:bodyPr>
            <a:normAutofit/>
          </a:bodyPr>
          <a:lstStyle>
            <a:lvl1pPr>
              <a:buFont typeface="Wingdings" pitchFamily="2" charset="2"/>
              <a:buChar char="§"/>
              <a:defRPr sz="1800">
                <a:solidFill>
                  <a:schemeClr val="tx1"/>
                </a:solidFill>
              </a:defRPr>
            </a:lvl1pPr>
            <a:lvl2pPr>
              <a:defRPr lang="en-US" sz="1800" kern="1200" dirty="0" smtClean="0">
                <a:solidFill>
                  <a:schemeClr val="tx1"/>
                </a:solidFill>
                <a:latin typeface="+mn-lt"/>
                <a:ea typeface="+mn-ea"/>
                <a:cs typeface="+mn-cs"/>
              </a:defRPr>
            </a:lvl2pPr>
            <a:lvl3pPr>
              <a:defRPr lang="en-US" sz="1600" kern="1200" dirty="0">
                <a:solidFill>
                  <a:schemeClr val="accent5">
                    <a:lumMod val="50000"/>
                  </a:schemeClr>
                </a:solidFill>
                <a:latin typeface="+mn-lt"/>
                <a:ea typeface="+mn-ea"/>
                <a:cs typeface="+mn-cs"/>
              </a:defRPr>
            </a:lvl3pPr>
          </a:lstStyle>
          <a:p>
            <a:r>
              <a:rPr lang="en-US" smtClean="0"/>
              <a:t>Click icon to add chart</a:t>
            </a:r>
            <a:endParaRPr lang="en-US" dirty="0" smtClean="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7"/>
          <p:cNvSpPr>
            <a:spLocks noGrp="1"/>
          </p:cNvSpPr>
          <p:nvPr>
            <p:ph type="body" sz="quarter" idx="10" hasCustomPrompt="1"/>
          </p:nvPr>
        </p:nvSpPr>
        <p:spPr>
          <a:xfrm>
            <a:off x="399170" y="1572305"/>
            <a:ext cx="8247680" cy="447675"/>
          </a:xfrm>
        </p:spPr>
        <p:txBody>
          <a:bodyPr lIns="45720">
            <a:normAutofit/>
          </a:bodyPr>
          <a:lstStyle>
            <a:lvl1pPr marL="0" indent="0">
              <a:buNone/>
              <a:defRPr sz="1800">
                <a:solidFill>
                  <a:schemeClr val="tx1"/>
                </a:solidFill>
              </a:defRPr>
            </a:lvl1pPr>
          </a:lstStyle>
          <a:p>
            <a:pPr lvl="0"/>
            <a:r>
              <a:rPr lang="en-US" dirty="0" smtClean="0"/>
              <a:t>Click to edit Subtitle text</a:t>
            </a:r>
          </a:p>
        </p:txBody>
      </p:sp>
      <p:sp>
        <p:nvSpPr>
          <p:cNvPr id="9" name="Chart Placeholder 8"/>
          <p:cNvSpPr>
            <a:spLocks noGrp="1"/>
          </p:cNvSpPr>
          <p:nvPr>
            <p:ph type="chart" sz="quarter" idx="11"/>
          </p:nvPr>
        </p:nvSpPr>
        <p:spPr>
          <a:xfrm>
            <a:off x="416926" y="2142779"/>
            <a:ext cx="8229924" cy="4287838"/>
          </a:xfrm>
        </p:spPr>
        <p:txBody>
          <a:bodyPr/>
          <a:lstStyle>
            <a:lvl1pPr>
              <a:defRPr>
                <a:solidFill>
                  <a:schemeClr val="tx1"/>
                </a:solidFill>
              </a:defRPr>
            </a:lvl1pPr>
          </a:lstStyle>
          <a:p>
            <a:r>
              <a:rPr lang="en-US" smtClean="0"/>
              <a:t>Click icon to add chart</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Gold">
    <p:spTree>
      <p:nvGrpSpPr>
        <p:cNvPr id="1" name=""/>
        <p:cNvGrpSpPr/>
        <p:nvPr/>
      </p:nvGrpSpPr>
      <p:grpSpPr>
        <a:xfrm>
          <a:off x="0" y="0"/>
          <a:ext cx="0" cy="0"/>
          <a:chOff x="0" y="0"/>
          <a:chExt cx="0" cy="0"/>
        </a:xfrm>
      </p:grpSpPr>
      <p:pic>
        <p:nvPicPr>
          <p:cNvPr id="14" name="Picture 13" descr="Cloud.jpg"/>
          <p:cNvPicPr>
            <a:picLocks noChangeAspect="1"/>
          </p:cNvPicPr>
          <p:nvPr userDrawn="1"/>
        </p:nvPicPr>
        <p:blipFill>
          <a:blip r:embed="rId2" cstate="screen">
            <a:lum bright="-14000"/>
          </a:blip>
          <a:srcRect/>
          <a:stretch>
            <a:fillRect/>
          </a:stretch>
        </p:blipFill>
        <p:spPr>
          <a:xfrm>
            <a:off x="1" y="-1"/>
            <a:ext cx="9144000" cy="6858001"/>
          </a:xfrm>
          <a:prstGeom prst="rect">
            <a:avLst/>
          </a:prstGeom>
        </p:spPr>
      </p:pic>
      <p:pic>
        <p:nvPicPr>
          <p:cNvPr id="7" name="Picture 6" descr="TS.jpg"/>
          <p:cNvPicPr>
            <a:picLocks noChangeAspect="1"/>
          </p:cNvPicPr>
          <p:nvPr userDrawn="1"/>
        </p:nvPicPr>
        <p:blipFill rotWithShape="1">
          <a:blip r:embed="rId3" cstate="screen"/>
          <a:srcRect l="8372"/>
          <a:stretch/>
        </p:blipFill>
        <p:spPr>
          <a:xfrm>
            <a:off x="3158836" y="1288472"/>
            <a:ext cx="5774852" cy="5569528"/>
          </a:xfrm>
          <a:prstGeom prst="rect">
            <a:avLst/>
          </a:prstGeom>
        </p:spPr>
      </p:pic>
      <p:sp>
        <p:nvSpPr>
          <p:cNvPr id="10" name="Rectangle 9"/>
          <p:cNvSpPr/>
          <p:nvPr userDrawn="1"/>
        </p:nvSpPr>
        <p:spPr>
          <a:xfrm>
            <a:off x="0" y="0"/>
            <a:ext cx="315883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2437" y="2323665"/>
            <a:ext cx="2477193" cy="3686518"/>
          </a:xfrm>
        </p:spPr>
        <p:txBody>
          <a:bodyPr anchor="t" anchorCtr="0">
            <a:noAutofit/>
          </a:bodyPr>
          <a:lstStyle>
            <a:lvl1pPr marL="0" indent="0" algn="r">
              <a:buNone/>
              <a:defRPr sz="22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Rectangle 10"/>
          <p:cNvSpPr/>
          <p:nvPr userDrawn="1"/>
        </p:nvSpPr>
        <p:spPr>
          <a:xfrm>
            <a:off x="8933688" y="0"/>
            <a:ext cx="2103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26"/>
          <p:cNvSpPr>
            <a:spLocks noChangeArrowheads="1"/>
          </p:cNvSpPr>
          <p:nvPr userDrawn="1"/>
        </p:nvSpPr>
        <p:spPr bwMode="black">
          <a:xfrm>
            <a:off x="8521282" y="6629940"/>
            <a:ext cx="196464" cy="193899"/>
          </a:xfrm>
          <a:prstGeom prst="rect">
            <a:avLst/>
          </a:prstGeom>
          <a:noFill/>
          <a:ln w="9525" algn="ctr">
            <a:noFill/>
            <a:miter lim="800000"/>
            <a:headEnd/>
            <a:tailEnd/>
          </a:ln>
        </p:spPr>
        <p:txBody>
          <a:bodyPr wrap="none" lIns="27432" tIns="27432" rIns="27432" bIns="27432" anchor="b" anchorCtr="0">
            <a:spAutoFit/>
          </a:bodyPr>
          <a:lstStyle/>
          <a:p>
            <a:pPr algn="r" eaLnBrk="0" fontAlgn="auto" hangingPunct="0">
              <a:spcBef>
                <a:spcPts val="0"/>
              </a:spcBef>
              <a:spcAft>
                <a:spcPts val="0"/>
              </a:spcAft>
              <a:tabLst>
                <a:tab pos="461963" algn="l"/>
                <a:tab pos="4572000" algn="ctr"/>
                <a:tab pos="8461375" algn="r"/>
                <a:tab pos="8855075" algn="r"/>
              </a:tabLst>
              <a:defRPr/>
            </a:pPr>
            <a:fld id="{EDF30A77-26CB-4904-9806-B14B0F476DBA}" type="slidenum">
              <a:rPr lang="en-US" sz="900">
                <a:solidFill>
                  <a:schemeClr val="accent5"/>
                </a:solidFill>
                <a:latin typeface="+mn-lt"/>
              </a:rPr>
              <a:pPr algn="r" eaLnBrk="0" fontAlgn="auto" hangingPunct="0">
                <a:spcBef>
                  <a:spcPts val="0"/>
                </a:spcBef>
                <a:spcAft>
                  <a:spcPts val="0"/>
                </a:spcAft>
                <a:tabLst>
                  <a:tab pos="461963" algn="l"/>
                  <a:tab pos="4572000" algn="ctr"/>
                  <a:tab pos="8461375" algn="r"/>
                  <a:tab pos="8855075" algn="r"/>
                </a:tabLst>
                <a:defRPr/>
              </a:pPr>
              <a:t>‹#›</a:t>
            </a:fld>
            <a:endParaRPr lang="en-US" sz="900" dirty="0">
              <a:solidFill>
                <a:schemeClr val="accent5"/>
              </a:solidFill>
              <a:latin typeface="+mn-lt"/>
            </a:endParaRPr>
          </a:p>
        </p:txBody>
      </p:sp>
      <p:sp>
        <p:nvSpPr>
          <p:cNvPr id="13" name="TextBox 12"/>
          <p:cNvSpPr txBox="1"/>
          <p:nvPr userDrawn="1"/>
        </p:nvSpPr>
        <p:spPr>
          <a:xfrm>
            <a:off x="4907634" y="6629940"/>
            <a:ext cx="3295068" cy="193899"/>
          </a:xfrm>
          <a:prstGeom prst="rect">
            <a:avLst/>
          </a:prstGeom>
          <a:noFill/>
        </p:spPr>
        <p:txBody>
          <a:bodyPr wrap="none" lIns="27432" tIns="27432" rIns="27432" bIns="27432" anchor="b" anchorCtr="0">
            <a:spAutoFit/>
          </a:bodyPr>
          <a:lstStyle/>
          <a:p>
            <a:pPr algn="r">
              <a:spcBef>
                <a:spcPts val="0"/>
              </a:spcBef>
              <a:defRPr/>
            </a:pPr>
            <a:r>
              <a:rPr lang="en-US" sz="900" dirty="0" smtClean="0">
                <a:solidFill>
                  <a:schemeClr val="accent5"/>
                </a:solidFill>
                <a:latin typeface="+mn-lt"/>
              </a:rPr>
              <a:t>Copyright </a:t>
            </a:r>
            <a:r>
              <a:rPr lang="en-US" sz="900" dirty="0" smtClean="0">
                <a:solidFill>
                  <a:schemeClr val="accent5"/>
                </a:solidFill>
                <a:latin typeface="+mn-lt"/>
                <a:ea typeface="ＭＳ Ｐゴシック" charset="-128"/>
              </a:rPr>
              <a:t>© 2014 Blue Coat Systems Inc.  All Rights Reserved.</a:t>
            </a:r>
            <a:endParaRPr lang="en-US" sz="900" dirty="0">
              <a:solidFill>
                <a:schemeClr val="accent5"/>
              </a:solidFill>
              <a:latin typeface="+mn-lt"/>
            </a:endParaRPr>
          </a:p>
        </p:txBody>
      </p:sp>
      <p:pic>
        <p:nvPicPr>
          <p:cNvPr id="15" name="Picture 14" descr="Cloud.jpg"/>
          <p:cNvPicPr>
            <a:picLocks noChangeAspect="1"/>
          </p:cNvPicPr>
          <p:nvPr userDrawn="1"/>
        </p:nvPicPr>
        <p:blipFill rotWithShape="1">
          <a:blip r:embed="rId2" cstate="screen">
            <a:lum bright="-14000"/>
          </a:blip>
          <a:srcRect b="81212"/>
          <a:stretch/>
        </p:blipFill>
        <p:spPr>
          <a:xfrm>
            <a:off x="1" y="-1"/>
            <a:ext cx="9144000" cy="1288473"/>
          </a:xfrm>
          <a:prstGeom prst="rect">
            <a:avLst/>
          </a:prstGeom>
        </p:spPr>
      </p:pic>
      <p:sp>
        <p:nvSpPr>
          <p:cNvPr id="17" name="Rectangle 16"/>
          <p:cNvSpPr/>
          <p:nvPr userDrawn="1"/>
        </p:nvSpPr>
        <p:spPr>
          <a:xfrm>
            <a:off x="8933688" y="0"/>
            <a:ext cx="2103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16278" y="0"/>
            <a:ext cx="2103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0" y="82030"/>
            <a:ext cx="6363958" cy="1143000"/>
          </a:xfrm>
        </p:spPr>
        <p:txBody>
          <a:bodyPr rIns="0" anchor="ctr" anchorCtr="0">
            <a:noAutofit/>
          </a:bodyPr>
          <a:lstStyle>
            <a:lvl1pPr algn="r">
              <a:defRPr sz="2400" b="1" cap="all" baseline="0">
                <a:solidFill>
                  <a:schemeClr val="bg1"/>
                </a:solidFill>
              </a:defRPr>
            </a:lvl1pPr>
          </a:lstStyle>
          <a:p>
            <a:r>
              <a:rPr lang="en-US" smtClean="0"/>
              <a:t>Click to edit Master title style</a:t>
            </a:r>
            <a:endParaRPr lang="en-US" dirty="0"/>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9028" y="233861"/>
            <a:ext cx="859939" cy="859939"/>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Green">
    <p:spTree>
      <p:nvGrpSpPr>
        <p:cNvPr id="1" name=""/>
        <p:cNvGrpSpPr/>
        <p:nvPr/>
      </p:nvGrpSpPr>
      <p:grpSpPr>
        <a:xfrm>
          <a:off x="0" y="0"/>
          <a:ext cx="0" cy="0"/>
          <a:chOff x="0" y="0"/>
          <a:chExt cx="0" cy="0"/>
        </a:xfrm>
      </p:grpSpPr>
      <p:pic>
        <p:nvPicPr>
          <p:cNvPr id="14" name="Picture 13" descr="Cloud.jpg"/>
          <p:cNvPicPr>
            <a:picLocks noChangeAspect="1"/>
          </p:cNvPicPr>
          <p:nvPr userDrawn="1"/>
        </p:nvPicPr>
        <p:blipFill>
          <a:blip r:embed="rId2" cstate="screen">
            <a:lum bright="-14000"/>
          </a:blip>
          <a:srcRect/>
          <a:stretch>
            <a:fillRect/>
          </a:stretch>
        </p:blipFill>
        <p:spPr>
          <a:xfrm>
            <a:off x="1" y="-1"/>
            <a:ext cx="9144000" cy="6858001"/>
          </a:xfrm>
          <a:prstGeom prst="rect">
            <a:avLst/>
          </a:prstGeom>
        </p:spPr>
      </p:pic>
      <p:pic>
        <p:nvPicPr>
          <p:cNvPr id="7" name="Picture 6" descr="TS.jpg"/>
          <p:cNvPicPr>
            <a:picLocks noChangeAspect="1"/>
          </p:cNvPicPr>
          <p:nvPr userDrawn="1"/>
        </p:nvPicPr>
        <p:blipFill>
          <a:blip r:embed="rId3" cstate="screen"/>
          <a:srcRect/>
          <a:stretch>
            <a:fillRect/>
          </a:stretch>
        </p:blipFill>
        <p:spPr>
          <a:xfrm>
            <a:off x="2611985" y="0"/>
            <a:ext cx="6532015" cy="6858000"/>
          </a:xfrm>
          <a:prstGeom prst="rect">
            <a:avLst/>
          </a:prstGeom>
        </p:spPr>
      </p:pic>
      <p:sp>
        <p:nvSpPr>
          <p:cNvPr id="10" name="Rectangle 9"/>
          <p:cNvSpPr/>
          <p:nvPr userDrawn="1"/>
        </p:nvSpPr>
        <p:spPr>
          <a:xfrm>
            <a:off x="0" y="0"/>
            <a:ext cx="315883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2437" y="2323665"/>
            <a:ext cx="2477193" cy="3686518"/>
          </a:xfrm>
        </p:spPr>
        <p:txBody>
          <a:bodyPr anchor="t" anchorCtr="0">
            <a:noAutofit/>
          </a:bodyPr>
          <a:lstStyle>
            <a:lvl1pPr marL="0" indent="0" algn="r">
              <a:buNone/>
              <a:defRPr sz="22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Rectangle 10"/>
          <p:cNvSpPr/>
          <p:nvPr userDrawn="1"/>
        </p:nvSpPr>
        <p:spPr>
          <a:xfrm>
            <a:off x="8933688" y="0"/>
            <a:ext cx="2103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Cloud.jpg"/>
          <p:cNvPicPr>
            <a:picLocks noChangeAspect="1"/>
          </p:cNvPicPr>
          <p:nvPr userDrawn="1"/>
        </p:nvPicPr>
        <p:blipFill rotWithShape="1">
          <a:blip r:embed="rId2" cstate="screen">
            <a:lum bright="-14000"/>
          </a:blip>
          <a:srcRect b="81212"/>
          <a:stretch/>
        </p:blipFill>
        <p:spPr>
          <a:xfrm>
            <a:off x="1" y="-1"/>
            <a:ext cx="9144000" cy="1288473"/>
          </a:xfrm>
          <a:prstGeom prst="rect">
            <a:avLst/>
          </a:prstGeom>
        </p:spPr>
      </p:pic>
      <p:sp>
        <p:nvSpPr>
          <p:cNvPr id="18" name="Rectangle 17"/>
          <p:cNvSpPr/>
          <p:nvPr userDrawn="1"/>
        </p:nvSpPr>
        <p:spPr>
          <a:xfrm>
            <a:off x="-16278" y="0"/>
            <a:ext cx="2103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05050" y="82030"/>
            <a:ext cx="6344908" cy="1143000"/>
          </a:xfrm>
        </p:spPr>
        <p:txBody>
          <a:bodyPr rIns="0" anchor="ctr" anchorCtr="0">
            <a:noAutofit/>
          </a:bodyPr>
          <a:lstStyle>
            <a:lvl1pPr algn="r">
              <a:defRPr sz="2400" b="1" cap="all" baseline="0">
                <a:solidFill>
                  <a:schemeClr val="bg1"/>
                </a:solidFill>
              </a:defRPr>
            </a:lvl1pPr>
          </a:lstStyle>
          <a:p>
            <a:r>
              <a:rPr lang="en-US" smtClean="0"/>
              <a:t>Click to edit Master title style</a:t>
            </a:r>
            <a:endParaRPr lang="en-US" dirty="0"/>
          </a:p>
        </p:txBody>
      </p:sp>
      <p:pic>
        <p:nvPicPr>
          <p:cNvPr id="16" name="Picture 15" descr="hiup_2.jpg"/>
          <p:cNvPicPr>
            <a:picLocks noChangeAspect="1"/>
          </p:cNvPicPr>
          <p:nvPr userDrawn="1"/>
        </p:nvPicPr>
        <p:blipFill>
          <a:blip r:embed="rId4" cstate="screen"/>
          <a:srcRect/>
          <a:stretch>
            <a:fillRect/>
          </a:stretch>
        </p:blipFill>
        <p:spPr>
          <a:xfrm>
            <a:off x="3158836" y="1288472"/>
            <a:ext cx="5774852" cy="5569527"/>
          </a:xfrm>
          <a:prstGeom prst="rect">
            <a:avLst/>
          </a:prstGeom>
        </p:spPr>
      </p:pic>
      <p:sp>
        <p:nvSpPr>
          <p:cNvPr id="17" name="Rectangle 16"/>
          <p:cNvSpPr/>
          <p:nvPr userDrawn="1"/>
        </p:nvSpPr>
        <p:spPr>
          <a:xfrm>
            <a:off x="8933688" y="0"/>
            <a:ext cx="2103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4907634" y="6629940"/>
            <a:ext cx="3295068" cy="193899"/>
          </a:xfrm>
          <a:prstGeom prst="rect">
            <a:avLst/>
          </a:prstGeom>
          <a:noFill/>
        </p:spPr>
        <p:txBody>
          <a:bodyPr wrap="none" lIns="27432" tIns="27432" rIns="27432" bIns="27432" anchor="b" anchorCtr="0">
            <a:spAutoFit/>
          </a:bodyPr>
          <a:lstStyle/>
          <a:p>
            <a:pPr algn="r">
              <a:spcBef>
                <a:spcPts val="0"/>
              </a:spcBef>
              <a:defRPr/>
            </a:pPr>
            <a:r>
              <a:rPr lang="en-US" sz="900" dirty="0" smtClean="0">
                <a:solidFill>
                  <a:schemeClr val="accent5"/>
                </a:solidFill>
                <a:latin typeface="+mn-lt"/>
              </a:rPr>
              <a:t>Copyright </a:t>
            </a:r>
            <a:r>
              <a:rPr lang="en-US" sz="900" dirty="0" smtClean="0">
                <a:solidFill>
                  <a:schemeClr val="accent5"/>
                </a:solidFill>
                <a:latin typeface="+mn-lt"/>
                <a:ea typeface="ＭＳ Ｐゴシック" charset="-128"/>
              </a:rPr>
              <a:t>© 2014 Blue Coat Systems Inc.  All Rights Reserved.</a:t>
            </a:r>
            <a:endParaRPr lang="en-US" sz="900" dirty="0">
              <a:solidFill>
                <a:schemeClr val="accent5"/>
              </a:solidFill>
              <a:latin typeface="+mn-lt"/>
            </a:endParaRPr>
          </a:p>
        </p:txBody>
      </p:sp>
      <p:sp>
        <p:nvSpPr>
          <p:cNvPr id="12" name="Rectangle 26"/>
          <p:cNvSpPr>
            <a:spLocks noChangeArrowheads="1"/>
          </p:cNvSpPr>
          <p:nvPr userDrawn="1"/>
        </p:nvSpPr>
        <p:spPr bwMode="black">
          <a:xfrm>
            <a:off x="8521282" y="6629940"/>
            <a:ext cx="196464" cy="193899"/>
          </a:xfrm>
          <a:prstGeom prst="rect">
            <a:avLst/>
          </a:prstGeom>
          <a:noFill/>
          <a:ln w="9525" algn="ctr">
            <a:noFill/>
            <a:miter lim="800000"/>
            <a:headEnd/>
            <a:tailEnd/>
          </a:ln>
        </p:spPr>
        <p:txBody>
          <a:bodyPr wrap="none" lIns="27432" tIns="27432" rIns="27432" bIns="27432" anchor="b" anchorCtr="0">
            <a:spAutoFit/>
          </a:bodyPr>
          <a:lstStyle/>
          <a:p>
            <a:pPr algn="r" eaLnBrk="0" fontAlgn="auto" hangingPunct="0">
              <a:spcBef>
                <a:spcPts val="0"/>
              </a:spcBef>
              <a:spcAft>
                <a:spcPts val="0"/>
              </a:spcAft>
              <a:tabLst>
                <a:tab pos="461963" algn="l"/>
                <a:tab pos="4572000" algn="ctr"/>
                <a:tab pos="8461375" algn="r"/>
                <a:tab pos="8855075" algn="r"/>
              </a:tabLst>
              <a:defRPr/>
            </a:pPr>
            <a:fld id="{EDF30A77-26CB-4904-9806-B14B0F476DBA}" type="slidenum">
              <a:rPr lang="en-US" sz="900">
                <a:solidFill>
                  <a:schemeClr val="accent5"/>
                </a:solidFill>
                <a:latin typeface="+mn-lt"/>
              </a:rPr>
              <a:pPr algn="r" eaLnBrk="0" fontAlgn="auto" hangingPunct="0">
                <a:spcBef>
                  <a:spcPts val="0"/>
                </a:spcBef>
                <a:spcAft>
                  <a:spcPts val="0"/>
                </a:spcAft>
                <a:tabLst>
                  <a:tab pos="461963" algn="l"/>
                  <a:tab pos="4572000" algn="ctr"/>
                  <a:tab pos="8461375" algn="r"/>
                  <a:tab pos="8855075" algn="r"/>
                </a:tabLst>
                <a:defRPr/>
              </a:pPr>
              <a:t>‹#›</a:t>
            </a:fld>
            <a:endParaRPr lang="en-US" sz="900" dirty="0">
              <a:solidFill>
                <a:schemeClr val="accent5"/>
              </a:solidFill>
              <a:latin typeface="+mn-lt"/>
            </a:endParaRPr>
          </a:p>
        </p:txBody>
      </p:sp>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19028" y="233861"/>
            <a:ext cx="859939" cy="859939"/>
          </a:xfrm>
          <a:prstGeom prst="rect">
            <a:avLst/>
          </a:prstGeom>
        </p:spPr>
      </p:pic>
    </p:spTree>
    <p:extLst>
      <p:ext uri="{BB962C8B-B14F-4D97-AF65-F5344CB8AC3E}">
        <p14:creationId xmlns:p14="http://schemas.microsoft.com/office/powerpoint/2010/main" val="14272654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Magenta">
    <p:spTree>
      <p:nvGrpSpPr>
        <p:cNvPr id="1" name=""/>
        <p:cNvGrpSpPr/>
        <p:nvPr/>
      </p:nvGrpSpPr>
      <p:grpSpPr>
        <a:xfrm>
          <a:off x="0" y="0"/>
          <a:ext cx="0" cy="0"/>
          <a:chOff x="0" y="0"/>
          <a:chExt cx="0" cy="0"/>
        </a:xfrm>
      </p:grpSpPr>
      <p:pic>
        <p:nvPicPr>
          <p:cNvPr id="14" name="Picture 13" descr="Cloud.jpg"/>
          <p:cNvPicPr>
            <a:picLocks noChangeAspect="1"/>
          </p:cNvPicPr>
          <p:nvPr userDrawn="1"/>
        </p:nvPicPr>
        <p:blipFill>
          <a:blip r:embed="rId2" cstate="screen">
            <a:lum bright="-14000"/>
          </a:blip>
          <a:srcRect/>
          <a:stretch>
            <a:fillRect/>
          </a:stretch>
        </p:blipFill>
        <p:spPr>
          <a:xfrm>
            <a:off x="1" y="-1"/>
            <a:ext cx="9144000" cy="6858001"/>
          </a:xfrm>
          <a:prstGeom prst="rect">
            <a:avLst/>
          </a:prstGeom>
        </p:spPr>
      </p:pic>
      <p:sp>
        <p:nvSpPr>
          <p:cNvPr id="10" name="Rectangle 9"/>
          <p:cNvSpPr/>
          <p:nvPr userDrawn="1"/>
        </p:nvSpPr>
        <p:spPr>
          <a:xfrm>
            <a:off x="0" y="0"/>
            <a:ext cx="315883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2437" y="2323665"/>
            <a:ext cx="2477193" cy="3686518"/>
          </a:xfrm>
        </p:spPr>
        <p:txBody>
          <a:bodyPr anchor="t" anchorCtr="0">
            <a:noAutofit/>
          </a:bodyPr>
          <a:lstStyle>
            <a:lvl1pPr marL="0" indent="0" algn="r">
              <a:buNone/>
              <a:defRPr sz="22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Rectangle 10"/>
          <p:cNvSpPr/>
          <p:nvPr userDrawn="1"/>
        </p:nvSpPr>
        <p:spPr>
          <a:xfrm>
            <a:off x="8933688" y="0"/>
            <a:ext cx="2103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26"/>
          <p:cNvSpPr>
            <a:spLocks noChangeArrowheads="1"/>
          </p:cNvSpPr>
          <p:nvPr userDrawn="1"/>
        </p:nvSpPr>
        <p:spPr bwMode="black">
          <a:xfrm>
            <a:off x="8521282" y="6629940"/>
            <a:ext cx="196464" cy="193899"/>
          </a:xfrm>
          <a:prstGeom prst="rect">
            <a:avLst/>
          </a:prstGeom>
          <a:noFill/>
          <a:ln w="9525" algn="ctr">
            <a:noFill/>
            <a:miter lim="800000"/>
            <a:headEnd/>
            <a:tailEnd/>
          </a:ln>
        </p:spPr>
        <p:txBody>
          <a:bodyPr wrap="none" lIns="27432" tIns="27432" rIns="27432" bIns="27432" anchor="b" anchorCtr="0">
            <a:spAutoFit/>
          </a:bodyPr>
          <a:lstStyle/>
          <a:p>
            <a:pPr algn="r" eaLnBrk="0" fontAlgn="auto" hangingPunct="0">
              <a:spcBef>
                <a:spcPts val="0"/>
              </a:spcBef>
              <a:spcAft>
                <a:spcPts val="0"/>
              </a:spcAft>
              <a:tabLst>
                <a:tab pos="461963" algn="l"/>
                <a:tab pos="4572000" algn="ctr"/>
                <a:tab pos="8461375" algn="r"/>
                <a:tab pos="8855075" algn="r"/>
              </a:tabLst>
              <a:defRPr/>
            </a:pPr>
            <a:fld id="{EDF30A77-26CB-4904-9806-B14B0F476DBA}" type="slidenum">
              <a:rPr lang="en-US" sz="900">
                <a:solidFill>
                  <a:schemeClr val="accent5"/>
                </a:solidFill>
                <a:latin typeface="+mn-lt"/>
              </a:rPr>
              <a:pPr algn="r" eaLnBrk="0" fontAlgn="auto" hangingPunct="0">
                <a:spcBef>
                  <a:spcPts val="0"/>
                </a:spcBef>
                <a:spcAft>
                  <a:spcPts val="0"/>
                </a:spcAft>
                <a:tabLst>
                  <a:tab pos="461963" algn="l"/>
                  <a:tab pos="4572000" algn="ctr"/>
                  <a:tab pos="8461375" algn="r"/>
                  <a:tab pos="8855075" algn="r"/>
                </a:tabLst>
                <a:defRPr/>
              </a:pPr>
              <a:t>‹#›</a:t>
            </a:fld>
            <a:endParaRPr lang="en-US" sz="900" dirty="0">
              <a:solidFill>
                <a:schemeClr val="accent5"/>
              </a:solidFill>
              <a:latin typeface="+mn-lt"/>
            </a:endParaRPr>
          </a:p>
        </p:txBody>
      </p:sp>
      <p:sp>
        <p:nvSpPr>
          <p:cNvPr id="13" name="TextBox 12"/>
          <p:cNvSpPr txBox="1"/>
          <p:nvPr userDrawn="1"/>
        </p:nvSpPr>
        <p:spPr>
          <a:xfrm>
            <a:off x="4907634" y="6629940"/>
            <a:ext cx="3295068" cy="193899"/>
          </a:xfrm>
          <a:prstGeom prst="rect">
            <a:avLst/>
          </a:prstGeom>
          <a:noFill/>
        </p:spPr>
        <p:txBody>
          <a:bodyPr wrap="none" lIns="27432" tIns="27432" rIns="27432" bIns="27432" anchor="b" anchorCtr="0">
            <a:spAutoFit/>
          </a:bodyPr>
          <a:lstStyle/>
          <a:p>
            <a:pPr algn="r">
              <a:spcBef>
                <a:spcPts val="0"/>
              </a:spcBef>
              <a:defRPr/>
            </a:pPr>
            <a:r>
              <a:rPr lang="en-US" sz="900" dirty="0" smtClean="0">
                <a:solidFill>
                  <a:schemeClr val="accent5"/>
                </a:solidFill>
                <a:latin typeface="+mn-lt"/>
              </a:rPr>
              <a:t>Copyright </a:t>
            </a:r>
            <a:r>
              <a:rPr lang="en-US" sz="900" dirty="0" smtClean="0">
                <a:solidFill>
                  <a:schemeClr val="accent5"/>
                </a:solidFill>
                <a:latin typeface="+mn-lt"/>
                <a:ea typeface="ＭＳ Ｐゴシック" charset="-128"/>
              </a:rPr>
              <a:t>© 2013 Blue Coat Systems Inc.  All Rights Reserved.</a:t>
            </a:r>
            <a:endParaRPr lang="en-US" sz="900" dirty="0">
              <a:solidFill>
                <a:schemeClr val="accent5"/>
              </a:solidFill>
              <a:latin typeface="+mn-lt"/>
            </a:endParaRPr>
          </a:p>
        </p:txBody>
      </p:sp>
      <p:pic>
        <p:nvPicPr>
          <p:cNvPr id="15" name="Picture 14" descr="Cloud.jpg"/>
          <p:cNvPicPr>
            <a:picLocks noChangeAspect="1"/>
          </p:cNvPicPr>
          <p:nvPr userDrawn="1"/>
        </p:nvPicPr>
        <p:blipFill rotWithShape="1">
          <a:blip r:embed="rId2" cstate="screen">
            <a:lum bright="-14000"/>
          </a:blip>
          <a:srcRect b="81212"/>
          <a:stretch/>
        </p:blipFill>
        <p:spPr>
          <a:xfrm>
            <a:off x="1" y="-1"/>
            <a:ext cx="9144000" cy="1288473"/>
          </a:xfrm>
          <a:prstGeom prst="rect">
            <a:avLst/>
          </a:prstGeom>
        </p:spPr>
      </p:pic>
      <p:sp>
        <p:nvSpPr>
          <p:cNvPr id="17" name="Rectangle 16"/>
          <p:cNvSpPr/>
          <p:nvPr userDrawn="1"/>
        </p:nvSpPr>
        <p:spPr>
          <a:xfrm>
            <a:off x="8933688" y="0"/>
            <a:ext cx="2103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16278" y="0"/>
            <a:ext cx="2103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0" y="82030"/>
            <a:ext cx="6363958" cy="1143000"/>
          </a:xfrm>
        </p:spPr>
        <p:txBody>
          <a:bodyPr rIns="0" anchor="ctr" anchorCtr="0">
            <a:noAutofit/>
          </a:bodyPr>
          <a:lstStyle>
            <a:lvl1pPr algn="r">
              <a:defRPr sz="2400" b="1" cap="all" baseline="0">
                <a:solidFill>
                  <a:schemeClr val="bg1"/>
                </a:solidFill>
              </a:defRPr>
            </a:lvl1pPr>
          </a:lstStyle>
          <a:p>
            <a:r>
              <a:rPr lang="en-US" smtClean="0"/>
              <a:t>Click to edit Master title style</a:t>
            </a:r>
            <a:endParaRPr lang="en-US" dirty="0"/>
          </a:p>
        </p:txBody>
      </p:sp>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158836" y="1288472"/>
            <a:ext cx="5774852" cy="5569528"/>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9028" y="233861"/>
            <a:ext cx="859939" cy="859939"/>
          </a:xfrm>
          <a:prstGeom prst="rect">
            <a:avLst/>
          </a:prstGeom>
        </p:spPr>
      </p:pic>
      <p:sp>
        <p:nvSpPr>
          <p:cNvPr id="20" name="TextBox 19"/>
          <p:cNvSpPr txBox="1"/>
          <p:nvPr userDrawn="1"/>
        </p:nvSpPr>
        <p:spPr>
          <a:xfrm>
            <a:off x="4877148" y="6631728"/>
            <a:ext cx="3295068" cy="193899"/>
          </a:xfrm>
          <a:prstGeom prst="rect">
            <a:avLst/>
          </a:prstGeom>
          <a:noFill/>
        </p:spPr>
        <p:txBody>
          <a:bodyPr wrap="none" lIns="27432" tIns="27432" rIns="27432" bIns="27432" anchor="b" anchorCtr="0">
            <a:spAutoFit/>
          </a:bodyPr>
          <a:lstStyle/>
          <a:p>
            <a:pPr algn="r">
              <a:spcBef>
                <a:spcPts val="0"/>
              </a:spcBef>
              <a:defRPr/>
            </a:pPr>
            <a:r>
              <a:rPr lang="en-US" sz="900" dirty="0" smtClean="0">
                <a:solidFill>
                  <a:schemeClr val="accent5"/>
                </a:solidFill>
                <a:latin typeface="+mn-lt"/>
              </a:rPr>
              <a:t>Copyright </a:t>
            </a:r>
            <a:r>
              <a:rPr lang="en-US" sz="900" dirty="0" smtClean="0">
                <a:solidFill>
                  <a:schemeClr val="accent5"/>
                </a:solidFill>
                <a:latin typeface="+mn-lt"/>
                <a:ea typeface="ＭＳ Ｐゴシック" charset="-128"/>
              </a:rPr>
              <a:t>© 2014 Blue Coat Systems Inc.  All Rights Reserved.</a:t>
            </a:r>
            <a:endParaRPr lang="en-US" sz="900" dirty="0">
              <a:solidFill>
                <a:schemeClr val="accent5"/>
              </a:solidFill>
              <a:latin typeface="+mn-lt"/>
            </a:endParaRPr>
          </a:p>
        </p:txBody>
      </p:sp>
    </p:spTree>
    <p:extLst>
      <p:ext uri="{BB962C8B-B14F-4D97-AF65-F5344CB8AC3E}">
        <p14:creationId xmlns:p14="http://schemas.microsoft.com/office/powerpoint/2010/main" val="8971634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Aqua">
    <p:spTree>
      <p:nvGrpSpPr>
        <p:cNvPr id="1" name=""/>
        <p:cNvGrpSpPr/>
        <p:nvPr/>
      </p:nvGrpSpPr>
      <p:grpSpPr>
        <a:xfrm>
          <a:off x="0" y="0"/>
          <a:ext cx="0" cy="0"/>
          <a:chOff x="0" y="0"/>
          <a:chExt cx="0" cy="0"/>
        </a:xfrm>
      </p:grpSpPr>
      <p:pic>
        <p:nvPicPr>
          <p:cNvPr id="14" name="Picture 13" descr="Cloud.jpg"/>
          <p:cNvPicPr>
            <a:picLocks noChangeAspect="1"/>
          </p:cNvPicPr>
          <p:nvPr userDrawn="1"/>
        </p:nvPicPr>
        <p:blipFill>
          <a:blip r:embed="rId2" cstate="screen">
            <a:lum bright="-14000"/>
          </a:blip>
          <a:srcRect/>
          <a:stretch>
            <a:fillRect/>
          </a:stretch>
        </p:blipFill>
        <p:spPr>
          <a:xfrm>
            <a:off x="1" y="-1"/>
            <a:ext cx="9144000" cy="6858001"/>
          </a:xfrm>
          <a:prstGeom prst="rect">
            <a:avLst/>
          </a:prstGeom>
        </p:spPr>
      </p:pic>
      <p:sp>
        <p:nvSpPr>
          <p:cNvPr id="10" name="Rectangle 9"/>
          <p:cNvSpPr/>
          <p:nvPr userDrawn="1"/>
        </p:nvSpPr>
        <p:spPr>
          <a:xfrm>
            <a:off x="0" y="0"/>
            <a:ext cx="315883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2437" y="2323665"/>
            <a:ext cx="2477193" cy="3686518"/>
          </a:xfrm>
        </p:spPr>
        <p:txBody>
          <a:bodyPr anchor="t" anchorCtr="0">
            <a:noAutofit/>
          </a:bodyPr>
          <a:lstStyle>
            <a:lvl1pPr marL="0" indent="0" algn="r">
              <a:buNone/>
              <a:defRPr sz="22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Rectangle 10"/>
          <p:cNvSpPr/>
          <p:nvPr userDrawn="1"/>
        </p:nvSpPr>
        <p:spPr>
          <a:xfrm>
            <a:off x="8933688" y="0"/>
            <a:ext cx="2103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26"/>
          <p:cNvSpPr>
            <a:spLocks noChangeArrowheads="1"/>
          </p:cNvSpPr>
          <p:nvPr userDrawn="1"/>
        </p:nvSpPr>
        <p:spPr bwMode="black">
          <a:xfrm>
            <a:off x="8521282" y="6629940"/>
            <a:ext cx="196464" cy="193899"/>
          </a:xfrm>
          <a:prstGeom prst="rect">
            <a:avLst/>
          </a:prstGeom>
          <a:noFill/>
          <a:ln w="9525" algn="ctr">
            <a:noFill/>
            <a:miter lim="800000"/>
            <a:headEnd/>
            <a:tailEnd/>
          </a:ln>
        </p:spPr>
        <p:txBody>
          <a:bodyPr wrap="none" lIns="27432" tIns="27432" rIns="27432" bIns="27432" anchor="b" anchorCtr="0">
            <a:spAutoFit/>
          </a:bodyPr>
          <a:lstStyle/>
          <a:p>
            <a:pPr algn="r" eaLnBrk="0" fontAlgn="auto" hangingPunct="0">
              <a:spcBef>
                <a:spcPts val="0"/>
              </a:spcBef>
              <a:spcAft>
                <a:spcPts val="0"/>
              </a:spcAft>
              <a:tabLst>
                <a:tab pos="461963" algn="l"/>
                <a:tab pos="4572000" algn="ctr"/>
                <a:tab pos="8461375" algn="r"/>
                <a:tab pos="8855075" algn="r"/>
              </a:tabLst>
              <a:defRPr/>
            </a:pPr>
            <a:fld id="{EDF30A77-26CB-4904-9806-B14B0F476DBA}" type="slidenum">
              <a:rPr lang="en-US" sz="900">
                <a:solidFill>
                  <a:schemeClr val="accent5"/>
                </a:solidFill>
                <a:latin typeface="+mn-lt"/>
              </a:rPr>
              <a:pPr algn="r" eaLnBrk="0" fontAlgn="auto" hangingPunct="0">
                <a:spcBef>
                  <a:spcPts val="0"/>
                </a:spcBef>
                <a:spcAft>
                  <a:spcPts val="0"/>
                </a:spcAft>
                <a:tabLst>
                  <a:tab pos="461963" algn="l"/>
                  <a:tab pos="4572000" algn="ctr"/>
                  <a:tab pos="8461375" algn="r"/>
                  <a:tab pos="8855075" algn="r"/>
                </a:tabLst>
                <a:defRPr/>
              </a:pPr>
              <a:t>‹#›</a:t>
            </a:fld>
            <a:endParaRPr lang="en-US" sz="900" dirty="0">
              <a:solidFill>
                <a:schemeClr val="accent5"/>
              </a:solidFill>
              <a:latin typeface="+mn-lt"/>
            </a:endParaRPr>
          </a:p>
        </p:txBody>
      </p:sp>
      <p:sp>
        <p:nvSpPr>
          <p:cNvPr id="13" name="TextBox 12"/>
          <p:cNvSpPr txBox="1"/>
          <p:nvPr userDrawn="1"/>
        </p:nvSpPr>
        <p:spPr>
          <a:xfrm>
            <a:off x="4907634" y="6629940"/>
            <a:ext cx="3295068" cy="193899"/>
          </a:xfrm>
          <a:prstGeom prst="rect">
            <a:avLst/>
          </a:prstGeom>
          <a:noFill/>
        </p:spPr>
        <p:txBody>
          <a:bodyPr wrap="none" lIns="27432" tIns="27432" rIns="27432" bIns="27432" anchor="b" anchorCtr="0">
            <a:spAutoFit/>
          </a:bodyPr>
          <a:lstStyle/>
          <a:p>
            <a:pPr algn="r">
              <a:spcBef>
                <a:spcPts val="0"/>
              </a:spcBef>
              <a:defRPr/>
            </a:pPr>
            <a:r>
              <a:rPr lang="en-US" sz="900" dirty="0" smtClean="0">
                <a:solidFill>
                  <a:schemeClr val="accent5"/>
                </a:solidFill>
                <a:latin typeface="+mn-lt"/>
              </a:rPr>
              <a:t>Copyright </a:t>
            </a:r>
            <a:r>
              <a:rPr lang="en-US" sz="900" dirty="0" smtClean="0">
                <a:solidFill>
                  <a:schemeClr val="accent5"/>
                </a:solidFill>
                <a:latin typeface="+mn-lt"/>
                <a:ea typeface="ＭＳ Ｐゴシック" charset="-128"/>
              </a:rPr>
              <a:t>© 2013 Blue Coat Systems Inc.  All Rights Reserved.</a:t>
            </a:r>
            <a:endParaRPr lang="en-US" sz="900" dirty="0">
              <a:solidFill>
                <a:schemeClr val="accent5"/>
              </a:solidFill>
              <a:latin typeface="+mn-lt"/>
            </a:endParaRPr>
          </a:p>
        </p:txBody>
      </p:sp>
      <p:pic>
        <p:nvPicPr>
          <p:cNvPr id="15" name="Picture 14" descr="Cloud.jpg"/>
          <p:cNvPicPr>
            <a:picLocks noChangeAspect="1"/>
          </p:cNvPicPr>
          <p:nvPr userDrawn="1"/>
        </p:nvPicPr>
        <p:blipFill rotWithShape="1">
          <a:blip r:embed="rId2" cstate="screen">
            <a:lum bright="-14000"/>
          </a:blip>
          <a:srcRect b="81212"/>
          <a:stretch/>
        </p:blipFill>
        <p:spPr>
          <a:xfrm>
            <a:off x="1" y="-1"/>
            <a:ext cx="9144000" cy="1288473"/>
          </a:xfrm>
          <a:prstGeom prst="rect">
            <a:avLst/>
          </a:prstGeom>
        </p:spPr>
      </p:pic>
      <p:sp>
        <p:nvSpPr>
          <p:cNvPr id="17" name="Rectangle 16"/>
          <p:cNvSpPr/>
          <p:nvPr userDrawn="1"/>
        </p:nvSpPr>
        <p:spPr>
          <a:xfrm>
            <a:off x="8933688" y="0"/>
            <a:ext cx="2103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16278" y="0"/>
            <a:ext cx="2103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0" y="82030"/>
            <a:ext cx="6363958" cy="1143000"/>
          </a:xfrm>
        </p:spPr>
        <p:txBody>
          <a:bodyPr rIns="0" anchor="ctr" anchorCtr="0">
            <a:noAutofit/>
          </a:bodyPr>
          <a:lstStyle>
            <a:lvl1pPr algn="r">
              <a:defRPr sz="2400" b="1" cap="all" baseline="0">
                <a:solidFill>
                  <a:schemeClr val="bg1"/>
                </a:solidFill>
              </a:defRPr>
            </a:lvl1pPr>
          </a:lstStyle>
          <a:p>
            <a:r>
              <a:rPr lang="en-US" smtClean="0"/>
              <a:t>Click to edit Master title style</a:t>
            </a:r>
            <a:endParaRPr lang="en-US" dirty="0"/>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158836" y="1288472"/>
            <a:ext cx="5774852" cy="5569528"/>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9028" y="233861"/>
            <a:ext cx="859939" cy="859939"/>
          </a:xfrm>
          <a:prstGeom prst="rect">
            <a:avLst/>
          </a:prstGeom>
        </p:spPr>
      </p:pic>
      <p:sp>
        <p:nvSpPr>
          <p:cNvPr id="19" name="TextBox 18"/>
          <p:cNvSpPr txBox="1"/>
          <p:nvPr userDrawn="1"/>
        </p:nvSpPr>
        <p:spPr>
          <a:xfrm>
            <a:off x="4877148" y="6642486"/>
            <a:ext cx="3295068" cy="193899"/>
          </a:xfrm>
          <a:prstGeom prst="rect">
            <a:avLst/>
          </a:prstGeom>
          <a:noFill/>
        </p:spPr>
        <p:txBody>
          <a:bodyPr wrap="none" lIns="27432" tIns="27432" rIns="27432" bIns="27432" anchor="b" anchorCtr="0">
            <a:spAutoFit/>
          </a:bodyPr>
          <a:lstStyle/>
          <a:p>
            <a:pPr algn="r">
              <a:spcBef>
                <a:spcPts val="0"/>
              </a:spcBef>
              <a:defRPr/>
            </a:pPr>
            <a:r>
              <a:rPr lang="en-US" sz="900" dirty="0" smtClean="0">
                <a:solidFill>
                  <a:schemeClr val="accent5"/>
                </a:solidFill>
                <a:latin typeface="+mn-lt"/>
              </a:rPr>
              <a:t>Copyright </a:t>
            </a:r>
            <a:r>
              <a:rPr lang="en-US" sz="900" dirty="0" smtClean="0">
                <a:solidFill>
                  <a:schemeClr val="accent5"/>
                </a:solidFill>
                <a:latin typeface="+mn-lt"/>
                <a:ea typeface="ＭＳ Ｐゴシック" charset="-128"/>
              </a:rPr>
              <a:t>© 2014 Blue Coat Systems Inc.  All Rights Reserved.</a:t>
            </a:r>
            <a:endParaRPr lang="en-US" sz="900" dirty="0">
              <a:solidFill>
                <a:schemeClr val="accent5"/>
              </a:solidFill>
              <a:latin typeface="+mn-lt"/>
            </a:endParaRPr>
          </a:p>
        </p:txBody>
      </p:sp>
    </p:spTree>
    <p:extLst>
      <p:ext uri="{BB962C8B-B14F-4D97-AF65-F5344CB8AC3E}">
        <p14:creationId xmlns:p14="http://schemas.microsoft.com/office/powerpoint/2010/main" val="18513737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Blue">
    <p:spTree>
      <p:nvGrpSpPr>
        <p:cNvPr id="1" name=""/>
        <p:cNvGrpSpPr/>
        <p:nvPr/>
      </p:nvGrpSpPr>
      <p:grpSpPr>
        <a:xfrm>
          <a:off x="0" y="0"/>
          <a:ext cx="0" cy="0"/>
          <a:chOff x="0" y="0"/>
          <a:chExt cx="0" cy="0"/>
        </a:xfrm>
      </p:grpSpPr>
      <p:pic>
        <p:nvPicPr>
          <p:cNvPr id="14" name="Picture 13" descr="Cloud.jpg"/>
          <p:cNvPicPr>
            <a:picLocks noChangeAspect="1"/>
          </p:cNvPicPr>
          <p:nvPr userDrawn="1"/>
        </p:nvPicPr>
        <p:blipFill>
          <a:blip r:embed="rId2" cstate="screen">
            <a:lum bright="-14000"/>
          </a:blip>
          <a:srcRect/>
          <a:stretch>
            <a:fillRect/>
          </a:stretch>
        </p:blipFill>
        <p:spPr>
          <a:xfrm>
            <a:off x="1" y="-1"/>
            <a:ext cx="9144000" cy="6858001"/>
          </a:xfrm>
          <a:prstGeom prst="rect">
            <a:avLst/>
          </a:prstGeom>
        </p:spPr>
      </p:pic>
      <p:sp>
        <p:nvSpPr>
          <p:cNvPr id="11" name="Rectangle 10"/>
          <p:cNvSpPr/>
          <p:nvPr userDrawn="1"/>
        </p:nvSpPr>
        <p:spPr>
          <a:xfrm>
            <a:off x="8933688" y="0"/>
            <a:ext cx="2103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mobile_1.jpg"/>
          <p:cNvPicPr>
            <a:picLocks noChangeAspect="1"/>
          </p:cNvPicPr>
          <p:nvPr userDrawn="1"/>
        </p:nvPicPr>
        <p:blipFill rotWithShape="1">
          <a:blip r:embed="rId3" cstate="screen"/>
          <a:srcRect b="5340"/>
          <a:stretch/>
        </p:blipFill>
        <p:spPr>
          <a:xfrm>
            <a:off x="3158836" y="1288472"/>
            <a:ext cx="5774852" cy="5569528"/>
          </a:xfrm>
          <a:prstGeom prst="rect">
            <a:avLst/>
          </a:prstGeom>
        </p:spPr>
      </p:pic>
      <p:sp>
        <p:nvSpPr>
          <p:cNvPr id="10" name="Rectangle 9"/>
          <p:cNvSpPr/>
          <p:nvPr userDrawn="1"/>
        </p:nvSpPr>
        <p:spPr>
          <a:xfrm>
            <a:off x="0" y="0"/>
            <a:ext cx="315883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Cloud.jpg"/>
          <p:cNvPicPr>
            <a:picLocks noChangeAspect="1"/>
          </p:cNvPicPr>
          <p:nvPr userDrawn="1"/>
        </p:nvPicPr>
        <p:blipFill rotWithShape="1">
          <a:blip r:embed="rId2" cstate="screen">
            <a:lum bright="-14000"/>
          </a:blip>
          <a:srcRect b="81212"/>
          <a:stretch/>
        </p:blipFill>
        <p:spPr>
          <a:xfrm>
            <a:off x="1" y="-1"/>
            <a:ext cx="9144000" cy="1288473"/>
          </a:xfrm>
          <a:prstGeom prst="rect">
            <a:avLst/>
          </a:prstGeom>
        </p:spPr>
      </p:pic>
      <p:sp>
        <p:nvSpPr>
          <p:cNvPr id="2" name="Title 1"/>
          <p:cNvSpPr>
            <a:spLocks noGrp="1"/>
          </p:cNvSpPr>
          <p:nvPr>
            <p:ph type="title"/>
          </p:nvPr>
        </p:nvSpPr>
        <p:spPr>
          <a:xfrm>
            <a:off x="2295524" y="82030"/>
            <a:ext cx="6354433" cy="1143000"/>
          </a:xfrm>
        </p:spPr>
        <p:txBody>
          <a:bodyPr rIns="0" anchor="ctr" anchorCtr="0">
            <a:noAutofit/>
          </a:bodyPr>
          <a:lstStyle>
            <a:lvl1pPr algn="r">
              <a:defRPr sz="2400" b="1" cap="all" baseline="0">
                <a:solidFill>
                  <a:schemeClr val="bg1"/>
                </a:solidFill>
              </a:defRPr>
            </a:lvl1pPr>
          </a:lstStyle>
          <a:p>
            <a:r>
              <a:rPr lang="en-US" smtClean="0"/>
              <a:t>Click to edit Master title style</a:t>
            </a:r>
            <a:endParaRPr lang="en-US" dirty="0"/>
          </a:p>
        </p:txBody>
      </p:sp>
      <p:sp>
        <p:nvSpPr>
          <p:cNvPr id="17" name="Rectangle 16"/>
          <p:cNvSpPr/>
          <p:nvPr userDrawn="1"/>
        </p:nvSpPr>
        <p:spPr>
          <a:xfrm>
            <a:off x="8933688" y="0"/>
            <a:ext cx="2103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2437" y="2323665"/>
            <a:ext cx="2477193" cy="3686518"/>
          </a:xfrm>
        </p:spPr>
        <p:txBody>
          <a:bodyPr anchor="t" anchorCtr="0">
            <a:noAutofit/>
          </a:bodyPr>
          <a:lstStyle>
            <a:lvl1pPr marL="0" indent="0" algn="r">
              <a:buNone/>
              <a:defRPr sz="22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8" name="Rectangle 17"/>
          <p:cNvSpPr/>
          <p:nvPr userDrawn="1"/>
        </p:nvSpPr>
        <p:spPr>
          <a:xfrm>
            <a:off x="-16278" y="0"/>
            <a:ext cx="2103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4907634" y="6629940"/>
            <a:ext cx="3295068" cy="193899"/>
          </a:xfrm>
          <a:prstGeom prst="rect">
            <a:avLst/>
          </a:prstGeom>
          <a:noFill/>
        </p:spPr>
        <p:txBody>
          <a:bodyPr wrap="none" lIns="27432" tIns="27432" rIns="27432" bIns="27432" anchor="b" anchorCtr="0">
            <a:spAutoFit/>
          </a:bodyPr>
          <a:lstStyle/>
          <a:p>
            <a:pPr algn="r">
              <a:spcBef>
                <a:spcPts val="0"/>
              </a:spcBef>
              <a:defRPr/>
            </a:pPr>
            <a:r>
              <a:rPr lang="en-US" sz="900" dirty="0" smtClean="0">
                <a:solidFill>
                  <a:schemeClr val="accent5"/>
                </a:solidFill>
                <a:latin typeface="+mn-lt"/>
              </a:rPr>
              <a:t>Copyright </a:t>
            </a:r>
            <a:r>
              <a:rPr lang="en-US" sz="900" dirty="0" smtClean="0">
                <a:solidFill>
                  <a:schemeClr val="accent5"/>
                </a:solidFill>
                <a:latin typeface="+mn-lt"/>
                <a:ea typeface="ＭＳ Ｐゴシック" charset="-128"/>
              </a:rPr>
              <a:t>© 2014 Blue Coat Systems Inc.  All Rights Reserved.</a:t>
            </a:r>
            <a:endParaRPr lang="en-US" sz="900" dirty="0">
              <a:solidFill>
                <a:schemeClr val="accent5"/>
              </a:solidFill>
              <a:latin typeface="+mn-lt"/>
            </a:endParaRPr>
          </a:p>
        </p:txBody>
      </p:sp>
      <p:sp>
        <p:nvSpPr>
          <p:cNvPr id="12" name="Rectangle 26"/>
          <p:cNvSpPr>
            <a:spLocks noChangeArrowheads="1"/>
          </p:cNvSpPr>
          <p:nvPr userDrawn="1"/>
        </p:nvSpPr>
        <p:spPr bwMode="black">
          <a:xfrm>
            <a:off x="8521282" y="6629940"/>
            <a:ext cx="196464" cy="193899"/>
          </a:xfrm>
          <a:prstGeom prst="rect">
            <a:avLst/>
          </a:prstGeom>
          <a:noFill/>
          <a:ln w="9525" algn="ctr">
            <a:noFill/>
            <a:miter lim="800000"/>
            <a:headEnd/>
            <a:tailEnd/>
          </a:ln>
        </p:spPr>
        <p:txBody>
          <a:bodyPr wrap="none" lIns="27432" tIns="27432" rIns="27432" bIns="27432" anchor="b" anchorCtr="0">
            <a:spAutoFit/>
          </a:bodyPr>
          <a:lstStyle/>
          <a:p>
            <a:pPr algn="r" eaLnBrk="0" fontAlgn="auto" hangingPunct="0">
              <a:spcBef>
                <a:spcPts val="0"/>
              </a:spcBef>
              <a:spcAft>
                <a:spcPts val="0"/>
              </a:spcAft>
              <a:tabLst>
                <a:tab pos="461963" algn="l"/>
                <a:tab pos="4572000" algn="ctr"/>
                <a:tab pos="8461375" algn="r"/>
                <a:tab pos="8855075" algn="r"/>
              </a:tabLst>
              <a:defRPr/>
            </a:pPr>
            <a:fld id="{EDF30A77-26CB-4904-9806-B14B0F476DBA}" type="slidenum">
              <a:rPr lang="en-US" sz="900">
                <a:solidFill>
                  <a:schemeClr val="accent5"/>
                </a:solidFill>
                <a:latin typeface="+mn-lt"/>
              </a:rPr>
              <a:pPr algn="r" eaLnBrk="0" fontAlgn="auto" hangingPunct="0">
                <a:spcBef>
                  <a:spcPts val="0"/>
                </a:spcBef>
                <a:spcAft>
                  <a:spcPts val="0"/>
                </a:spcAft>
                <a:tabLst>
                  <a:tab pos="461963" algn="l"/>
                  <a:tab pos="4572000" algn="ctr"/>
                  <a:tab pos="8461375" algn="r"/>
                  <a:tab pos="8855075" algn="r"/>
                </a:tabLst>
                <a:defRPr/>
              </a:pPr>
              <a:t>‹#›</a:t>
            </a:fld>
            <a:endParaRPr lang="en-US" sz="900" dirty="0">
              <a:solidFill>
                <a:schemeClr val="accent5"/>
              </a:solidFill>
              <a:latin typeface="+mn-lt"/>
            </a:endParaRPr>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9028" y="233861"/>
            <a:ext cx="859939" cy="859939"/>
          </a:xfrm>
          <a:prstGeom prst="rect">
            <a:avLst/>
          </a:prstGeom>
        </p:spPr>
      </p:pic>
    </p:spTree>
    <p:extLst>
      <p:ext uri="{BB962C8B-B14F-4D97-AF65-F5344CB8AC3E}">
        <p14:creationId xmlns:p14="http://schemas.microsoft.com/office/powerpoint/2010/main" val="8029612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Cloud.jpg"/>
          <p:cNvPicPr>
            <a:picLocks noChangeAspect="1"/>
          </p:cNvPicPr>
          <p:nvPr/>
        </p:nvPicPr>
        <p:blipFill>
          <a:blip r:embed="rId17" cstate="screen">
            <a:lum bright="-14000"/>
          </a:blip>
          <a:srcRect/>
          <a:stretch>
            <a:fillRect/>
          </a:stretch>
        </p:blipFill>
        <p:spPr>
          <a:xfrm>
            <a:off x="1" y="-1"/>
            <a:ext cx="9144000" cy="6858001"/>
          </a:xfrm>
          <a:prstGeom prst="rect">
            <a:avLst/>
          </a:prstGeom>
        </p:spPr>
      </p:pic>
      <p:sp>
        <p:nvSpPr>
          <p:cNvPr id="11" name="Rectangle 10"/>
          <p:cNvSpPr/>
          <p:nvPr/>
        </p:nvSpPr>
        <p:spPr>
          <a:xfrm>
            <a:off x="0" y="0"/>
            <a:ext cx="1844983" cy="12947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288472"/>
            <a:ext cx="9144001" cy="5569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74173" y="1288472"/>
            <a:ext cx="7969827" cy="5569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33688" y="0"/>
            <a:ext cx="2103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06594" y="1642360"/>
            <a:ext cx="8181385" cy="4864971"/>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Placeholder 1"/>
          <p:cNvSpPr>
            <a:spLocks noGrp="1"/>
          </p:cNvSpPr>
          <p:nvPr>
            <p:ph type="title"/>
          </p:nvPr>
        </p:nvSpPr>
        <p:spPr>
          <a:xfrm>
            <a:off x="2305050" y="77209"/>
            <a:ext cx="6340185"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12" name="Rectangle 26"/>
          <p:cNvSpPr>
            <a:spLocks noChangeArrowheads="1"/>
          </p:cNvSpPr>
          <p:nvPr/>
        </p:nvSpPr>
        <p:spPr bwMode="black">
          <a:xfrm>
            <a:off x="8521282" y="6629940"/>
            <a:ext cx="196464" cy="193899"/>
          </a:xfrm>
          <a:prstGeom prst="rect">
            <a:avLst/>
          </a:prstGeom>
          <a:noFill/>
          <a:ln w="9525" algn="ctr">
            <a:noFill/>
            <a:miter lim="800000"/>
            <a:headEnd/>
            <a:tailEnd/>
          </a:ln>
        </p:spPr>
        <p:txBody>
          <a:bodyPr wrap="none" lIns="27432" tIns="27432" rIns="27432" bIns="27432" anchor="b" anchorCtr="0">
            <a:spAutoFit/>
          </a:bodyPr>
          <a:lstStyle/>
          <a:p>
            <a:pPr algn="r" eaLnBrk="0" fontAlgn="auto" hangingPunct="0">
              <a:spcBef>
                <a:spcPts val="0"/>
              </a:spcBef>
              <a:spcAft>
                <a:spcPts val="0"/>
              </a:spcAft>
              <a:tabLst>
                <a:tab pos="461963" algn="l"/>
                <a:tab pos="4572000" algn="ctr"/>
                <a:tab pos="8461375" algn="r"/>
                <a:tab pos="8855075" algn="r"/>
              </a:tabLst>
              <a:defRPr/>
            </a:pPr>
            <a:fld id="{EDF30A77-26CB-4904-9806-B14B0F476DBA}" type="slidenum">
              <a:rPr lang="en-US" sz="900">
                <a:solidFill>
                  <a:schemeClr val="accent5"/>
                </a:solidFill>
                <a:latin typeface="+mn-lt"/>
              </a:rPr>
              <a:pPr algn="r" eaLnBrk="0" fontAlgn="auto" hangingPunct="0">
                <a:spcBef>
                  <a:spcPts val="0"/>
                </a:spcBef>
                <a:spcAft>
                  <a:spcPts val="0"/>
                </a:spcAft>
                <a:tabLst>
                  <a:tab pos="461963" algn="l"/>
                  <a:tab pos="4572000" algn="ctr"/>
                  <a:tab pos="8461375" algn="r"/>
                  <a:tab pos="8855075" algn="r"/>
                </a:tabLst>
                <a:defRPr/>
              </a:pPr>
              <a:t>‹#›</a:t>
            </a:fld>
            <a:endParaRPr lang="en-US" sz="900" dirty="0">
              <a:solidFill>
                <a:schemeClr val="accent5"/>
              </a:solidFill>
              <a:latin typeface="+mn-lt"/>
            </a:endParaRPr>
          </a:p>
        </p:txBody>
      </p:sp>
      <p:sp>
        <p:nvSpPr>
          <p:cNvPr id="13" name="TextBox 12"/>
          <p:cNvSpPr txBox="1"/>
          <p:nvPr/>
        </p:nvSpPr>
        <p:spPr>
          <a:xfrm>
            <a:off x="4907634" y="6629940"/>
            <a:ext cx="3295068" cy="193899"/>
          </a:xfrm>
          <a:prstGeom prst="rect">
            <a:avLst/>
          </a:prstGeom>
          <a:noFill/>
        </p:spPr>
        <p:txBody>
          <a:bodyPr wrap="none" lIns="27432" tIns="27432" rIns="27432" bIns="27432" anchor="b" anchorCtr="0">
            <a:spAutoFit/>
          </a:bodyPr>
          <a:lstStyle/>
          <a:p>
            <a:pPr algn="r">
              <a:spcBef>
                <a:spcPts val="0"/>
              </a:spcBef>
              <a:defRPr/>
            </a:pPr>
            <a:r>
              <a:rPr lang="en-US" sz="900" dirty="0" smtClean="0">
                <a:solidFill>
                  <a:schemeClr val="accent5"/>
                </a:solidFill>
                <a:latin typeface="+mn-lt"/>
              </a:rPr>
              <a:t>Copyright </a:t>
            </a:r>
            <a:r>
              <a:rPr lang="en-US" sz="900" dirty="0" smtClean="0">
                <a:solidFill>
                  <a:schemeClr val="accent5"/>
                </a:solidFill>
                <a:latin typeface="+mn-lt"/>
                <a:ea typeface="ＭＳ Ｐゴシック" charset="-128"/>
              </a:rPr>
              <a:t>© 2014 Blue Coat Systems Inc.  All Rights Reserved.</a:t>
            </a:r>
            <a:endParaRPr lang="en-US" sz="900" dirty="0">
              <a:solidFill>
                <a:schemeClr val="accent5"/>
              </a:solidFill>
              <a:latin typeface="+mn-lt"/>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49532" y="217393"/>
            <a:ext cx="859939" cy="85993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9" r:id="rId4"/>
    <p:sldLayoutId id="2147483651" r:id="rId5"/>
    <p:sldLayoutId id="2147483667" r:id="rId6"/>
    <p:sldLayoutId id="2147483671" r:id="rId7"/>
    <p:sldLayoutId id="2147483672" r:id="rId8"/>
    <p:sldLayoutId id="2147483668" r:id="rId9"/>
    <p:sldLayoutId id="2147483665" r:id="rId10"/>
    <p:sldLayoutId id="2147483666" r:id="rId11"/>
    <p:sldLayoutId id="2147483654" r:id="rId12"/>
    <p:sldLayoutId id="2147483655" r:id="rId13"/>
    <p:sldLayoutId id="2147483670" r:id="rId14"/>
    <p:sldLayoutId id="2147483673" r:id="rId15"/>
  </p:sldLayoutIdLst>
  <p:timing>
    <p:tnLst>
      <p:par>
        <p:cTn id="1" dur="indefinite" restart="never" nodeType="tmRoot"/>
      </p:par>
    </p:tnLst>
  </p:timing>
  <p:txStyles>
    <p:titleStyle>
      <a:lvl1pPr algn="r" defTabSz="914400" rtl="0" eaLnBrk="1" latinLnBrk="0" hangingPunct="1">
        <a:spcBef>
          <a:spcPct val="0"/>
        </a:spcBef>
        <a:buNone/>
        <a:defRPr sz="2400" b="1" kern="1200" cap="all" baseline="0">
          <a:solidFill>
            <a:schemeClr val="bg1"/>
          </a:solidFill>
          <a:latin typeface="+mj-lt"/>
          <a:ea typeface="+mj-ea"/>
          <a:cs typeface="+mj-cs"/>
        </a:defRPr>
      </a:lvl1pPr>
    </p:titleStyle>
    <p:bodyStyle>
      <a:lvl1pPr marL="173038" indent="-173038" algn="l" defTabSz="914400" rtl="0" eaLnBrk="1" latinLnBrk="0" hangingPunct="1">
        <a:spcBef>
          <a:spcPts val="1200"/>
        </a:spcBef>
        <a:buClr>
          <a:srgbClr val="232323"/>
        </a:buClr>
        <a:buSzPct val="100000"/>
        <a:buFont typeface="Wingdings" pitchFamily="2" charset="2"/>
        <a:buChar char="§"/>
        <a:defRPr sz="2200" b="1" kern="1200">
          <a:solidFill>
            <a:schemeClr val="tx1"/>
          </a:solidFill>
          <a:latin typeface="+mn-lt"/>
          <a:ea typeface="+mn-ea"/>
          <a:cs typeface="+mn-cs"/>
        </a:defRPr>
      </a:lvl1pPr>
      <a:lvl2pPr marL="346075" indent="-173038" algn="l" defTabSz="914400" rtl="0" eaLnBrk="1" latinLnBrk="0" hangingPunct="1">
        <a:spcBef>
          <a:spcPts val="500"/>
        </a:spcBef>
        <a:buClr>
          <a:schemeClr val="accent5">
            <a:lumMod val="75000"/>
          </a:schemeClr>
        </a:buClr>
        <a:buSzPct val="100000"/>
        <a:buFont typeface="Arial" pitchFamily="34" charset="0"/>
        <a:buChar char="•"/>
        <a:defRPr sz="2000" kern="1200">
          <a:solidFill>
            <a:schemeClr val="accent5">
              <a:lumMod val="75000"/>
            </a:schemeClr>
          </a:solidFill>
          <a:latin typeface="+mn-lt"/>
          <a:ea typeface="+mn-ea"/>
          <a:cs typeface="+mn-cs"/>
        </a:defRPr>
      </a:lvl2pPr>
      <a:lvl3pPr marL="514350" indent="-173038" algn="l" defTabSz="914400" rtl="0" eaLnBrk="1" latinLnBrk="0" hangingPunct="1">
        <a:spcBef>
          <a:spcPts val="500"/>
        </a:spcBef>
        <a:buClrTx/>
        <a:buFont typeface="Arial" pitchFamily="34" charset="0"/>
        <a:buChar char="–"/>
        <a:defRPr sz="1800" kern="1200">
          <a:solidFill>
            <a:schemeClr val="bg2"/>
          </a:solidFill>
          <a:latin typeface="+mn-lt"/>
          <a:ea typeface="+mn-ea"/>
          <a:cs typeface="+mn-cs"/>
        </a:defRPr>
      </a:lvl3pPr>
      <a:lvl4pPr marL="457200" indent="-174625" algn="l" defTabSz="914400" rtl="0" eaLnBrk="1" latinLnBrk="0" hangingPunct="1">
        <a:spcBef>
          <a:spcPts val="500"/>
        </a:spcBef>
        <a:buFont typeface="Arial" pitchFamily="34" charset="0"/>
        <a:buChar char="–"/>
        <a:defRPr sz="1600" b="0" kern="1200">
          <a:solidFill>
            <a:schemeClr val="accent3"/>
          </a:solidFill>
          <a:latin typeface="+mn-lt"/>
          <a:ea typeface="+mn-ea"/>
          <a:cs typeface="+mn-cs"/>
        </a:defRPr>
      </a:lvl4pPr>
      <a:lvl5pPr marL="685800" indent="-119063" algn="l" defTabSz="914400" rtl="0" eaLnBrk="1" latinLnBrk="0" hangingPunct="1">
        <a:spcBef>
          <a:spcPts val="500"/>
        </a:spcBef>
        <a:buFont typeface="Arial" pitchFamily="34" charset="0"/>
        <a:buChar char="•"/>
        <a:defRPr sz="14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p:txBody>
          <a:bodyPr/>
          <a:lstStyle/>
          <a:p>
            <a:r>
              <a:rPr lang="en-US" dirty="0" smtClean="0"/>
              <a:t>Network security analytics today</a:t>
            </a:r>
            <a:br>
              <a:rPr lang="en-US" dirty="0" smtClean="0"/>
            </a:br>
            <a:r>
              <a:rPr lang="en-US" dirty="0" smtClean="0"/>
              <a:t>…and tomorrow</a:t>
            </a:r>
            <a:endParaRPr lang="en-US" dirty="0"/>
          </a:p>
        </p:txBody>
      </p:sp>
      <p:sp>
        <p:nvSpPr>
          <p:cNvPr id="13" name="Content Placeholder 12"/>
          <p:cNvSpPr>
            <a:spLocks noGrp="1"/>
          </p:cNvSpPr>
          <p:nvPr>
            <p:ph type="subTitle" idx="1"/>
          </p:nvPr>
        </p:nvSpPr>
        <p:spPr/>
        <p:txBody>
          <a:bodyPr/>
          <a:lstStyle/>
          <a:p>
            <a:r>
              <a:rPr lang="en-US" dirty="0" smtClean="0"/>
              <a:t>Aubrey </a:t>
            </a:r>
            <a:r>
              <a:rPr lang="en-US" dirty="0" err="1" smtClean="0"/>
              <a:t>Merchant-dest</a:t>
            </a:r>
            <a:endParaRPr lang="en-US" dirty="0"/>
          </a:p>
        </p:txBody>
      </p:sp>
      <p:sp>
        <p:nvSpPr>
          <p:cNvPr id="23" name="Text Placeholder 22"/>
          <p:cNvSpPr>
            <a:spLocks noGrp="1"/>
          </p:cNvSpPr>
          <p:nvPr>
            <p:ph type="body" sz="quarter" idx="10"/>
          </p:nvPr>
        </p:nvSpPr>
        <p:spPr/>
        <p:txBody>
          <a:bodyPr/>
          <a:lstStyle/>
          <a:p>
            <a:r>
              <a:rPr lang="en-US" dirty="0" smtClean="0"/>
              <a:t>Director, Security Strategies OCT)</a:t>
            </a:r>
            <a:endParaRPr lang="en-US" dirty="0"/>
          </a:p>
        </p:txBody>
      </p:sp>
      <p:sp>
        <p:nvSpPr>
          <p:cNvPr id="24" name="Text Placeholder 23"/>
          <p:cNvSpPr>
            <a:spLocks noGrp="1"/>
          </p:cNvSpPr>
          <p:nvPr>
            <p:ph type="body" sz="quarter" idx="11"/>
          </p:nvPr>
        </p:nvSpPr>
        <p:spPr/>
        <p:txBody>
          <a:bodyPr/>
          <a:lstStyle/>
          <a:p>
            <a:r>
              <a:rPr lang="en-US" dirty="0" smtClean="0"/>
              <a:t>June, 2014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30492" y="1919119"/>
            <a:ext cx="2930570" cy="4119157"/>
            <a:chOff x="1957886" y="2037390"/>
            <a:chExt cx="2817767" cy="4334685"/>
          </a:xfrm>
        </p:grpSpPr>
        <p:sp>
          <p:nvSpPr>
            <p:cNvPr id="2" name="Rectangle 1"/>
            <p:cNvSpPr/>
            <p:nvPr/>
          </p:nvSpPr>
          <p:spPr>
            <a:xfrm>
              <a:off x="1957886" y="2037390"/>
              <a:ext cx="2817767" cy="4220308"/>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12" name="Hacktivism"/>
            <p:cNvSpPr txBox="1"/>
            <p:nvPr/>
          </p:nvSpPr>
          <p:spPr>
            <a:xfrm>
              <a:off x="2011220" y="2065945"/>
              <a:ext cx="2710722" cy="4306130"/>
            </a:xfrm>
            <a:prstGeom prst="rect">
              <a:avLst/>
            </a:prstGeom>
            <a:gradFill>
              <a:gsLst>
                <a:gs pos="1000">
                  <a:schemeClr val="bg1">
                    <a:alpha val="0"/>
                  </a:schemeClr>
                </a:gs>
                <a:gs pos="34000">
                  <a:schemeClr val="bg1"/>
                </a:gs>
                <a:gs pos="100000">
                  <a:schemeClr val="bg1">
                    <a:alpha val="0"/>
                  </a:schemeClr>
                </a:gs>
                <a:gs pos="70000">
                  <a:schemeClr val="bg1"/>
                </a:gs>
              </a:gsLst>
            </a:gradFill>
            <a:ln>
              <a:noFill/>
            </a:ln>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84" tIns="45694" rIns="91384" bIns="45694"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2752"/>
              <a:r>
                <a:rPr lang="en-US" sz="8000" b="1" dirty="0" smtClean="0">
                  <a:gradFill flip="none" rotWithShape="1">
                    <a:gsLst>
                      <a:gs pos="0">
                        <a:srgbClr val="00AEEF"/>
                      </a:gs>
                      <a:gs pos="99000">
                        <a:srgbClr val="00AEEF">
                          <a:lumMod val="50000"/>
                        </a:srgbClr>
                      </a:gs>
                    </a:gsLst>
                    <a:lin ang="5160000" scaled="0"/>
                    <a:tileRect/>
                  </a:gradFill>
                  <a:effectLst>
                    <a:outerShdw blurRad="50800" dist="38100" dir="2700000" algn="tl" rotWithShape="0">
                      <a:srgbClr val="000000">
                        <a:alpha val="43000"/>
                      </a:srgbClr>
                    </a:outerShdw>
                  </a:effectLst>
                  <a:latin typeface="Arial"/>
                </a:rPr>
                <a:t>60%</a:t>
              </a:r>
              <a:endParaRPr lang="en-US" sz="8000" b="1" dirty="0">
                <a:gradFill flip="none" rotWithShape="1">
                  <a:gsLst>
                    <a:gs pos="0">
                      <a:srgbClr val="00AEEF"/>
                    </a:gs>
                    <a:gs pos="99000">
                      <a:srgbClr val="00AEEF">
                        <a:lumMod val="50000"/>
                      </a:srgbClr>
                    </a:gs>
                  </a:gsLst>
                  <a:lin ang="5160000" scaled="0"/>
                  <a:tileRect/>
                </a:gradFill>
                <a:effectLst>
                  <a:outerShdw blurRad="50800" dist="38100" dir="2700000" algn="tl" rotWithShape="0">
                    <a:srgbClr val="000000">
                      <a:alpha val="43000"/>
                    </a:srgbClr>
                  </a:outerShdw>
                </a:effectLst>
                <a:latin typeface="Arial"/>
              </a:endParaRPr>
            </a:p>
          </p:txBody>
        </p:sp>
      </p:grpSp>
      <p:grpSp>
        <p:nvGrpSpPr>
          <p:cNvPr id="14" name="Group 13"/>
          <p:cNvGrpSpPr/>
          <p:nvPr/>
        </p:nvGrpSpPr>
        <p:grpSpPr>
          <a:xfrm>
            <a:off x="4072001" y="2469555"/>
            <a:ext cx="4127432" cy="2562287"/>
            <a:chOff x="4072001" y="3409944"/>
            <a:chExt cx="4127432" cy="2550222"/>
          </a:xfrm>
        </p:grpSpPr>
        <p:sp>
          <p:nvSpPr>
            <p:cNvPr id="13" name="Rectangle 12"/>
            <p:cNvSpPr/>
            <p:nvPr/>
          </p:nvSpPr>
          <p:spPr>
            <a:xfrm>
              <a:off x="4085099" y="3452283"/>
              <a:ext cx="4101236" cy="24959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4072001" y="3409944"/>
              <a:ext cx="4114334" cy="0"/>
            </a:xfrm>
            <a:prstGeom prst="line">
              <a:avLst/>
            </a:prstGeom>
            <a:noFill/>
            <a:ln w="57150">
              <a:solidFill>
                <a:schemeClr val="bg2"/>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 name="Straight Connector 10"/>
            <p:cNvCxnSpPr/>
            <p:nvPr/>
          </p:nvCxnSpPr>
          <p:spPr>
            <a:xfrm flipV="1">
              <a:off x="4072001" y="5950010"/>
              <a:ext cx="4127432" cy="10156"/>
            </a:xfrm>
            <a:prstGeom prst="line">
              <a:avLst/>
            </a:prstGeom>
            <a:noFill/>
            <a:ln w="57150">
              <a:solidFill>
                <a:schemeClr val="bg2"/>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10" name="Title 1"/>
          <p:cNvSpPr txBox="1">
            <a:spLocks/>
          </p:cNvSpPr>
          <p:nvPr/>
        </p:nvSpPr>
        <p:spPr>
          <a:xfrm>
            <a:off x="2783515" y="77209"/>
            <a:ext cx="5958486" cy="1143000"/>
          </a:xfrm>
          <a:prstGeom prst="rect">
            <a:avLst/>
          </a:prstGeom>
        </p:spPr>
        <p:txBody>
          <a:bodyPr vert="horz" lIns="0" tIns="45614" rIns="0" bIns="45614" rtlCol="0" anchor="ctr">
            <a:normAutofit/>
          </a:bodyPr>
          <a:lstStyle>
            <a:lvl1pPr algn="r" defTabSz="913164" rtl="0" eaLnBrk="1" latinLnBrk="0" hangingPunct="1">
              <a:spcBef>
                <a:spcPct val="0"/>
              </a:spcBef>
              <a:buNone/>
              <a:defRPr sz="2400" b="1" kern="1200" cap="all" baseline="0">
                <a:solidFill>
                  <a:schemeClr val="bg1"/>
                </a:solidFill>
                <a:latin typeface="+mj-lt"/>
                <a:ea typeface="+mj-ea"/>
                <a:cs typeface="+mj-cs"/>
              </a:defRPr>
            </a:lvl1pPr>
          </a:lstStyle>
          <a:p>
            <a:r>
              <a:rPr lang="en-US" dirty="0" smtClean="0">
                <a:solidFill>
                  <a:prstClr val="white"/>
                </a:solidFill>
                <a:latin typeface="Arial"/>
              </a:rPr>
              <a:t>Post-prevention security gap</a:t>
            </a:r>
            <a:endParaRPr lang="en-US" dirty="0">
              <a:solidFill>
                <a:prstClr val="white"/>
              </a:solidFill>
              <a:latin typeface="Arial"/>
            </a:endParaRPr>
          </a:p>
        </p:txBody>
      </p:sp>
      <p:sp>
        <p:nvSpPr>
          <p:cNvPr id="8" name="defination_1"/>
          <p:cNvSpPr txBox="1">
            <a:spLocks noChangeArrowheads="1"/>
          </p:cNvSpPr>
          <p:nvPr/>
        </p:nvSpPr>
        <p:spPr bwMode="auto">
          <a:xfrm>
            <a:off x="4098197" y="2663321"/>
            <a:ext cx="4464799" cy="21799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286" tIns="45647" rIns="91286" bIns="45647">
            <a:spAutoFit/>
          </a:bodyPr>
          <a:lstStyle/>
          <a:p>
            <a:pPr defTabSz="912752" eaLnBrk="0" fontAlgn="base" hangingPunct="0">
              <a:lnSpc>
                <a:spcPct val="120000"/>
              </a:lnSpc>
              <a:spcBef>
                <a:spcPct val="20000"/>
              </a:spcBef>
              <a:spcAft>
                <a:spcPct val="0"/>
              </a:spcAft>
              <a:buClr>
                <a:srgbClr val="000073"/>
              </a:buClr>
              <a:buSzPct val="65000"/>
            </a:pPr>
            <a:r>
              <a:rPr lang="en-US" sz="2200" dirty="0">
                <a:latin typeface="Arial" pitchFamily="34" charset="0"/>
                <a:cs typeface="Arial" pitchFamily="34" charset="0"/>
              </a:rPr>
              <a:t>Percentage of Enterprise IT Security Budgets Allocated to Rapid Response </a:t>
            </a:r>
            <a:r>
              <a:rPr lang="en-US" sz="2200" dirty="0" smtClean="0">
                <a:latin typeface="Arial" pitchFamily="34" charset="0"/>
                <a:cs typeface="Arial" pitchFamily="34" charset="0"/>
              </a:rPr>
              <a:t>Approaches</a:t>
            </a:r>
            <a:br>
              <a:rPr lang="en-US" sz="2200" dirty="0" smtClean="0">
                <a:latin typeface="Arial" pitchFamily="34" charset="0"/>
                <a:cs typeface="Arial" pitchFamily="34" charset="0"/>
              </a:rPr>
            </a:br>
            <a:r>
              <a:rPr lang="en-US" sz="2200" dirty="0" smtClean="0">
                <a:latin typeface="Arial" pitchFamily="34" charset="0"/>
                <a:cs typeface="Arial" pitchFamily="34" charset="0"/>
              </a:rPr>
              <a:t>by </a:t>
            </a:r>
            <a:r>
              <a:rPr lang="en-US" sz="2200" dirty="0">
                <a:latin typeface="Arial" pitchFamily="34" charset="0"/>
                <a:cs typeface="Arial" pitchFamily="34" charset="0"/>
              </a:rPr>
              <a:t>2020</a:t>
            </a:r>
            <a:r>
              <a:rPr lang="en-US" sz="2200" dirty="0" smtClean="0">
                <a:latin typeface="Arial" pitchFamily="34" charset="0"/>
                <a:cs typeface="Arial" pitchFamily="34" charset="0"/>
              </a:rPr>
              <a:t>.</a:t>
            </a:r>
          </a:p>
          <a:p>
            <a:pPr defTabSz="912752" eaLnBrk="0" fontAlgn="base" hangingPunct="0">
              <a:lnSpc>
                <a:spcPct val="120000"/>
              </a:lnSpc>
              <a:spcBef>
                <a:spcPct val="20000"/>
              </a:spcBef>
              <a:spcAft>
                <a:spcPct val="0"/>
              </a:spcAft>
              <a:buClr>
                <a:srgbClr val="000073"/>
              </a:buClr>
              <a:buSzPct val="65000"/>
            </a:pPr>
            <a:r>
              <a:rPr lang="en-US" sz="2200" dirty="0" smtClean="0">
                <a:latin typeface="Arial" pitchFamily="34" charset="0"/>
                <a:cs typeface="Arial" pitchFamily="34" charset="0"/>
              </a:rPr>
              <a:t>		</a:t>
            </a:r>
            <a:r>
              <a:rPr lang="en-US" sz="2000" dirty="0" smtClean="0">
                <a:latin typeface="Arial" pitchFamily="34" charset="0"/>
                <a:cs typeface="Arial" pitchFamily="34" charset="0"/>
              </a:rPr>
              <a:t>— Gartner 2014</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647620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outHorizontal)">
                                      <p:cBhvr>
                                        <p:cTn id="11" dur="500"/>
                                        <p:tgtEl>
                                          <p:spTgt spid="14"/>
                                        </p:tgtEl>
                                      </p:cBhvr>
                                    </p:animEffect>
                                  </p:childTnLst>
                                </p:cTn>
                              </p:par>
                              <p:par>
                                <p:cTn id="12" presetID="22" presetClass="entr" presetSubtype="8"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rot="10800000">
            <a:off x="7369380" y="2317072"/>
            <a:ext cx="1587293" cy="2805344"/>
          </a:xfrm>
          <a:prstGeom prst="rect">
            <a:avLst/>
          </a:prstGeom>
          <a:gradFill flip="none" rotWithShape="1">
            <a:gsLst>
              <a:gs pos="0">
                <a:schemeClr val="bg2">
                  <a:alpha val="42000"/>
                </a:schemeClr>
              </a:gs>
              <a:gs pos="100000">
                <a:schemeClr val="accent1">
                  <a:shade val="93000"/>
                  <a:satMod val="130000"/>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9" name="Rectangle 8"/>
          <p:cNvSpPr/>
          <p:nvPr/>
        </p:nvSpPr>
        <p:spPr>
          <a:xfrm>
            <a:off x="0" y="2317072"/>
            <a:ext cx="1587293" cy="2805344"/>
          </a:xfrm>
          <a:prstGeom prst="rect">
            <a:avLst/>
          </a:prstGeom>
          <a:gradFill flip="none" rotWithShape="1">
            <a:gsLst>
              <a:gs pos="0">
                <a:schemeClr val="bg2">
                  <a:alpha val="42000"/>
                </a:schemeClr>
              </a:gs>
              <a:gs pos="100000">
                <a:schemeClr val="accent1">
                  <a:shade val="93000"/>
                  <a:satMod val="130000"/>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8" name="Rectangle 7"/>
          <p:cNvSpPr/>
          <p:nvPr/>
        </p:nvSpPr>
        <p:spPr>
          <a:xfrm>
            <a:off x="1587293" y="5630395"/>
            <a:ext cx="5969414" cy="856820"/>
          </a:xfrm>
          <a:prstGeom prst="rect">
            <a:avLst/>
          </a:prstGeom>
          <a:gradFill flip="none" rotWithShape="1">
            <a:gsLst>
              <a:gs pos="0">
                <a:schemeClr val="tx1">
                  <a:alpha val="68000"/>
                </a:schemeClr>
              </a:gs>
              <a:gs pos="100000">
                <a:schemeClr val="accent1">
                  <a:shade val="93000"/>
                  <a:satMod val="130000"/>
                  <a:alpha val="0"/>
                </a:schemeClr>
              </a:gs>
            </a:gsLst>
            <a:path path="shape">
              <a:fillToRect l="50000" t="50000" r="50000" b="50000"/>
            </a:path>
            <a:tileRect/>
          </a:gradFill>
          <a:effectLst>
            <a:outerShdw blurRad="40000" dist="23000" dir="5400000" rotWithShape="0">
              <a:srgbClr val="000000">
                <a:alpha val="35000"/>
              </a:srgbClr>
            </a:outerShdw>
            <a:softEdge rad="215900"/>
          </a:effectLst>
        </p:spPr>
        <p:style>
          <a:lnRef idx="1">
            <a:schemeClr val="accent1"/>
          </a:lnRef>
          <a:fillRef idx="3">
            <a:schemeClr val="accent1"/>
          </a:fillRef>
          <a:effectRef idx="2">
            <a:schemeClr val="accent1"/>
          </a:effectRef>
          <a:fontRef idx="minor">
            <a:schemeClr val="lt1"/>
          </a:fontRef>
        </p:style>
        <p:txBody>
          <a:bodyPr lIns="91328" tIns="45667" rIns="91328" bIns="45667" rtlCol="0" anchor="ctr"/>
          <a:lstStyle/>
          <a:p>
            <a:pPr algn="ctr" defTabSz="913850"/>
            <a:endParaRPr lang="en-US" sz="1900">
              <a:solidFill>
                <a:prstClr val="white"/>
              </a:solidFill>
              <a:latin typeface="Arial"/>
            </a:endParaRPr>
          </a:p>
        </p:txBody>
      </p:sp>
      <p:pic>
        <p:nvPicPr>
          <p:cNvPr id="3" name="Picture 2"/>
          <p:cNvPicPr>
            <a:picLocks noChangeAspect="1"/>
          </p:cNvPicPr>
          <p:nvPr/>
        </p:nvPicPr>
        <p:blipFill rotWithShape="1">
          <a:blip r:embed="rId3" cstate="print"/>
          <a:srcRect b="6227"/>
          <a:stretch/>
        </p:blipFill>
        <p:spPr>
          <a:xfrm>
            <a:off x="1587293" y="1846193"/>
            <a:ext cx="5969414" cy="4221490"/>
          </a:xfrm>
          <a:prstGeom prst="rect">
            <a:avLst/>
          </a:prstGeom>
          <a:effectLst>
            <a:outerShdw blurRad="63500" sx="102000" sy="102000" algn="ctr" rotWithShape="0">
              <a:prstClr val="black">
                <a:alpha val="40000"/>
              </a:prstClr>
            </a:outerShdw>
          </a:effectLst>
        </p:spPr>
      </p:pic>
      <p:sp>
        <p:nvSpPr>
          <p:cNvPr id="5" name="Title 1"/>
          <p:cNvSpPr txBox="1">
            <a:spLocks/>
          </p:cNvSpPr>
          <p:nvPr/>
        </p:nvSpPr>
        <p:spPr>
          <a:xfrm>
            <a:off x="1906083" y="77209"/>
            <a:ext cx="6904301" cy="1143000"/>
          </a:xfrm>
          <a:prstGeom prst="rect">
            <a:avLst/>
          </a:prstGeom>
        </p:spPr>
        <p:txBody>
          <a:bodyPr vert="horz" lIns="0" tIns="45614" rIns="0" bIns="45614" rtlCol="0" anchor="ctr">
            <a:normAutofit/>
          </a:bodyPr>
          <a:lstStyle>
            <a:lvl1pPr algn="r" defTabSz="913164" rtl="0" eaLnBrk="1" latinLnBrk="0" hangingPunct="1">
              <a:spcBef>
                <a:spcPct val="0"/>
              </a:spcBef>
              <a:buNone/>
              <a:defRPr sz="2400" b="1" kern="1200" cap="all" baseline="0">
                <a:solidFill>
                  <a:schemeClr val="bg1"/>
                </a:solidFill>
                <a:latin typeface="+mj-lt"/>
                <a:ea typeface="+mj-ea"/>
                <a:cs typeface="+mj-cs"/>
              </a:defRPr>
            </a:lvl1pPr>
          </a:lstStyle>
          <a:p>
            <a:r>
              <a:rPr lang="en-US" dirty="0" smtClean="0">
                <a:solidFill>
                  <a:prstClr val="white"/>
                </a:solidFill>
                <a:latin typeface="Arial"/>
              </a:rPr>
              <a:t>Gartner: adaptive security architecture</a:t>
            </a:r>
            <a:endParaRPr lang="en-US" dirty="0">
              <a:solidFill>
                <a:prstClr val="white"/>
              </a:solidFill>
              <a:latin typeface="Arial"/>
            </a:endParaRPr>
          </a:p>
        </p:txBody>
      </p:sp>
      <p:pic>
        <p:nvPicPr>
          <p:cNvPr id="6" name="Picture 5"/>
          <p:cNvPicPr>
            <a:picLocks noChangeAspect="1"/>
          </p:cNvPicPr>
          <p:nvPr/>
        </p:nvPicPr>
        <p:blipFill>
          <a:blip r:embed="rId4" cstate="print"/>
          <a:stretch>
            <a:fillRect/>
          </a:stretch>
        </p:blipFill>
        <p:spPr>
          <a:xfrm>
            <a:off x="7289478" y="1347062"/>
            <a:ext cx="1452523" cy="330449"/>
          </a:xfrm>
          <a:prstGeom prst="rect">
            <a:avLst/>
          </a:prstGeom>
        </p:spPr>
      </p:pic>
      <p:sp>
        <p:nvSpPr>
          <p:cNvPr id="7" name="TextBox 6"/>
          <p:cNvSpPr txBox="1"/>
          <p:nvPr/>
        </p:nvSpPr>
        <p:spPr>
          <a:xfrm>
            <a:off x="1452852" y="6437043"/>
            <a:ext cx="2921333" cy="261610"/>
          </a:xfrm>
          <a:prstGeom prst="rect">
            <a:avLst/>
          </a:prstGeom>
          <a:noFill/>
        </p:spPr>
        <p:txBody>
          <a:bodyPr wrap="square" rtlCol="0">
            <a:spAutoFit/>
          </a:bodyPr>
          <a:lstStyle/>
          <a:p>
            <a:r>
              <a:rPr lang="en-US" sz="1100" dirty="0" smtClean="0">
                <a:solidFill>
                  <a:srgbClr val="232323"/>
                </a:solidFill>
                <a:latin typeface="Arial"/>
              </a:rPr>
              <a:t>Source: Gartner (February 2014)</a:t>
            </a:r>
            <a:endParaRPr lang="en-US" sz="1100" dirty="0">
              <a:solidFill>
                <a:srgbClr val="232323"/>
              </a:solidFill>
              <a:latin typeface="Arial"/>
            </a:endParaRPr>
          </a:p>
        </p:txBody>
      </p:sp>
    </p:spTree>
    <p:extLst>
      <p:ext uri="{BB962C8B-B14F-4D97-AF65-F5344CB8AC3E}">
        <p14:creationId xmlns:p14="http://schemas.microsoft.com/office/powerpoint/2010/main" val="264699145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DPI and protocol parsing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Deep Packet Inspection</a:t>
            </a:r>
          </a:p>
          <a:p>
            <a:pPr lvl="1"/>
            <a:r>
              <a:rPr lang="en-US" dirty="0" smtClean="0"/>
              <a:t>Comes in at least two flavors</a:t>
            </a:r>
          </a:p>
          <a:p>
            <a:pPr lvl="2"/>
            <a:r>
              <a:rPr lang="en-US" dirty="0" smtClean="0"/>
              <a:t>Shallow packet inspection</a:t>
            </a:r>
          </a:p>
          <a:p>
            <a:pPr lvl="4"/>
            <a:r>
              <a:rPr lang="en-US" dirty="0" smtClean="0"/>
              <a:t>Limited flow inspection (i.e., ‘GET’)</a:t>
            </a:r>
          </a:p>
          <a:p>
            <a:pPr lvl="2"/>
            <a:r>
              <a:rPr lang="en-US" dirty="0" smtClean="0"/>
              <a:t>Magic</a:t>
            </a:r>
          </a:p>
          <a:p>
            <a:pPr lvl="4"/>
            <a:r>
              <a:rPr lang="en-US" dirty="0" smtClean="0"/>
              <a:t>Byte value @ offset</a:t>
            </a:r>
          </a:p>
          <a:p>
            <a:pPr lvl="1"/>
            <a:r>
              <a:rPr lang="en-US" dirty="0" smtClean="0"/>
              <a:t>Provides improved classification</a:t>
            </a:r>
          </a:p>
          <a:p>
            <a:pPr lvl="2"/>
            <a:r>
              <a:rPr lang="en-US" dirty="0" smtClean="0"/>
              <a:t>May or may not use port numbers for some classification</a:t>
            </a:r>
          </a:p>
          <a:p>
            <a:r>
              <a:rPr lang="en-US" dirty="0" smtClean="0"/>
              <a:t>Deep Flow Inspection (DPI+++)</a:t>
            </a:r>
          </a:p>
          <a:p>
            <a:pPr lvl="1"/>
            <a:r>
              <a:rPr lang="en-US" dirty="0" smtClean="0"/>
              <a:t>Interrogates network-based conversations</a:t>
            </a:r>
          </a:p>
          <a:p>
            <a:pPr lvl="1"/>
            <a:r>
              <a:rPr lang="en-US" dirty="0" smtClean="0"/>
              <a:t>No usage of port numbers for classification</a:t>
            </a:r>
          </a:p>
          <a:p>
            <a:pPr lvl="1"/>
            <a:r>
              <a:rPr lang="en-US" dirty="0" smtClean="0"/>
              <a:t>State-transitioned classification</a:t>
            </a:r>
          </a:p>
          <a:p>
            <a:pPr lvl="3"/>
            <a:r>
              <a:rPr lang="en-US" dirty="0" smtClean="0"/>
              <a:t>Supports re-classification</a:t>
            </a:r>
          </a:p>
          <a:p>
            <a:pPr lvl="1"/>
            <a:r>
              <a:rPr lang="en-US" dirty="0" smtClean="0"/>
              <a:t>Treats applications as protocols! (wire-view)</a:t>
            </a:r>
          </a:p>
          <a:p>
            <a:pPr lvl="1"/>
            <a:r>
              <a:rPr lang="en-US" dirty="0" smtClean="0"/>
              <a:t>Implements parsing mechanism</a:t>
            </a:r>
          </a:p>
          <a:p>
            <a:pPr lvl="1"/>
            <a:r>
              <a:rPr lang="en-US" dirty="0" smtClean="0"/>
              <a:t>Performs reconstruction (post-process or NRT)</a:t>
            </a:r>
          </a:p>
          <a:p>
            <a:pPr lvl="1"/>
            <a:r>
              <a:rPr lang="en-US" dirty="0" smtClean="0"/>
              <a:t>Allows extraction of artifacts (files, images, etc.)</a:t>
            </a:r>
          </a:p>
          <a:p>
            <a:pPr lvl="1"/>
            <a:endParaRPr lang="en-US" dirty="0" smtClean="0"/>
          </a:p>
          <a:p>
            <a:pPr lvl="1"/>
            <a:endParaRPr lang="en-US" dirty="0" smtClean="0"/>
          </a:p>
        </p:txBody>
      </p:sp>
    </p:spTree>
    <p:extLst>
      <p:ext uri="{BB962C8B-B14F-4D97-AF65-F5344CB8AC3E}">
        <p14:creationId xmlns:p14="http://schemas.microsoft.com/office/powerpoint/2010/main" val="1646583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advanced parsers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3162168"/>
              </p:ext>
            </p:extLst>
          </p:nvPr>
        </p:nvGraphicFramePr>
        <p:xfrm>
          <a:off x="3268008" y="1637682"/>
          <a:ext cx="5328638" cy="4864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p:cNvSpPr txBox="1">
            <a:spLocks/>
          </p:cNvSpPr>
          <p:nvPr/>
        </p:nvSpPr>
        <p:spPr>
          <a:xfrm>
            <a:off x="412767" y="1637682"/>
            <a:ext cx="2826699" cy="4864608"/>
          </a:xfrm>
          <a:prstGeom prst="rect">
            <a:avLst/>
          </a:prstGeom>
        </p:spPr>
        <p:txBody>
          <a:bodyPr vert="horz" lIns="0" tIns="0" rIns="0" bIns="0" rtlCol="0">
            <a:normAutofit fontScale="92500" lnSpcReduction="10000"/>
          </a:bodyPr>
          <a:lstStyle>
            <a:lvl1pPr marL="173038" indent="-173038" algn="l" defTabSz="914400" rtl="0" eaLnBrk="1" latinLnBrk="0" hangingPunct="1">
              <a:spcBef>
                <a:spcPts val="1200"/>
              </a:spcBef>
              <a:buClr>
                <a:srgbClr val="232323"/>
              </a:buClr>
              <a:buSzPct val="100000"/>
              <a:buFont typeface="Wingdings" pitchFamily="2" charset="2"/>
              <a:buChar char="§"/>
              <a:defRPr sz="2200" b="1" kern="1200">
                <a:solidFill>
                  <a:schemeClr val="tx1"/>
                </a:solidFill>
                <a:latin typeface="+mn-lt"/>
                <a:ea typeface="+mn-ea"/>
                <a:cs typeface="+mn-cs"/>
              </a:defRPr>
            </a:lvl1pPr>
            <a:lvl2pPr marL="346075" indent="-173038" algn="l" defTabSz="914400" rtl="0" eaLnBrk="1" latinLnBrk="0" hangingPunct="1">
              <a:spcBef>
                <a:spcPts val="500"/>
              </a:spcBef>
              <a:buClr>
                <a:schemeClr val="accent5">
                  <a:lumMod val="75000"/>
                </a:schemeClr>
              </a:buClr>
              <a:buSzPct val="100000"/>
              <a:buFont typeface="Arial" pitchFamily="34" charset="0"/>
              <a:buChar char="•"/>
              <a:defRPr sz="2000" kern="1200">
                <a:solidFill>
                  <a:schemeClr val="accent5">
                    <a:lumMod val="75000"/>
                  </a:schemeClr>
                </a:solidFill>
                <a:latin typeface="+mn-lt"/>
                <a:ea typeface="+mn-ea"/>
                <a:cs typeface="+mn-cs"/>
              </a:defRPr>
            </a:lvl2pPr>
            <a:lvl3pPr marL="514350" indent="-173038" algn="l" defTabSz="914400" rtl="0" eaLnBrk="1" latinLnBrk="0" hangingPunct="1">
              <a:spcBef>
                <a:spcPts val="500"/>
              </a:spcBef>
              <a:buClrTx/>
              <a:buFont typeface="Arial" pitchFamily="34" charset="0"/>
              <a:buChar char="–"/>
              <a:defRPr sz="1800" kern="1200">
                <a:solidFill>
                  <a:schemeClr val="bg2"/>
                </a:solidFill>
                <a:latin typeface="+mn-lt"/>
                <a:ea typeface="+mn-ea"/>
                <a:cs typeface="+mn-cs"/>
              </a:defRPr>
            </a:lvl3pPr>
            <a:lvl4pPr marL="457200" indent="-174625" algn="l" defTabSz="914400" rtl="0" eaLnBrk="1" latinLnBrk="0" hangingPunct="1">
              <a:spcBef>
                <a:spcPts val="500"/>
              </a:spcBef>
              <a:buFont typeface="Arial" pitchFamily="34" charset="0"/>
              <a:buChar char="–"/>
              <a:defRPr sz="1600" b="0" kern="1200">
                <a:solidFill>
                  <a:schemeClr val="accent3"/>
                </a:solidFill>
                <a:latin typeface="+mn-lt"/>
                <a:ea typeface="+mn-ea"/>
                <a:cs typeface="+mn-cs"/>
              </a:defRPr>
            </a:lvl4pPr>
            <a:lvl5pPr marL="685800" indent="-119063" algn="l" defTabSz="914400" rtl="0" eaLnBrk="1" latinLnBrk="0" hangingPunct="1">
              <a:spcBef>
                <a:spcPts val="500"/>
              </a:spcBef>
              <a:buFont typeface="Arial" pitchFamily="34" charset="0"/>
              <a:buChar char="•"/>
              <a:defRPr sz="14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Re-entrant</a:t>
            </a:r>
          </a:p>
          <a:p>
            <a:pPr lvl="1"/>
            <a:r>
              <a:rPr lang="en-US" dirty="0" smtClean="0"/>
              <a:t>Protocols in protocols</a:t>
            </a:r>
          </a:p>
          <a:p>
            <a:r>
              <a:rPr lang="en-US" dirty="0"/>
              <a:t>State-</a:t>
            </a:r>
            <a:r>
              <a:rPr lang="en-US" dirty="0" smtClean="0"/>
              <a:t>transitioning</a:t>
            </a:r>
          </a:p>
          <a:p>
            <a:pPr lvl="1"/>
            <a:r>
              <a:rPr lang="en-US" dirty="0" smtClean="0"/>
              <a:t>Efficient decoding</a:t>
            </a:r>
          </a:p>
          <a:p>
            <a:pPr lvl="1"/>
            <a:r>
              <a:rPr lang="en-US" dirty="0" smtClean="0"/>
              <a:t>Look for metadata only where it should be</a:t>
            </a:r>
            <a:endParaRPr lang="en-US" dirty="0"/>
          </a:p>
          <a:p>
            <a:r>
              <a:rPr lang="en-US" dirty="0" smtClean="0"/>
              <a:t>Conversation-based classification</a:t>
            </a:r>
          </a:p>
          <a:p>
            <a:pPr lvl="1"/>
            <a:r>
              <a:rPr lang="en-US" dirty="0" smtClean="0"/>
              <a:t>Interrogate request and response</a:t>
            </a:r>
          </a:p>
          <a:p>
            <a:r>
              <a:rPr lang="en-US" dirty="0" smtClean="0"/>
              <a:t>Extraction</a:t>
            </a:r>
          </a:p>
          <a:p>
            <a:pPr lvl="1"/>
            <a:r>
              <a:rPr lang="en-US" dirty="0" smtClean="0"/>
              <a:t>NRT or post-process artifact reconstruction</a:t>
            </a:r>
          </a:p>
          <a:p>
            <a:pPr lvl="1"/>
            <a:r>
              <a:rPr lang="en-US" dirty="0" smtClean="0"/>
              <a:t>Policy-based rules</a:t>
            </a:r>
          </a:p>
        </p:txBody>
      </p:sp>
    </p:spTree>
    <p:extLst>
      <p:ext uri="{BB962C8B-B14F-4D97-AF65-F5344CB8AC3E}">
        <p14:creationId xmlns:p14="http://schemas.microsoft.com/office/powerpoint/2010/main" val="1917039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a:t>
            </a:r>
            <a:br>
              <a:rPr lang="en-US" dirty="0" smtClean="0"/>
            </a:br>
            <a:r>
              <a:rPr lang="en-US" dirty="0" smtClean="0"/>
              <a:t>temporal &amp; </a:t>
            </a:r>
            <a:r>
              <a:rPr lang="en-US" dirty="0" err="1" smtClean="0"/>
              <a:t>flow_id</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40370784"/>
              </p:ext>
            </p:extLst>
          </p:nvPr>
        </p:nvGraphicFramePr>
        <p:xfrm>
          <a:off x="1086684" y="1475740"/>
          <a:ext cx="6869549" cy="486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3118466" y="3001031"/>
            <a:ext cx="2918738" cy="1815882"/>
          </a:xfrm>
          <a:prstGeom prst="rect">
            <a:avLst/>
          </a:prstGeom>
          <a:noFill/>
        </p:spPr>
        <p:txBody>
          <a:bodyPr wrap="none" rtlCol="0">
            <a:spAutoFit/>
          </a:bodyPr>
          <a:lstStyle/>
          <a:p>
            <a:pPr algn="ctr"/>
            <a:r>
              <a:rPr lang="en-US" sz="2800" b="1" u="sng" dirty="0" smtClean="0"/>
              <a:t>Any to Any</a:t>
            </a:r>
          </a:p>
          <a:p>
            <a:pPr algn="ctr"/>
            <a:r>
              <a:rPr lang="en-US" sz="2800" b="1" u="sng" dirty="0" smtClean="0"/>
              <a:t>Relationship</a:t>
            </a:r>
          </a:p>
          <a:p>
            <a:pPr algn="ctr"/>
            <a:r>
              <a:rPr lang="en-US" sz="2800" dirty="0" smtClean="0"/>
              <a:t>(From any one to </a:t>
            </a:r>
          </a:p>
          <a:p>
            <a:pPr algn="ctr"/>
            <a:r>
              <a:rPr lang="en-US" sz="2800" dirty="0" smtClean="0"/>
              <a:t>any/every other)</a:t>
            </a:r>
            <a:endParaRPr lang="en-US" sz="2800" dirty="0"/>
          </a:p>
        </p:txBody>
      </p:sp>
    </p:spTree>
    <p:extLst>
      <p:ext uri="{BB962C8B-B14F-4D97-AF65-F5344CB8AC3E}">
        <p14:creationId xmlns:p14="http://schemas.microsoft.com/office/powerpoint/2010/main" val="843604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Context </a:t>
            </a:r>
            <a:br>
              <a:rPr lang="en-US" dirty="0" smtClean="0"/>
            </a:br>
            <a:r>
              <a:rPr lang="en-US" dirty="0" smtClean="0"/>
              <a:t>via extracted metadata</a:t>
            </a:r>
            <a:endParaRPr lang="en-US" dirty="0"/>
          </a:p>
        </p:txBody>
      </p:sp>
      <p:sp>
        <p:nvSpPr>
          <p:cNvPr id="3" name="Content Placeholder 2"/>
          <p:cNvSpPr>
            <a:spLocks noGrp="1"/>
          </p:cNvSpPr>
          <p:nvPr>
            <p:ph idx="1"/>
          </p:nvPr>
        </p:nvSpPr>
        <p:spPr/>
        <p:txBody>
          <a:bodyPr/>
          <a:lstStyle/>
          <a:p>
            <a:r>
              <a:rPr lang="en-US" dirty="0" smtClean="0"/>
              <a:t>What we have at our disposal</a:t>
            </a:r>
          </a:p>
          <a:p>
            <a:pPr lvl="1"/>
            <a:r>
              <a:rPr lang="en-US" dirty="0"/>
              <a:t>Precise application classification</a:t>
            </a:r>
          </a:p>
          <a:p>
            <a:pPr lvl="2"/>
            <a:r>
              <a:rPr lang="en-US" dirty="0" smtClean="0"/>
              <a:t>Classified or Unknown</a:t>
            </a:r>
          </a:p>
          <a:p>
            <a:pPr lvl="4"/>
            <a:r>
              <a:rPr lang="en-US" dirty="0" smtClean="0"/>
              <a:t>Unknown is interesting, too!</a:t>
            </a:r>
          </a:p>
          <a:p>
            <a:pPr lvl="1"/>
            <a:r>
              <a:rPr lang="en-US" dirty="0" smtClean="0"/>
              <a:t>Metadata</a:t>
            </a:r>
          </a:p>
          <a:p>
            <a:pPr lvl="2"/>
            <a:r>
              <a:rPr lang="en-US" dirty="0" smtClean="0"/>
              <a:t>Flow-based</a:t>
            </a:r>
          </a:p>
          <a:p>
            <a:pPr lvl="2"/>
            <a:r>
              <a:rPr lang="en-US" dirty="0" smtClean="0"/>
              <a:t>Inter-relational</a:t>
            </a:r>
          </a:p>
        </p:txBody>
      </p:sp>
      <p:pic>
        <p:nvPicPr>
          <p:cNvPr id="7" name="Picture 6"/>
          <p:cNvPicPr>
            <a:picLocks noChangeAspect="1"/>
          </p:cNvPicPr>
          <p:nvPr/>
        </p:nvPicPr>
        <p:blipFill>
          <a:blip r:embed="rId2"/>
          <a:stretch>
            <a:fillRect/>
          </a:stretch>
        </p:blipFill>
        <p:spPr>
          <a:xfrm>
            <a:off x="0" y="1338134"/>
            <a:ext cx="9144000" cy="5315832"/>
          </a:xfrm>
          <a:prstGeom prst="rect">
            <a:avLst/>
          </a:prstGeom>
        </p:spPr>
      </p:pic>
    </p:spTree>
    <p:extLst>
      <p:ext uri="{BB962C8B-B14F-4D97-AF65-F5344CB8AC3E}">
        <p14:creationId xmlns:p14="http://schemas.microsoft.com/office/powerpoint/2010/main" val="1285382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Drill-down on Context</a:t>
            </a:r>
            <a:endParaRPr lang="en-US" dirty="0"/>
          </a:p>
        </p:txBody>
      </p:sp>
      <p:sp>
        <p:nvSpPr>
          <p:cNvPr id="3" name="Content Placeholder 2"/>
          <p:cNvSpPr>
            <a:spLocks noGrp="1"/>
          </p:cNvSpPr>
          <p:nvPr>
            <p:ph idx="1"/>
          </p:nvPr>
        </p:nvSpPr>
        <p:spPr/>
        <p:txBody>
          <a:bodyPr/>
          <a:lstStyle/>
          <a:p>
            <a:r>
              <a:rPr lang="en-US" dirty="0" smtClean="0"/>
              <a:t>What we have at our disposal</a:t>
            </a:r>
          </a:p>
          <a:p>
            <a:pPr lvl="1"/>
            <a:r>
              <a:rPr lang="en-US" dirty="0"/>
              <a:t>Precise application classification</a:t>
            </a:r>
          </a:p>
          <a:p>
            <a:pPr lvl="2"/>
            <a:r>
              <a:rPr lang="en-US" dirty="0" smtClean="0"/>
              <a:t>Classified or Unknown</a:t>
            </a:r>
          </a:p>
          <a:p>
            <a:pPr lvl="4"/>
            <a:r>
              <a:rPr lang="en-US" dirty="0" smtClean="0"/>
              <a:t>Unknown is interesting, too!</a:t>
            </a:r>
          </a:p>
          <a:p>
            <a:pPr lvl="1"/>
            <a:r>
              <a:rPr lang="en-US" dirty="0" smtClean="0"/>
              <a:t>Metadata</a:t>
            </a:r>
          </a:p>
          <a:p>
            <a:pPr lvl="2"/>
            <a:r>
              <a:rPr lang="en-US" dirty="0" smtClean="0"/>
              <a:t>Flow-based</a:t>
            </a:r>
          </a:p>
          <a:p>
            <a:pPr lvl="2"/>
            <a:r>
              <a:rPr lang="en-US" dirty="0" smtClean="0"/>
              <a:t>Inter-relational</a:t>
            </a:r>
          </a:p>
        </p:txBody>
      </p:sp>
      <p:pic>
        <p:nvPicPr>
          <p:cNvPr id="7" name="Picture 6"/>
          <p:cNvPicPr>
            <a:picLocks noChangeAspect="1"/>
          </p:cNvPicPr>
          <p:nvPr/>
        </p:nvPicPr>
        <p:blipFill>
          <a:blip r:embed="rId2"/>
          <a:stretch>
            <a:fillRect/>
          </a:stretch>
        </p:blipFill>
        <p:spPr>
          <a:xfrm>
            <a:off x="0" y="1338134"/>
            <a:ext cx="9144000" cy="5315832"/>
          </a:xfrm>
          <a:prstGeom prst="rect">
            <a:avLst/>
          </a:prstGeom>
        </p:spPr>
      </p:pic>
      <p:cxnSp>
        <p:nvCxnSpPr>
          <p:cNvPr id="6" name="Straight Arrow Connector 5"/>
          <p:cNvCxnSpPr/>
          <p:nvPr/>
        </p:nvCxnSpPr>
        <p:spPr>
          <a:xfrm flipH="1">
            <a:off x="4064000" y="3393440"/>
            <a:ext cx="640080" cy="33528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77560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Correlated Context</a:t>
            </a:r>
            <a:endParaRPr lang="en-US" dirty="0"/>
          </a:p>
        </p:txBody>
      </p:sp>
      <p:sp>
        <p:nvSpPr>
          <p:cNvPr id="3" name="Content Placeholder 2"/>
          <p:cNvSpPr>
            <a:spLocks noGrp="1"/>
          </p:cNvSpPr>
          <p:nvPr>
            <p:ph idx="1"/>
          </p:nvPr>
        </p:nvSpPr>
        <p:spPr/>
        <p:txBody>
          <a:bodyPr/>
          <a:lstStyle/>
          <a:p>
            <a:r>
              <a:rPr lang="en-US" dirty="0" smtClean="0"/>
              <a:t>What we have at our disposal</a:t>
            </a:r>
          </a:p>
          <a:p>
            <a:pPr lvl="1"/>
            <a:r>
              <a:rPr lang="en-US" dirty="0"/>
              <a:t>Precise application classification</a:t>
            </a:r>
          </a:p>
          <a:p>
            <a:pPr lvl="2"/>
            <a:r>
              <a:rPr lang="en-US" dirty="0" smtClean="0"/>
              <a:t>Classified or Unknown</a:t>
            </a:r>
          </a:p>
          <a:p>
            <a:pPr lvl="4"/>
            <a:r>
              <a:rPr lang="en-US" dirty="0" smtClean="0"/>
              <a:t>Unknown is interesting, too!</a:t>
            </a:r>
          </a:p>
          <a:p>
            <a:pPr lvl="1"/>
            <a:r>
              <a:rPr lang="en-US" dirty="0" smtClean="0"/>
              <a:t>Metadata</a:t>
            </a:r>
          </a:p>
          <a:p>
            <a:pPr lvl="2"/>
            <a:r>
              <a:rPr lang="en-US" dirty="0" smtClean="0"/>
              <a:t>Flow-based</a:t>
            </a:r>
          </a:p>
          <a:p>
            <a:pPr lvl="2"/>
            <a:r>
              <a:rPr lang="en-US" dirty="0" smtClean="0"/>
              <a:t>Inter-relational</a:t>
            </a:r>
          </a:p>
        </p:txBody>
      </p:sp>
      <p:cxnSp>
        <p:nvCxnSpPr>
          <p:cNvPr id="6" name="Straight Arrow Connector 5"/>
          <p:cNvCxnSpPr/>
          <p:nvPr/>
        </p:nvCxnSpPr>
        <p:spPr>
          <a:xfrm flipH="1">
            <a:off x="4094480" y="3169920"/>
            <a:ext cx="640080" cy="33528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2"/>
          <a:stretch>
            <a:fillRect/>
          </a:stretch>
        </p:blipFill>
        <p:spPr>
          <a:xfrm>
            <a:off x="0" y="1330960"/>
            <a:ext cx="9144000" cy="5316876"/>
          </a:xfrm>
          <a:prstGeom prst="rect">
            <a:avLst/>
          </a:prstGeom>
        </p:spPr>
      </p:pic>
      <p:cxnSp>
        <p:nvCxnSpPr>
          <p:cNvPr id="8" name="Straight Arrow Connector 7"/>
          <p:cNvCxnSpPr/>
          <p:nvPr/>
        </p:nvCxnSpPr>
        <p:spPr>
          <a:xfrm flipH="1" flipV="1">
            <a:off x="985520" y="1463040"/>
            <a:ext cx="1137920" cy="22352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flipV="1">
            <a:off x="7254240" y="3810000"/>
            <a:ext cx="457200" cy="558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7539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flow record</a:t>
            </a:r>
            <a:endParaRPr lang="en-US" dirty="0"/>
          </a:p>
        </p:txBody>
      </p:sp>
      <p:sp>
        <p:nvSpPr>
          <p:cNvPr id="3" name="Content Placeholder 2"/>
          <p:cNvSpPr>
            <a:spLocks noGrp="1"/>
          </p:cNvSpPr>
          <p:nvPr>
            <p:ph idx="1"/>
          </p:nvPr>
        </p:nvSpPr>
        <p:spPr/>
        <p:txBody>
          <a:bodyPr>
            <a:normAutofit/>
          </a:bodyPr>
          <a:lstStyle/>
          <a:p>
            <a:pPr marL="0" indent="0">
              <a:buNone/>
            </a:pPr>
            <a:r>
              <a:rPr lang="en-US" i="1" dirty="0"/>
              <a:t>6/2/14</a:t>
            </a:r>
            <a:br>
              <a:rPr lang="en-US" i="1" dirty="0"/>
            </a:br>
            <a:r>
              <a:rPr lang="en-US" i="1" dirty="0"/>
              <a:t>9:40:23.000 PM</a:t>
            </a:r>
            <a:r>
              <a:rPr lang="en-US" dirty="0"/>
              <a:t> timestamp=Jun 02 2014 21:40:23PM, </a:t>
            </a:r>
            <a:r>
              <a:rPr lang="en-US" dirty="0" err="1"/>
              <a:t>dns</a:t>
            </a:r>
            <a:r>
              <a:rPr lang="en-US" dirty="0"/>
              <a:t>=</a:t>
            </a:r>
            <a:r>
              <a:rPr lang="en-US" dirty="0" err="1"/>
              <a:t>gpnouarwexr.www.qianyaso.net,gpnouarwexr.www.qianyaso.net</a:t>
            </a:r>
            <a:r>
              <a:rPr lang="en-US" dirty="0"/>
              <a:t> , </a:t>
            </a:r>
            <a:r>
              <a:rPr lang="en-US" dirty="0" err="1"/>
              <a:t>application_id</a:t>
            </a:r>
            <a:r>
              <a:rPr lang="en-US" dirty="0"/>
              <a:t>=</a:t>
            </a:r>
            <a:r>
              <a:rPr lang="en-US" dirty="0" err="1"/>
              <a:t>udp</a:t>
            </a:r>
            <a:r>
              <a:rPr lang="en-US" dirty="0"/>
              <a:t> , application_id_2=</a:t>
            </a:r>
            <a:r>
              <a:rPr lang="en-US" dirty="0" err="1"/>
              <a:t>dns</a:t>
            </a:r>
            <a:r>
              <a:rPr lang="en-US" dirty="0"/>
              <a:t> , </a:t>
            </a:r>
            <a:r>
              <a:rPr lang="en-US" dirty="0" err="1"/>
              <a:t>connection_flags</a:t>
            </a:r>
            <a:r>
              <a:rPr lang="en-US" dirty="0"/>
              <a:t>=unknown , </a:t>
            </a:r>
            <a:r>
              <a:rPr lang="en-US" dirty="0" err="1"/>
              <a:t>first_slot_id</a:t>
            </a:r>
            <a:r>
              <a:rPr lang="en-US" dirty="0"/>
              <a:t>=23063 , </a:t>
            </a:r>
            <a:r>
              <a:rPr lang="en-US" dirty="0" err="1"/>
              <a:t>flow_id</a:t>
            </a:r>
            <a:r>
              <a:rPr lang="en-US" dirty="0"/>
              <a:t>=20495454 , </a:t>
            </a:r>
            <a:r>
              <a:rPr lang="en-US" dirty="0" err="1"/>
              <a:t>initiator_country</a:t>
            </a:r>
            <a:r>
              <a:rPr lang="en-US" dirty="0"/>
              <a:t>=Azerbaijan , </a:t>
            </a:r>
            <a:r>
              <a:rPr lang="en-US" dirty="0" err="1"/>
              <a:t>src_ip</a:t>
            </a:r>
            <a:r>
              <a:rPr lang="en-US" dirty="0"/>
              <a:t>=149.255.151.9 , </a:t>
            </a:r>
            <a:r>
              <a:rPr lang="en-US" dirty="0" err="1"/>
              <a:t>src_port</a:t>
            </a:r>
            <a:r>
              <a:rPr lang="en-US" dirty="0"/>
              <a:t>=46614 , interface=eth3 , </a:t>
            </a:r>
            <a:r>
              <a:rPr lang="en-US" dirty="0" err="1"/>
              <a:t>ip_bad_csums</a:t>
            </a:r>
            <a:r>
              <a:rPr lang="en-US" dirty="0"/>
              <a:t>=0 , </a:t>
            </a:r>
            <a:r>
              <a:rPr lang="en-US" dirty="0" err="1"/>
              <a:t>ip_fragments</a:t>
            </a:r>
            <a:r>
              <a:rPr lang="en-US" dirty="0"/>
              <a:t>=0 , </a:t>
            </a:r>
            <a:r>
              <a:rPr lang="en-US" dirty="0" err="1"/>
              <a:t>network_layer</a:t>
            </a:r>
            <a:r>
              <a:rPr lang="en-US" dirty="0"/>
              <a:t>=ipv4 , </a:t>
            </a:r>
            <a:r>
              <a:rPr lang="en-US" dirty="0" err="1"/>
              <a:t>transport_layer</a:t>
            </a:r>
            <a:r>
              <a:rPr lang="en-US" dirty="0"/>
              <a:t>=</a:t>
            </a:r>
            <a:r>
              <a:rPr lang="en-US" dirty="0" err="1"/>
              <a:t>udp</a:t>
            </a:r>
            <a:r>
              <a:rPr lang="en-US" dirty="0"/>
              <a:t> , </a:t>
            </a:r>
            <a:r>
              <a:rPr lang="en-US" dirty="0" err="1"/>
              <a:t>packet_count</a:t>
            </a:r>
            <a:r>
              <a:rPr lang="en-US" dirty="0"/>
              <a:t>=2 , </a:t>
            </a:r>
            <a:r>
              <a:rPr lang="en-US" dirty="0" err="1"/>
              <a:t>protocol_family</a:t>
            </a:r>
            <a:r>
              <a:rPr lang="en-US" dirty="0"/>
              <a:t>=Network Service , </a:t>
            </a:r>
            <a:r>
              <a:rPr lang="en-US" dirty="0" err="1"/>
              <a:t>responder_country</a:t>
            </a:r>
            <a:r>
              <a:rPr lang="en-US" dirty="0"/>
              <a:t>=N/A , </a:t>
            </a:r>
            <a:r>
              <a:rPr lang="en-US" dirty="0" err="1"/>
              <a:t>dst_ip</a:t>
            </a:r>
            <a:r>
              <a:rPr lang="en-US" dirty="0"/>
              <a:t>=10.50.165.3 , </a:t>
            </a:r>
            <a:r>
              <a:rPr lang="en-US" dirty="0" err="1"/>
              <a:t>dst_port</a:t>
            </a:r>
            <a:r>
              <a:rPr lang="en-US" dirty="0"/>
              <a:t>=53 , </a:t>
            </a:r>
            <a:r>
              <a:rPr lang="en-US" dirty="0" err="1"/>
              <a:t>start_time</a:t>
            </a:r>
            <a:r>
              <a:rPr lang="en-US" dirty="0"/>
              <a:t>=1401766596:327447386 , </a:t>
            </a:r>
            <a:r>
              <a:rPr lang="en-US" dirty="0" err="1"/>
              <a:t>stop_time</a:t>
            </a:r>
            <a:r>
              <a:rPr lang="en-US" dirty="0"/>
              <a:t>=1401766611:597447252 , </a:t>
            </a:r>
            <a:r>
              <a:rPr lang="en-US" dirty="0" err="1"/>
              <a:t>total_bytes</a:t>
            </a:r>
            <a:r>
              <a:rPr lang="en-US" dirty="0"/>
              <a:t>=</a:t>
            </a:r>
            <a:r>
              <a:rPr lang="en-US" dirty="0" smtClean="0"/>
              <a:t>176</a:t>
            </a:r>
            <a:endParaRPr lang="en-US" dirty="0"/>
          </a:p>
          <a:p>
            <a:pPr lvl="2"/>
            <a:endParaRPr lang="en-US" dirty="0" smtClean="0"/>
          </a:p>
          <a:p>
            <a:pPr lvl="1"/>
            <a:endParaRPr lang="en-US" dirty="0" smtClean="0"/>
          </a:p>
        </p:txBody>
      </p:sp>
    </p:spTree>
    <p:extLst>
      <p:ext uri="{BB962C8B-B14F-4D97-AF65-F5344CB8AC3E}">
        <p14:creationId xmlns:p14="http://schemas.microsoft.com/office/powerpoint/2010/main" val="3492887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Full-state DPI parsers drive analytics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NRT and Post Process Reconstruction Benefits</a:t>
            </a:r>
          </a:p>
          <a:p>
            <a:pPr lvl="1"/>
            <a:r>
              <a:rPr lang="en-US" dirty="0" smtClean="0"/>
              <a:t>Hashes</a:t>
            </a:r>
          </a:p>
          <a:p>
            <a:pPr lvl="2"/>
            <a:r>
              <a:rPr lang="en-US" dirty="0" smtClean="0"/>
              <a:t>Fuzzy</a:t>
            </a:r>
          </a:p>
          <a:p>
            <a:pPr lvl="2"/>
            <a:r>
              <a:rPr lang="en-US" dirty="0" smtClean="0"/>
              <a:t>MD5</a:t>
            </a:r>
          </a:p>
          <a:p>
            <a:pPr lvl="2"/>
            <a:r>
              <a:rPr lang="en-US" dirty="0" smtClean="0"/>
              <a:t>SHA</a:t>
            </a:r>
          </a:p>
          <a:p>
            <a:pPr lvl="1"/>
            <a:r>
              <a:rPr lang="en-US" dirty="0" smtClean="0"/>
              <a:t>Automated reputation</a:t>
            </a:r>
          </a:p>
          <a:p>
            <a:pPr lvl="2"/>
            <a:r>
              <a:rPr lang="en-US" dirty="0" err="1" smtClean="0"/>
              <a:t>VirusTotal</a:t>
            </a:r>
            <a:endParaRPr lang="en-US" dirty="0" smtClean="0"/>
          </a:p>
          <a:p>
            <a:pPr lvl="2"/>
            <a:r>
              <a:rPr lang="en-US" dirty="0" smtClean="0"/>
              <a:t>Other details</a:t>
            </a:r>
          </a:p>
          <a:p>
            <a:pPr lvl="4"/>
            <a:r>
              <a:rPr lang="en-US" dirty="0" smtClean="0"/>
              <a:t>Domain age</a:t>
            </a:r>
          </a:p>
          <a:p>
            <a:pPr lvl="4"/>
            <a:r>
              <a:rPr lang="en-US" dirty="0" smtClean="0"/>
              <a:t>WHOIS</a:t>
            </a:r>
          </a:p>
          <a:p>
            <a:pPr lvl="4"/>
            <a:r>
              <a:rPr lang="en-US" dirty="0" smtClean="0"/>
              <a:t>SORBS</a:t>
            </a:r>
          </a:p>
          <a:p>
            <a:pPr lvl="4"/>
            <a:r>
              <a:rPr lang="en-US" dirty="0" smtClean="0"/>
              <a:t>SANS</a:t>
            </a:r>
          </a:p>
          <a:p>
            <a:pPr lvl="4"/>
            <a:r>
              <a:rPr lang="en-US" dirty="0" smtClean="0"/>
              <a:t>3</a:t>
            </a:r>
            <a:r>
              <a:rPr lang="en-US" baseline="30000" dirty="0" smtClean="0"/>
              <a:t>rd</a:t>
            </a:r>
            <a:r>
              <a:rPr lang="en-US" dirty="0" smtClean="0"/>
              <a:t> Party plugins</a:t>
            </a:r>
          </a:p>
          <a:p>
            <a:pPr lvl="1"/>
            <a:r>
              <a:rPr lang="en-US" dirty="0" smtClean="0"/>
              <a:t>Automated delivery</a:t>
            </a:r>
          </a:p>
          <a:p>
            <a:pPr lvl="2"/>
            <a:r>
              <a:rPr lang="en-US" dirty="0" smtClean="0"/>
              <a:t>Policy-based reconstruction and delivery</a:t>
            </a:r>
          </a:p>
          <a:p>
            <a:pPr lvl="4"/>
            <a:r>
              <a:rPr lang="en-US" dirty="0" smtClean="0"/>
              <a:t>Sandbox</a:t>
            </a:r>
          </a:p>
          <a:p>
            <a:pPr lvl="4"/>
            <a:r>
              <a:rPr lang="en-US" dirty="0" smtClean="0"/>
              <a:t>Additional ‘processing’ w/ other tools</a:t>
            </a:r>
          </a:p>
          <a:p>
            <a:pPr lvl="2"/>
            <a:endParaRPr lang="en-US" dirty="0" smtClean="0"/>
          </a:p>
          <a:p>
            <a:pPr lvl="1"/>
            <a:endParaRPr lang="en-US" dirty="0" smtClean="0"/>
          </a:p>
        </p:txBody>
      </p:sp>
    </p:spTree>
    <p:extLst>
      <p:ext uri="{BB962C8B-B14F-4D97-AF65-F5344CB8AC3E}">
        <p14:creationId xmlns:p14="http://schemas.microsoft.com/office/powerpoint/2010/main" val="115303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history of network ‘analysis’</a:t>
            </a:r>
            <a:endParaRPr lang="en-US" dirty="0"/>
          </a:p>
        </p:txBody>
      </p:sp>
      <p:sp>
        <p:nvSpPr>
          <p:cNvPr id="3" name="Content Placeholder 2"/>
          <p:cNvSpPr>
            <a:spLocks noGrp="1"/>
          </p:cNvSpPr>
          <p:nvPr>
            <p:ph idx="1"/>
          </p:nvPr>
        </p:nvSpPr>
        <p:spPr/>
        <p:txBody>
          <a:bodyPr>
            <a:normAutofit/>
          </a:bodyPr>
          <a:lstStyle/>
          <a:p>
            <a:r>
              <a:rPr lang="en-US" dirty="0" smtClean="0"/>
              <a:t>Before </a:t>
            </a:r>
            <a:r>
              <a:rPr lang="en-US" dirty="0" err="1" smtClean="0"/>
              <a:t>NetFlow</a:t>
            </a:r>
            <a:r>
              <a:rPr lang="en-US" dirty="0" smtClean="0"/>
              <a:t>…</a:t>
            </a:r>
          </a:p>
          <a:p>
            <a:pPr lvl="1"/>
            <a:r>
              <a:rPr lang="en-US" dirty="0" smtClean="0"/>
              <a:t>Sniffers</a:t>
            </a:r>
          </a:p>
          <a:p>
            <a:pPr lvl="2"/>
            <a:r>
              <a:rPr lang="en-US" dirty="0" smtClean="0"/>
              <a:t>Troubleshooting network applications</a:t>
            </a:r>
          </a:p>
          <a:p>
            <a:pPr lvl="2"/>
            <a:r>
              <a:rPr lang="en-US" dirty="0" smtClean="0"/>
              <a:t>Very expense!</a:t>
            </a:r>
          </a:p>
          <a:p>
            <a:pPr lvl="2"/>
            <a:r>
              <a:rPr lang="en-US" dirty="0" smtClean="0"/>
              <a:t>Then came Ethereal/</a:t>
            </a:r>
            <a:r>
              <a:rPr lang="en-US" dirty="0" err="1" smtClean="0"/>
              <a:t>Wireshark</a:t>
            </a:r>
            <a:endParaRPr lang="en-US" dirty="0" smtClean="0"/>
          </a:p>
          <a:p>
            <a:pPr lvl="1"/>
            <a:r>
              <a:rPr lang="en-US" dirty="0" smtClean="0"/>
              <a:t>SNMP</a:t>
            </a:r>
          </a:p>
          <a:p>
            <a:pPr lvl="2"/>
            <a:r>
              <a:rPr lang="en-US" dirty="0" smtClean="0"/>
              <a:t>Capacity Planning</a:t>
            </a:r>
            <a:endParaRPr lang="en-US" dirty="0"/>
          </a:p>
          <a:p>
            <a:pPr lvl="2"/>
            <a:r>
              <a:rPr lang="en-US" dirty="0" smtClean="0"/>
              <a:t>Ensuring business continuity</a:t>
            </a:r>
          </a:p>
          <a:p>
            <a:pPr lvl="2"/>
            <a:r>
              <a:rPr lang="en-US" dirty="0" smtClean="0"/>
              <a:t>Adequate QOS for service levels</a:t>
            </a:r>
          </a:p>
          <a:p>
            <a:pPr lvl="2"/>
            <a:r>
              <a:rPr lang="en-US" dirty="0" smtClean="0"/>
              <a:t>Little traffic characterization</a:t>
            </a:r>
          </a:p>
          <a:p>
            <a:pPr lvl="2"/>
            <a:r>
              <a:rPr lang="en-US" dirty="0" smtClean="0"/>
              <a:t>No granular understanding of network bandwidth</a:t>
            </a:r>
          </a:p>
          <a:p>
            <a:r>
              <a:rPr lang="en-US" dirty="0" smtClean="0"/>
              <a:t>This is how we did troubleshooting back in the day…</a:t>
            </a:r>
          </a:p>
          <a:p>
            <a:r>
              <a:rPr lang="en-US" dirty="0" smtClean="0"/>
              <a:t>Still useful nowadays (</a:t>
            </a:r>
            <a:r>
              <a:rPr lang="en-US" dirty="0" err="1" smtClean="0"/>
              <a:t>Wireshark</a:t>
            </a:r>
            <a:r>
              <a:rPr lang="en-US" dirty="0"/>
              <a:t>)</a:t>
            </a:r>
            <a:endParaRPr lang="en-US" dirty="0" smtClean="0"/>
          </a:p>
        </p:txBody>
      </p:sp>
      <p:pic>
        <p:nvPicPr>
          <p:cNvPr id="4" name="Picture 3"/>
          <p:cNvPicPr>
            <a:picLocks noChangeAspect="1"/>
          </p:cNvPicPr>
          <p:nvPr/>
        </p:nvPicPr>
        <p:blipFill>
          <a:blip r:embed="rId2"/>
          <a:stretch>
            <a:fillRect/>
          </a:stretch>
        </p:blipFill>
        <p:spPr>
          <a:xfrm>
            <a:off x="4765970" y="1694698"/>
            <a:ext cx="3992248" cy="2985507"/>
          </a:xfrm>
          <a:prstGeom prst="rect">
            <a:avLst/>
          </a:prstGeom>
        </p:spPr>
      </p:pic>
    </p:spTree>
    <p:extLst>
      <p:ext uri="{BB962C8B-B14F-4D97-AF65-F5344CB8AC3E}">
        <p14:creationId xmlns:p14="http://schemas.microsoft.com/office/powerpoint/2010/main" val="35939427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a:t>
            </a:r>
            <a:endParaRPr lang="en-US" dirty="0"/>
          </a:p>
        </p:txBody>
      </p:sp>
      <p:sp>
        <p:nvSpPr>
          <p:cNvPr id="5" name="Content Placeholder 4"/>
          <p:cNvSpPr>
            <a:spLocks noGrp="1"/>
          </p:cNvSpPr>
          <p:nvPr>
            <p:ph idx="1"/>
          </p:nvPr>
        </p:nvSpPr>
        <p:spPr>
          <a:xfrm>
            <a:off x="412767" y="1495442"/>
            <a:ext cx="8294353" cy="709278"/>
          </a:xfrm>
        </p:spPr>
        <p:txBody>
          <a:bodyPr>
            <a:normAutofit fontScale="92500" lnSpcReduction="10000"/>
          </a:bodyPr>
          <a:lstStyle/>
          <a:p>
            <a:r>
              <a:rPr lang="en-US" dirty="0" smtClean="0"/>
              <a:t>Malicious ZIP file is detected</a:t>
            </a:r>
          </a:p>
          <a:p>
            <a:r>
              <a:rPr lang="en-US" dirty="0" smtClean="0"/>
              <a:t>Use flow records to link HTTP source (root)</a:t>
            </a:r>
          </a:p>
          <a:p>
            <a:pPr marL="0" indent="0">
              <a:buNone/>
            </a:pPr>
            <a:endParaRPr lang="en-US" dirty="0" smtClean="0"/>
          </a:p>
        </p:txBody>
      </p:sp>
      <p:pic>
        <p:nvPicPr>
          <p:cNvPr id="6" name="Picture 5"/>
          <p:cNvPicPr>
            <a:picLocks noChangeAspect="1"/>
          </p:cNvPicPr>
          <p:nvPr/>
        </p:nvPicPr>
        <p:blipFill>
          <a:blip r:embed="rId2"/>
          <a:stretch>
            <a:fillRect/>
          </a:stretch>
        </p:blipFill>
        <p:spPr>
          <a:xfrm>
            <a:off x="314960" y="2356662"/>
            <a:ext cx="8388515" cy="4267657"/>
          </a:xfrm>
          <a:prstGeom prst="rect">
            <a:avLst/>
          </a:prstGeom>
        </p:spPr>
      </p:pic>
    </p:spTree>
    <p:extLst>
      <p:ext uri="{BB962C8B-B14F-4D97-AF65-F5344CB8AC3E}">
        <p14:creationId xmlns:p14="http://schemas.microsoft.com/office/powerpoint/2010/main" val="18146036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a:t>
            </a:r>
            <a:endParaRPr lang="en-US" dirty="0"/>
          </a:p>
        </p:txBody>
      </p:sp>
      <p:sp>
        <p:nvSpPr>
          <p:cNvPr id="5" name="Content Placeholder 4"/>
          <p:cNvSpPr>
            <a:spLocks noGrp="1"/>
          </p:cNvSpPr>
          <p:nvPr>
            <p:ph idx="1"/>
          </p:nvPr>
        </p:nvSpPr>
        <p:spPr>
          <a:xfrm>
            <a:off x="355601" y="1495442"/>
            <a:ext cx="1727200" cy="4702158"/>
          </a:xfrm>
        </p:spPr>
        <p:txBody>
          <a:bodyPr>
            <a:normAutofit/>
          </a:bodyPr>
          <a:lstStyle/>
          <a:p>
            <a:r>
              <a:rPr lang="en-US" sz="1800" dirty="0" smtClean="0"/>
              <a:t>Hashes compared against reputation service sources</a:t>
            </a:r>
          </a:p>
          <a:p>
            <a:r>
              <a:rPr lang="en-US" sz="1800" dirty="0" smtClean="0"/>
              <a:t>Looks like ransom-ware</a:t>
            </a:r>
          </a:p>
          <a:p>
            <a:pPr marL="0" indent="0">
              <a:buNone/>
            </a:pPr>
            <a:endParaRPr lang="en-US" dirty="0" smtClean="0"/>
          </a:p>
        </p:txBody>
      </p:sp>
      <p:pic>
        <p:nvPicPr>
          <p:cNvPr id="3" name="Picture 2"/>
          <p:cNvPicPr>
            <a:picLocks noChangeAspect="1"/>
          </p:cNvPicPr>
          <p:nvPr/>
        </p:nvPicPr>
        <p:blipFill>
          <a:blip r:embed="rId2"/>
          <a:stretch>
            <a:fillRect/>
          </a:stretch>
        </p:blipFill>
        <p:spPr>
          <a:xfrm>
            <a:off x="2181860" y="1358318"/>
            <a:ext cx="6677660" cy="5169481"/>
          </a:xfrm>
          <a:prstGeom prst="rect">
            <a:avLst/>
          </a:prstGeom>
        </p:spPr>
      </p:pic>
    </p:spTree>
    <p:extLst>
      <p:ext uri="{BB962C8B-B14F-4D97-AF65-F5344CB8AC3E}">
        <p14:creationId xmlns:p14="http://schemas.microsoft.com/office/powerpoint/2010/main" val="33080841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a:t>
            </a:r>
            <a:endParaRPr lang="en-US" dirty="0"/>
          </a:p>
        </p:txBody>
      </p:sp>
      <p:pic>
        <p:nvPicPr>
          <p:cNvPr id="4" name="Picture 3"/>
          <p:cNvPicPr>
            <a:picLocks noChangeAspect="1"/>
          </p:cNvPicPr>
          <p:nvPr/>
        </p:nvPicPr>
        <p:blipFill>
          <a:blip r:embed="rId2"/>
          <a:stretch>
            <a:fillRect/>
          </a:stretch>
        </p:blipFill>
        <p:spPr>
          <a:xfrm>
            <a:off x="3545840" y="1341120"/>
            <a:ext cx="5195657" cy="5300620"/>
          </a:xfrm>
          <a:prstGeom prst="rect">
            <a:avLst/>
          </a:prstGeom>
        </p:spPr>
      </p:pic>
      <p:sp>
        <p:nvSpPr>
          <p:cNvPr id="5" name="Content Placeholder 4"/>
          <p:cNvSpPr>
            <a:spLocks noGrp="1"/>
          </p:cNvSpPr>
          <p:nvPr>
            <p:ph idx="1"/>
          </p:nvPr>
        </p:nvSpPr>
        <p:spPr>
          <a:xfrm>
            <a:off x="412767" y="1637682"/>
            <a:ext cx="2797793" cy="4864608"/>
          </a:xfrm>
        </p:spPr>
        <p:txBody>
          <a:bodyPr/>
          <a:lstStyle/>
          <a:p>
            <a:r>
              <a:rPr lang="en-US" dirty="0" smtClean="0"/>
              <a:t>Source of exploit determined</a:t>
            </a:r>
          </a:p>
          <a:p>
            <a:pPr lvl="1"/>
            <a:r>
              <a:rPr lang="en-US" dirty="0" smtClean="0"/>
              <a:t>Energy Australia web page (reconstructed)</a:t>
            </a:r>
          </a:p>
          <a:p>
            <a:pPr lvl="1"/>
            <a:r>
              <a:rPr lang="en-US" dirty="0" smtClean="0"/>
              <a:t>Requests ‘</a:t>
            </a:r>
            <a:r>
              <a:rPr lang="en-US" dirty="0" err="1" smtClean="0"/>
              <a:t>captcha</a:t>
            </a:r>
            <a:r>
              <a:rPr lang="en-US" dirty="0" smtClean="0"/>
              <a:t>’ for copy of bill</a:t>
            </a:r>
          </a:p>
          <a:p>
            <a:pPr lvl="1"/>
            <a:r>
              <a:rPr lang="en-US" dirty="0" smtClean="0"/>
              <a:t>Interestingly, entering the wrong ‘</a:t>
            </a:r>
            <a:r>
              <a:rPr lang="en-US" dirty="0" err="1" smtClean="0"/>
              <a:t>captcha</a:t>
            </a:r>
            <a:r>
              <a:rPr lang="en-US" dirty="0" smtClean="0"/>
              <a:t>’ values reloads page</a:t>
            </a:r>
          </a:p>
          <a:p>
            <a:pPr lvl="1"/>
            <a:r>
              <a:rPr lang="en-US" dirty="0" smtClean="0"/>
              <a:t>Correct entry starts exploit</a:t>
            </a:r>
          </a:p>
        </p:txBody>
      </p:sp>
    </p:spTree>
    <p:extLst>
      <p:ext uri="{BB962C8B-B14F-4D97-AF65-F5344CB8AC3E}">
        <p14:creationId xmlns:p14="http://schemas.microsoft.com/office/powerpoint/2010/main" val="38219681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a:t>
            </a:r>
            <a:endParaRPr lang="en-US" dirty="0"/>
          </a:p>
        </p:txBody>
      </p:sp>
      <p:sp>
        <p:nvSpPr>
          <p:cNvPr id="5" name="Content Placeholder 4"/>
          <p:cNvSpPr>
            <a:spLocks noGrp="1"/>
          </p:cNvSpPr>
          <p:nvPr>
            <p:ph idx="1"/>
          </p:nvPr>
        </p:nvSpPr>
        <p:spPr>
          <a:xfrm>
            <a:off x="355600" y="3190240"/>
            <a:ext cx="2926079" cy="3007360"/>
          </a:xfrm>
        </p:spPr>
        <p:txBody>
          <a:bodyPr>
            <a:normAutofit/>
          </a:bodyPr>
          <a:lstStyle/>
          <a:p>
            <a:r>
              <a:rPr lang="en-US" sz="1800" dirty="0" smtClean="0"/>
              <a:t>Other malware delivered</a:t>
            </a:r>
          </a:p>
          <a:p>
            <a:pPr lvl="1"/>
            <a:r>
              <a:rPr lang="en-US" sz="1600" dirty="0" smtClean="0"/>
              <a:t>Presented on the wire as ‘.gif’</a:t>
            </a:r>
          </a:p>
          <a:p>
            <a:pPr lvl="1"/>
            <a:r>
              <a:rPr lang="en-US" sz="1600" dirty="0" smtClean="0"/>
              <a:t>Decoded by DPI parser as ‘x-</a:t>
            </a:r>
            <a:r>
              <a:rPr lang="en-US" sz="1600" dirty="0" err="1" smtClean="0"/>
              <a:t>dosexec</a:t>
            </a:r>
            <a:r>
              <a:rPr lang="en-US" sz="1600" dirty="0" smtClean="0"/>
              <a:t>’</a:t>
            </a:r>
          </a:p>
          <a:p>
            <a:pPr lvl="1"/>
            <a:r>
              <a:rPr lang="en-US" sz="1600" dirty="0" smtClean="0"/>
              <a:t>17 reputation know this as malicious</a:t>
            </a:r>
          </a:p>
          <a:p>
            <a:pPr lvl="1"/>
            <a:r>
              <a:rPr lang="en-US" sz="1600" dirty="0" smtClean="0"/>
              <a:t>First seen in 5/29/14</a:t>
            </a:r>
          </a:p>
          <a:p>
            <a:pPr marL="0" indent="0">
              <a:buNone/>
            </a:pPr>
            <a:endParaRPr lang="en-US" dirty="0" smtClean="0"/>
          </a:p>
        </p:txBody>
      </p:sp>
      <p:pic>
        <p:nvPicPr>
          <p:cNvPr id="4" name="Picture 3"/>
          <p:cNvPicPr>
            <a:picLocks noChangeAspect="1"/>
          </p:cNvPicPr>
          <p:nvPr/>
        </p:nvPicPr>
        <p:blipFill>
          <a:blip r:embed="rId2"/>
          <a:stretch>
            <a:fillRect/>
          </a:stretch>
        </p:blipFill>
        <p:spPr>
          <a:xfrm>
            <a:off x="-1146518" y="1399540"/>
            <a:ext cx="9995878" cy="1414780"/>
          </a:xfrm>
          <a:prstGeom prst="rect">
            <a:avLst/>
          </a:prstGeom>
        </p:spPr>
      </p:pic>
      <p:pic>
        <p:nvPicPr>
          <p:cNvPr id="7" name="Picture 6"/>
          <p:cNvPicPr>
            <a:picLocks noChangeAspect="1"/>
          </p:cNvPicPr>
          <p:nvPr/>
        </p:nvPicPr>
        <p:blipFill>
          <a:blip r:embed="rId3"/>
          <a:stretch>
            <a:fillRect/>
          </a:stretch>
        </p:blipFill>
        <p:spPr>
          <a:xfrm>
            <a:off x="3436621" y="2338568"/>
            <a:ext cx="5361940" cy="4191771"/>
          </a:xfrm>
          <a:prstGeom prst="rect">
            <a:avLst/>
          </a:prstGeom>
        </p:spPr>
      </p:pic>
    </p:spTree>
    <p:extLst>
      <p:ext uri="{BB962C8B-B14F-4D97-AF65-F5344CB8AC3E}">
        <p14:creationId xmlns:p14="http://schemas.microsoft.com/office/powerpoint/2010/main" val="24205530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a:t>
            </a:r>
            <a:endParaRPr lang="en-US" dirty="0"/>
          </a:p>
        </p:txBody>
      </p:sp>
      <p:sp>
        <p:nvSpPr>
          <p:cNvPr id="5" name="Content Placeholder 4"/>
          <p:cNvSpPr>
            <a:spLocks noGrp="1"/>
          </p:cNvSpPr>
          <p:nvPr>
            <p:ph idx="1"/>
          </p:nvPr>
        </p:nvSpPr>
        <p:spPr>
          <a:xfrm>
            <a:off x="355600" y="2956560"/>
            <a:ext cx="2926079" cy="3241040"/>
          </a:xfrm>
        </p:spPr>
        <p:txBody>
          <a:bodyPr>
            <a:normAutofit/>
          </a:bodyPr>
          <a:lstStyle/>
          <a:p>
            <a:r>
              <a:rPr lang="en-US" sz="1800" dirty="0" err="1" smtClean="0"/>
              <a:t>VirusTotal</a:t>
            </a:r>
            <a:r>
              <a:rPr lang="en-US" sz="1800" dirty="0" smtClean="0"/>
              <a:t> reports that 4 AV engines reporting site as malicious…</a:t>
            </a:r>
          </a:p>
          <a:p>
            <a:pPr marL="0" indent="0">
              <a:buNone/>
            </a:pPr>
            <a:endParaRPr lang="en-US" dirty="0" smtClean="0"/>
          </a:p>
        </p:txBody>
      </p:sp>
      <p:pic>
        <p:nvPicPr>
          <p:cNvPr id="3" name="Picture 2"/>
          <p:cNvPicPr>
            <a:picLocks noChangeAspect="1"/>
          </p:cNvPicPr>
          <p:nvPr/>
        </p:nvPicPr>
        <p:blipFill>
          <a:blip r:embed="rId2"/>
          <a:stretch>
            <a:fillRect/>
          </a:stretch>
        </p:blipFill>
        <p:spPr>
          <a:xfrm>
            <a:off x="3793978" y="1351279"/>
            <a:ext cx="4161302" cy="5277749"/>
          </a:xfrm>
          <a:prstGeom prst="rect">
            <a:avLst/>
          </a:prstGeom>
        </p:spPr>
      </p:pic>
    </p:spTree>
    <p:extLst>
      <p:ext uri="{BB962C8B-B14F-4D97-AF65-F5344CB8AC3E}">
        <p14:creationId xmlns:p14="http://schemas.microsoft.com/office/powerpoint/2010/main" val="5445615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so far we’ve talked about analysis…</a:t>
            </a:r>
            <a:endParaRPr lang="en-US" dirty="0"/>
          </a:p>
        </p:txBody>
      </p:sp>
      <p:sp>
        <p:nvSpPr>
          <p:cNvPr id="3" name="Content Placeholder 2"/>
          <p:cNvSpPr>
            <a:spLocks noGrp="1"/>
          </p:cNvSpPr>
          <p:nvPr>
            <p:ph idx="1"/>
          </p:nvPr>
        </p:nvSpPr>
        <p:spPr/>
        <p:txBody>
          <a:bodyPr>
            <a:normAutofit lnSpcReduction="10000"/>
          </a:bodyPr>
          <a:lstStyle/>
          <a:p>
            <a:r>
              <a:rPr lang="en-US" dirty="0"/>
              <a:t>Analytics vs. analysis</a:t>
            </a:r>
          </a:p>
          <a:p>
            <a:pPr lvl="1"/>
            <a:r>
              <a:rPr lang="en-US" dirty="0"/>
              <a:t>Analytics is a multi-dimensional discipline. There is extensive use of mathematics and statistics, the use of descriptive techniques and predictive models to gain valuable knowledge from data - data analysis. The insights from data are used to recommend action or to guide decision making rooted in business context. Thus, analytics is not so much concerned with individual analyses or analysis steps, but with the entire </a:t>
            </a:r>
            <a:r>
              <a:rPr lang="en-US" dirty="0" smtClean="0"/>
              <a:t>methodology. </a:t>
            </a:r>
            <a:r>
              <a:rPr lang="en-US" dirty="0"/>
              <a:t>There is a pronounced tendency to use the term </a:t>
            </a:r>
            <a:r>
              <a:rPr lang="en-US" i="1" dirty="0"/>
              <a:t>analytics</a:t>
            </a:r>
            <a:r>
              <a:rPr lang="en-US" dirty="0"/>
              <a:t> in business settings e.g. </a:t>
            </a:r>
            <a:r>
              <a:rPr lang="en-US" dirty="0" smtClean="0"/>
              <a:t>text analytics vs</a:t>
            </a:r>
            <a:r>
              <a:rPr lang="en-US" dirty="0"/>
              <a:t>. the more generic </a:t>
            </a:r>
            <a:r>
              <a:rPr lang="en-US" dirty="0" smtClean="0"/>
              <a:t>text mining </a:t>
            </a:r>
            <a:r>
              <a:rPr lang="en-US" dirty="0"/>
              <a:t>to emphasize this broader </a:t>
            </a:r>
            <a:r>
              <a:rPr lang="en-US" dirty="0" smtClean="0"/>
              <a:t>perspective. </a:t>
            </a:r>
            <a:r>
              <a:rPr lang="en-US" dirty="0"/>
              <a:t>There is an increasing use of the term </a:t>
            </a:r>
            <a:r>
              <a:rPr lang="en-US" i="1" dirty="0"/>
              <a:t>advanced analytics</a:t>
            </a:r>
            <a:r>
              <a:rPr lang="en-US" dirty="0" smtClean="0"/>
              <a:t>, </a:t>
            </a:r>
            <a:r>
              <a:rPr lang="en-US" dirty="0"/>
              <a:t>typically used to describe the technical aspects of analytics, especially </a:t>
            </a:r>
            <a:r>
              <a:rPr lang="en-US" dirty="0" smtClean="0"/>
              <a:t>predictive modeling, machine learning techniques</a:t>
            </a:r>
            <a:r>
              <a:rPr lang="en-US" dirty="0"/>
              <a:t>, and </a:t>
            </a:r>
            <a:r>
              <a:rPr lang="en-US" dirty="0" smtClean="0"/>
              <a:t>neural networks.</a:t>
            </a:r>
            <a:endParaRPr lang="en-US" dirty="0"/>
          </a:p>
          <a:p>
            <a:r>
              <a:rPr lang="en-US" dirty="0" smtClean="0"/>
              <a:t>Short definition</a:t>
            </a:r>
          </a:p>
          <a:p>
            <a:pPr lvl="1"/>
            <a:r>
              <a:rPr lang="en-US" dirty="0" smtClean="0"/>
              <a:t>Multi-dimensional analysis to uncover relationships not present discretely, yielding insight</a:t>
            </a:r>
          </a:p>
        </p:txBody>
      </p:sp>
    </p:spTree>
    <p:extLst>
      <p:ext uri="{BB962C8B-B14F-4D97-AF65-F5344CB8AC3E}">
        <p14:creationId xmlns:p14="http://schemas.microsoft.com/office/powerpoint/2010/main" val="32913977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0021" y="63099"/>
            <a:ext cx="6340185" cy="1143000"/>
          </a:xfrm>
        </p:spPr>
        <p:txBody>
          <a:bodyPr/>
          <a:lstStyle/>
          <a:p>
            <a:r>
              <a:rPr lang="en-US" dirty="0" smtClean="0"/>
              <a:t>Multi-dimensional analysis</a:t>
            </a:r>
            <a:endParaRPr lang="en-US" dirty="0"/>
          </a:p>
        </p:txBody>
      </p:sp>
      <p:sp>
        <p:nvSpPr>
          <p:cNvPr id="3" name="Content Placeholder 2"/>
          <p:cNvSpPr>
            <a:spLocks noGrp="1"/>
          </p:cNvSpPr>
          <p:nvPr>
            <p:ph idx="1"/>
          </p:nvPr>
        </p:nvSpPr>
        <p:spPr>
          <a:xfrm>
            <a:off x="516623" y="1647842"/>
            <a:ext cx="1863073" cy="4864608"/>
          </a:xfrm>
        </p:spPr>
        <p:txBody>
          <a:bodyPr>
            <a:normAutofit fontScale="55000" lnSpcReduction="20000"/>
          </a:bodyPr>
          <a:lstStyle/>
          <a:p>
            <a:r>
              <a:rPr lang="en-US" dirty="0" smtClean="0"/>
              <a:t>Application</a:t>
            </a:r>
          </a:p>
          <a:p>
            <a:r>
              <a:rPr lang="en-US" dirty="0" smtClean="0"/>
              <a:t>Application Group</a:t>
            </a:r>
          </a:p>
          <a:p>
            <a:r>
              <a:rPr lang="en-US" dirty="0" smtClean="0"/>
              <a:t>Email Recipient</a:t>
            </a:r>
          </a:p>
          <a:p>
            <a:r>
              <a:rPr lang="en-US" dirty="0" smtClean="0"/>
              <a:t>Email Sender</a:t>
            </a:r>
          </a:p>
          <a:p>
            <a:r>
              <a:rPr lang="en-US" dirty="0" smtClean="0"/>
              <a:t>Email Subject</a:t>
            </a:r>
          </a:p>
          <a:p>
            <a:r>
              <a:rPr lang="en-US" dirty="0" smtClean="0"/>
              <a:t>SSL Common Name</a:t>
            </a:r>
          </a:p>
          <a:p>
            <a:r>
              <a:rPr lang="en-US" dirty="0" smtClean="0"/>
              <a:t>File Name</a:t>
            </a:r>
          </a:p>
          <a:p>
            <a:r>
              <a:rPr lang="en-US" dirty="0" smtClean="0"/>
              <a:t>Fuzzy Hash</a:t>
            </a:r>
          </a:p>
          <a:p>
            <a:r>
              <a:rPr lang="en-US" dirty="0" smtClean="0"/>
              <a:t>MD5 Hash</a:t>
            </a:r>
          </a:p>
          <a:p>
            <a:r>
              <a:rPr lang="en-US" dirty="0" smtClean="0"/>
              <a:t>MIME Type</a:t>
            </a:r>
          </a:p>
          <a:p>
            <a:r>
              <a:rPr lang="en-US" dirty="0" smtClean="0"/>
              <a:t>SHA1 Hash</a:t>
            </a:r>
          </a:p>
          <a:p>
            <a:r>
              <a:rPr lang="en-US" dirty="0" smtClean="0"/>
              <a:t>VLAN ID</a:t>
            </a:r>
          </a:p>
          <a:p>
            <a:r>
              <a:rPr lang="en-US" dirty="0" smtClean="0"/>
              <a:t>VoIP ID</a:t>
            </a:r>
          </a:p>
          <a:p>
            <a:r>
              <a:rPr lang="en-US" dirty="0"/>
              <a:t>Country Initiator</a:t>
            </a:r>
          </a:p>
          <a:p>
            <a:r>
              <a:rPr lang="en-US" dirty="0"/>
              <a:t>Country </a:t>
            </a:r>
            <a:r>
              <a:rPr lang="en-US" dirty="0" smtClean="0"/>
              <a:t>Responder</a:t>
            </a:r>
          </a:p>
          <a:p>
            <a:r>
              <a:rPr lang="en-US" dirty="0"/>
              <a:t>DNS Query</a:t>
            </a:r>
          </a:p>
          <a:p>
            <a:endParaRPr lang="en-US" dirty="0"/>
          </a:p>
        </p:txBody>
      </p:sp>
      <p:sp>
        <p:nvSpPr>
          <p:cNvPr id="4" name="Content Placeholder 2"/>
          <p:cNvSpPr txBox="1">
            <a:spLocks/>
          </p:cNvSpPr>
          <p:nvPr/>
        </p:nvSpPr>
        <p:spPr>
          <a:xfrm>
            <a:off x="4632553" y="1647842"/>
            <a:ext cx="1863073" cy="4864608"/>
          </a:xfrm>
          <a:prstGeom prst="rect">
            <a:avLst/>
          </a:prstGeom>
        </p:spPr>
        <p:txBody>
          <a:bodyPr vert="horz" lIns="0" tIns="0" rIns="0" bIns="0" rtlCol="0">
            <a:normAutofit fontScale="55000" lnSpcReduction="20000"/>
          </a:bodyPr>
          <a:lstStyle>
            <a:lvl1pPr marL="173038" indent="-173038" algn="l" defTabSz="914400" rtl="0" eaLnBrk="1" latinLnBrk="0" hangingPunct="1">
              <a:spcBef>
                <a:spcPts val="1200"/>
              </a:spcBef>
              <a:buClr>
                <a:srgbClr val="232323"/>
              </a:buClr>
              <a:buSzPct val="100000"/>
              <a:buFont typeface="Wingdings" pitchFamily="2" charset="2"/>
              <a:buChar char="§"/>
              <a:defRPr sz="2200" b="1" kern="1200">
                <a:solidFill>
                  <a:schemeClr val="tx1"/>
                </a:solidFill>
                <a:latin typeface="+mn-lt"/>
                <a:ea typeface="+mn-ea"/>
                <a:cs typeface="+mn-cs"/>
              </a:defRPr>
            </a:lvl1pPr>
            <a:lvl2pPr marL="346075" indent="-173038" algn="l" defTabSz="914400" rtl="0" eaLnBrk="1" latinLnBrk="0" hangingPunct="1">
              <a:spcBef>
                <a:spcPts val="500"/>
              </a:spcBef>
              <a:buClr>
                <a:schemeClr val="accent5">
                  <a:lumMod val="75000"/>
                </a:schemeClr>
              </a:buClr>
              <a:buSzPct val="100000"/>
              <a:buFont typeface="Arial" pitchFamily="34" charset="0"/>
              <a:buChar char="•"/>
              <a:defRPr sz="2000" kern="1200">
                <a:solidFill>
                  <a:schemeClr val="accent5">
                    <a:lumMod val="75000"/>
                  </a:schemeClr>
                </a:solidFill>
                <a:latin typeface="+mn-lt"/>
                <a:ea typeface="+mn-ea"/>
                <a:cs typeface="+mn-cs"/>
              </a:defRPr>
            </a:lvl2pPr>
            <a:lvl3pPr marL="514350" indent="-173038" algn="l" defTabSz="914400" rtl="0" eaLnBrk="1" latinLnBrk="0" hangingPunct="1">
              <a:spcBef>
                <a:spcPts val="500"/>
              </a:spcBef>
              <a:buClrTx/>
              <a:buFont typeface="Arial" pitchFamily="34" charset="0"/>
              <a:buChar char="–"/>
              <a:defRPr sz="1800" kern="1200">
                <a:solidFill>
                  <a:schemeClr val="bg2"/>
                </a:solidFill>
                <a:latin typeface="+mn-lt"/>
                <a:ea typeface="+mn-ea"/>
                <a:cs typeface="+mn-cs"/>
              </a:defRPr>
            </a:lvl3pPr>
            <a:lvl4pPr marL="457200" indent="-174625" algn="l" defTabSz="914400" rtl="0" eaLnBrk="1" latinLnBrk="0" hangingPunct="1">
              <a:spcBef>
                <a:spcPts val="500"/>
              </a:spcBef>
              <a:buFont typeface="Arial" pitchFamily="34" charset="0"/>
              <a:buChar char="–"/>
              <a:defRPr sz="1600" b="0" kern="1200">
                <a:solidFill>
                  <a:schemeClr val="accent3"/>
                </a:solidFill>
                <a:latin typeface="+mn-lt"/>
                <a:ea typeface="+mn-ea"/>
                <a:cs typeface="+mn-cs"/>
              </a:defRPr>
            </a:lvl4pPr>
            <a:lvl5pPr marL="685800" indent="-119063" algn="l" defTabSz="914400" rtl="0" eaLnBrk="1" latinLnBrk="0" hangingPunct="1">
              <a:spcBef>
                <a:spcPts val="500"/>
              </a:spcBef>
              <a:buFont typeface="Arial" pitchFamily="34" charset="0"/>
              <a:buChar char="•"/>
              <a:defRPr sz="14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IPv6 Responder</a:t>
            </a:r>
          </a:p>
          <a:p>
            <a:r>
              <a:rPr lang="en-US" dirty="0" smtClean="0"/>
              <a:t>IPv6 Port Conversation</a:t>
            </a:r>
          </a:p>
          <a:p>
            <a:r>
              <a:rPr lang="en-US" dirty="0" smtClean="0"/>
              <a:t>Packet Length</a:t>
            </a:r>
          </a:p>
          <a:p>
            <a:r>
              <a:rPr lang="en-US" dirty="0" smtClean="0"/>
              <a:t>Port Initiator</a:t>
            </a:r>
          </a:p>
          <a:p>
            <a:r>
              <a:rPr lang="en-US" dirty="0" smtClean="0"/>
              <a:t>Port Responder</a:t>
            </a:r>
          </a:p>
          <a:p>
            <a:r>
              <a:rPr lang="en-US" dirty="0" smtClean="0"/>
              <a:t>Size in Bytes</a:t>
            </a:r>
          </a:p>
          <a:p>
            <a:r>
              <a:rPr lang="en-US" dirty="0" smtClean="0"/>
              <a:t>Size in Packets</a:t>
            </a:r>
          </a:p>
          <a:p>
            <a:r>
              <a:rPr lang="en-US" dirty="0" smtClean="0"/>
              <a:t>TCP Initiator</a:t>
            </a:r>
          </a:p>
          <a:p>
            <a:r>
              <a:rPr lang="en-US" dirty="0" smtClean="0"/>
              <a:t>TCP Responder</a:t>
            </a:r>
          </a:p>
          <a:p>
            <a:r>
              <a:rPr lang="en-US" dirty="0"/>
              <a:t>Tunnel Initiator</a:t>
            </a:r>
          </a:p>
          <a:p>
            <a:r>
              <a:rPr lang="en-US" dirty="0"/>
              <a:t>Tunnel Responder</a:t>
            </a:r>
          </a:p>
          <a:p>
            <a:r>
              <a:rPr lang="en-US" dirty="0"/>
              <a:t>UDP Initiator</a:t>
            </a:r>
          </a:p>
          <a:p>
            <a:r>
              <a:rPr lang="en-US" dirty="0"/>
              <a:t>UDP Responder</a:t>
            </a:r>
          </a:p>
          <a:p>
            <a:r>
              <a:rPr lang="en-US" dirty="0"/>
              <a:t>Password</a:t>
            </a:r>
          </a:p>
          <a:p>
            <a:r>
              <a:rPr lang="en-US" dirty="0"/>
              <a:t>Social Persona</a:t>
            </a:r>
          </a:p>
          <a:p>
            <a:r>
              <a:rPr lang="en-US" dirty="0"/>
              <a:t>User Name</a:t>
            </a:r>
          </a:p>
          <a:p>
            <a:endParaRPr lang="en-US" dirty="0" smtClean="0"/>
          </a:p>
        </p:txBody>
      </p:sp>
      <p:sp>
        <p:nvSpPr>
          <p:cNvPr id="5" name="Content Placeholder 2"/>
          <p:cNvSpPr txBox="1">
            <a:spLocks/>
          </p:cNvSpPr>
          <p:nvPr/>
        </p:nvSpPr>
        <p:spPr>
          <a:xfrm>
            <a:off x="2574588" y="1647842"/>
            <a:ext cx="1863073" cy="4864608"/>
          </a:xfrm>
          <a:prstGeom prst="rect">
            <a:avLst/>
          </a:prstGeom>
        </p:spPr>
        <p:txBody>
          <a:bodyPr vert="horz" lIns="0" tIns="0" rIns="0" bIns="0" rtlCol="0">
            <a:normAutofit fontScale="55000" lnSpcReduction="20000"/>
          </a:bodyPr>
          <a:lstStyle>
            <a:lvl1pPr marL="173038" indent="-173038" algn="l" defTabSz="914400" rtl="0" eaLnBrk="1" latinLnBrk="0" hangingPunct="1">
              <a:spcBef>
                <a:spcPts val="1200"/>
              </a:spcBef>
              <a:buClr>
                <a:srgbClr val="232323"/>
              </a:buClr>
              <a:buSzPct val="100000"/>
              <a:buFont typeface="Wingdings" pitchFamily="2" charset="2"/>
              <a:buChar char="§"/>
              <a:defRPr sz="2200" b="1" kern="1200">
                <a:solidFill>
                  <a:schemeClr val="tx1"/>
                </a:solidFill>
                <a:latin typeface="+mn-lt"/>
                <a:ea typeface="+mn-ea"/>
                <a:cs typeface="+mn-cs"/>
              </a:defRPr>
            </a:lvl1pPr>
            <a:lvl2pPr marL="346075" indent="-173038" algn="l" defTabSz="914400" rtl="0" eaLnBrk="1" latinLnBrk="0" hangingPunct="1">
              <a:spcBef>
                <a:spcPts val="500"/>
              </a:spcBef>
              <a:buClr>
                <a:schemeClr val="accent5">
                  <a:lumMod val="75000"/>
                </a:schemeClr>
              </a:buClr>
              <a:buSzPct val="100000"/>
              <a:buFont typeface="Arial" pitchFamily="34" charset="0"/>
              <a:buChar char="•"/>
              <a:defRPr sz="2000" kern="1200">
                <a:solidFill>
                  <a:schemeClr val="accent5">
                    <a:lumMod val="75000"/>
                  </a:schemeClr>
                </a:solidFill>
                <a:latin typeface="+mn-lt"/>
                <a:ea typeface="+mn-ea"/>
                <a:cs typeface="+mn-cs"/>
              </a:defRPr>
            </a:lvl2pPr>
            <a:lvl3pPr marL="514350" indent="-173038" algn="l" defTabSz="914400" rtl="0" eaLnBrk="1" latinLnBrk="0" hangingPunct="1">
              <a:spcBef>
                <a:spcPts val="500"/>
              </a:spcBef>
              <a:buClrTx/>
              <a:buFont typeface="Arial" pitchFamily="34" charset="0"/>
              <a:buChar char="–"/>
              <a:defRPr sz="1800" kern="1200">
                <a:solidFill>
                  <a:schemeClr val="bg2"/>
                </a:solidFill>
                <a:latin typeface="+mn-lt"/>
                <a:ea typeface="+mn-ea"/>
                <a:cs typeface="+mn-cs"/>
              </a:defRPr>
            </a:lvl3pPr>
            <a:lvl4pPr marL="457200" indent="-174625" algn="l" defTabSz="914400" rtl="0" eaLnBrk="1" latinLnBrk="0" hangingPunct="1">
              <a:spcBef>
                <a:spcPts val="500"/>
              </a:spcBef>
              <a:buFont typeface="Arial" pitchFamily="34" charset="0"/>
              <a:buChar char="–"/>
              <a:defRPr sz="1600" b="0" kern="1200">
                <a:solidFill>
                  <a:schemeClr val="accent3"/>
                </a:solidFill>
                <a:latin typeface="+mn-lt"/>
                <a:ea typeface="+mn-ea"/>
                <a:cs typeface="+mn-cs"/>
              </a:defRPr>
            </a:lvl4pPr>
            <a:lvl5pPr marL="685800" indent="-119063" algn="l" defTabSz="914400" rtl="0" eaLnBrk="1" latinLnBrk="0" hangingPunct="1">
              <a:spcBef>
                <a:spcPts val="500"/>
              </a:spcBef>
              <a:buFont typeface="Arial" pitchFamily="34" charset="0"/>
              <a:buChar char="•"/>
              <a:defRPr sz="14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Ethernet Destination</a:t>
            </a:r>
          </a:p>
          <a:p>
            <a:r>
              <a:rPr lang="en-US" dirty="0" smtClean="0"/>
              <a:t>Ethernet Destination Vendors</a:t>
            </a:r>
          </a:p>
          <a:p>
            <a:r>
              <a:rPr lang="en-US" dirty="0" smtClean="0"/>
              <a:t>Ethernet Protocol</a:t>
            </a:r>
          </a:p>
          <a:p>
            <a:r>
              <a:rPr lang="en-US" dirty="0" smtClean="0"/>
              <a:t>Ethernet Source</a:t>
            </a:r>
          </a:p>
          <a:p>
            <a:r>
              <a:rPr lang="en-US" dirty="0" smtClean="0"/>
              <a:t>Ethernet Source Vendors</a:t>
            </a:r>
          </a:p>
          <a:p>
            <a:r>
              <a:rPr lang="en-US" dirty="0" smtClean="0"/>
              <a:t>Interface</a:t>
            </a:r>
          </a:p>
          <a:p>
            <a:r>
              <a:rPr lang="en-US" dirty="0" smtClean="0"/>
              <a:t>IP Bad Checksums</a:t>
            </a:r>
          </a:p>
          <a:p>
            <a:r>
              <a:rPr lang="en-US" dirty="0" smtClean="0"/>
              <a:t>IP Fragments</a:t>
            </a:r>
          </a:p>
          <a:p>
            <a:r>
              <a:rPr lang="en-US" dirty="0" smtClean="0"/>
              <a:t>IP Protocol</a:t>
            </a:r>
          </a:p>
          <a:p>
            <a:r>
              <a:rPr lang="en-US" dirty="0"/>
              <a:t>IPv4 Conversation</a:t>
            </a:r>
          </a:p>
          <a:p>
            <a:r>
              <a:rPr lang="en-US" dirty="0"/>
              <a:t>IPv4 Responder</a:t>
            </a:r>
          </a:p>
          <a:p>
            <a:r>
              <a:rPr lang="en-US" dirty="0"/>
              <a:t>IPv4 Initiator</a:t>
            </a:r>
          </a:p>
          <a:p>
            <a:r>
              <a:rPr lang="en-US" dirty="0"/>
              <a:t>IPv4 Port Conversation</a:t>
            </a:r>
          </a:p>
          <a:p>
            <a:r>
              <a:rPr lang="en-US" dirty="0"/>
              <a:t>IPv6 Conversation</a:t>
            </a:r>
          </a:p>
          <a:p>
            <a:r>
              <a:rPr lang="en-US" dirty="0"/>
              <a:t>IPv6 Initiator</a:t>
            </a:r>
          </a:p>
          <a:p>
            <a:endParaRPr lang="en-US" dirty="0" smtClean="0"/>
          </a:p>
        </p:txBody>
      </p:sp>
      <p:sp>
        <p:nvSpPr>
          <p:cNvPr id="7" name="Content Placeholder 2"/>
          <p:cNvSpPr txBox="1">
            <a:spLocks/>
          </p:cNvSpPr>
          <p:nvPr/>
        </p:nvSpPr>
        <p:spPr>
          <a:xfrm>
            <a:off x="6690517" y="1647842"/>
            <a:ext cx="1863073" cy="4864608"/>
          </a:xfrm>
          <a:prstGeom prst="rect">
            <a:avLst/>
          </a:prstGeom>
        </p:spPr>
        <p:txBody>
          <a:bodyPr vert="horz" lIns="0" tIns="0" rIns="0" bIns="0" rtlCol="0">
            <a:normAutofit fontScale="55000" lnSpcReduction="20000"/>
          </a:bodyPr>
          <a:lstStyle>
            <a:lvl1pPr marL="173038" indent="-173038" algn="l" defTabSz="914400" rtl="0" eaLnBrk="1" latinLnBrk="0" hangingPunct="1">
              <a:spcBef>
                <a:spcPts val="1200"/>
              </a:spcBef>
              <a:buClr>
                <a:srgbClr val="232323"/>
              </a:buClr>
              <a:buSzPct val="100000"/>
              <a:buFont typeface="Wingdings" pitchFamily="2" charset="2"/>
              <a:buChar char="§"/>
              <a:defRPr sz="2200" b="1" kern="1200">
                <a:solidFill>
                  <a:schemeClr val="tx1"/>
                </a:solidFill>
                <a:latin typeface="+mn-lt"/>
                <a:ea typeface="+mn-ea"/>
                <a:cs typeface="+mn-cs"/>
              </a:defRPr>
            </a:lvl1pPr>
            <a:lvl2pPr marL="346075" indent="-173038" algn="l" defTabSz="914400" rtl="0" eaLnBrk="1" latinLnBrk="0" hangingPunct="1">
              <a:spcBef>
                <a:spcPts val="500"/>
              </a:spcBef>
              <a:buClr>
                <a:schemeClr val="accent5">
                  <a:lumMod val="75000"/>
                </a:schemeClr>
              </a:buClr>
              <a:buSzPct val="100000"/>
              <a:buFont typeface="Arial" pitchFamily="34" charset="0"/>
              <a:buChar char="•"/>
              <a:defRPr sz="2000" kern="1200">
                <a:solidFill>
                  <a:schemeClr val="accent5">
                    <a:lumMod val="75000"/>
                  </a:schemeClr>
                </a:solidFill>
                <a:latin typeface="+mn-lt"/>
                <a:ea typeface="+mn-ea"/>
                <a:cs typeface="+mn-cs"/>
              </a:defRPr>
            </a:lvl2pPr>
            <a:lvl3pPr marL="514350" indent="-173038" algn="l" defTabSz="914400" rtl="0" eaLnBrk="1" latinLnBrk="0" hangingPunct="1">
              <a:spcBef>
                <a:spcPts val="500"/>
              </a:spcBef>
              <a:buClrTx/>
              <a:buFont typeface="Arial" pitchFamily="34" charset="0"/>
              <a:buChar char="–"/>
              <a:defRPr sz="1800" kern="1200">
                <a:solidFill>
                  <a:schemeClr val="bg2"/>
                </a:solidFill>
                <a:latin typeface="+mn-lt"/>
                <a:ea typeface="+mn-ea"/>
                <a:cs typeface="+mn-cs"/>
              </a:defRPr>
            </a:lvl3pPr>
            <a:lvl4pPr marL="457200" indent="-174625" algn="l" defTabSz="914400" rtl="0" eaLnBrk="1" latinLnBrk="0" hangingPunct="1">
              <a:spcBef>
                <a:spcPts val="500"/>
              </a:spcBef>
              <a:buFont typeface="Arial" pitchFamily="34" charset="0"/>
              <a:buChar char="–"/>
              <a:defRPr sz="1600" b="0" kern="1200">
                <a:solidFill>
                  <a:schemeClr val="accent3"/>
                </a:solidFill>
                <a:latin typeface="+mn-lt"/>
                <a:ea typeface="+mn-ea"/>
                <a:cs typeface="+mn-cs"/>
              </a:defRPr>
            </a:lvl4pPr>
            <a:lvl5pPr marL="685800" indent="-119063" algn="l" defTabSz="914400" rtl="0" eaLnBrk="1" latinLnBrk="0" hangingPunct="1">
              <a:spcBef>
                <a:spcPts val="500"/>
              </a:spcBef>
              <a:buFont typeface="Arial" pitchFamily="34" charset="0"/>
              <a:buChar char="•"/>
              <a:defRPr sz="14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File Analysis</a:t>
            </a:r>
          </a:p>
          <a:p>
            <a:r>
              <a:rPr lang="en-US" dirty="0" smtClean="0"/>
              <a:t>Malware Analysis</a:t>
            </a:r>
          </a:p>
          <a:p>
            <a:r>
              <a:rPr lang="en-US" dirty="0" smtClean="0"/>
              <a:t>URL Analysis</a:t>
            </a:r>
          </a:p>
          <a:p>
            <a:r>
              <a:rPr lang="en-US" dirty="0" smtClean="0"/>
              <a:t>URL Categories</a:t>
            </a:r>
          </a:p>
          <a:p>
            <a:r>
              <a:rPr lang="en-US" dirty="0" smtClean="0"/>
              <a:t>Database Query</a:t>
            </a:r>
          </a:p>
          <a:p>
            <a:r>
              <a:rPr lang="en-US" dirty="0" smtClean="0"/>
              <a:t>HTTP Code</a:t>
            </a:r>
          </a:p>
          <a:p>
            <a:r>
              <a:rPr lang="en-US" dirty="0" smtClean="0"/>
              <a:t>HTTP Content Disposition</a:t>
            </a:r>
          </a:p>
          <a:p>
            <a:r>
              <a:rPr lang="en-US" dirty="0" smtClean="0"/>
              <a:t>HTTP Forward Address</a:t>
            </a:r>
          </a:p>
          <a:p>
            <a:r>
              <a:rPr lang="en-US" dirty="0" smtClean="0"/>
              <a:t>HTTP Method</a:t>
            </a:r>
          </a:p>
          <a:p>
            <a:r>
              <a:rPr lang="en-US" dirty="0" smtClean="0"/>
              <a:t>HTTP Server</a:t>
            </a:r>
          </a:p>
          <a:p>
            <a:r>
              <a:rPr lang="en-US" dirty="0" smtClean="0"/>
              <a:t>HTTP URI</a:t>
            </a:r>
          </a:p>
          <a:p>
            <a:r>
              <a:rPr lang="en-US" dirty="0" smtClean="0"/>
              <a:t>Referrer</a:t>
            </a:r>
          </a:p>
          <a:p>
            <a:r>
              <a:rPr lang="en-US" dirty="0" smtClean="0"/>
              <a:t>SSL Cert Number</a:t>
            </a:r>
          </a:p>
          <a:p>
            <a:r>
              <a:rPr lang="en-US" dirty="0" smtClean="0"/>
              <a:t>User Agent</a:t>
            </a:r>
          </a:p>
          <a:p>
            <a:r>
              <a:rPr lang="en-US" dirty="0" smtClean="0"/>
              <a:t>Web Query</a:t>
            </a:r>
          </a:p>
          <a:p>
            <a:r>
              <a:rPr lang="en-US" dirty="0" smtClean="0"/>
              <a:t>Web Server</a:t>
            </a:r>
          </a:p>
        </p:txBody>
      </p:sp>
    </p:spTree>
    <p:extLst>
      <p:ext uri="{BB962C8B-B14F-4D97-AF65-F5344CB8AC3E}">
        <p14:creationId xmlns:p14="http://schemas.microsoft.com/office/powerpoint/2010/main" val="20362487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0021" y="63099"/>
            <a:ext cx="6340185" cy="1143000"/>
          </a:xfrm>
        </p:spPr>
        <p:txBody>
          <a:bodyPr/>
          <a:lstStyle/>
          <a:p>
            <a:r>
              <a:rPr lang="en-US" dirty="0" smtClean="0"/>
              <a:t>Multi-dimensional analysis</a:t>
            </a:r>
            <a:endParaRPr lang="en-US" dirty="0"/>
          </a:p>
        </p:txBody>
      </p:sp>
      <p:sp>
        <p:nvSpPr>
          <p:cNvPr id="3" name="Content Placeholder 2"/>
          <p:cNvSpPr>
            <a:spLocks noGrp="1"/>
          </p:cNvSpPr>
          <p:nvPr>
            <p:ph idx="1"/>
          </p:nvPr>
        </p:nvSpPr>
        <p:spPr>
          <a:xfrm>
            <a:off x="516623" y="1647842"/>
            <a:ext cx="1863073" cy="4864608"/>
          </a:xfrm>
        </p:spPr>
        <p:txBody>
          <a:bodyPr>
            <a:normAutofit fontScale="55000" lnSpcReduction="20000"/>
          </a:bodyPr>
          <a:lstStyle/>
          <a:p>
            <a:r>
              <a:rPr lang="en-US" dirty="0" smtClean="0"/>
              <a:t>Application</a:t>
            </a:r>
          </a:p>
          <a:p>
            <a:r>
              <a:rPr lang="en-US" dirty="0" smtClean="0"/>
              <a:t>Application Group</a:t>
            </a:r>
          </a:p>
          <a:p>
            <a:r>
              <a:rPr lang="en-US" dirty="0" smtClean="0"/>
              <a:t>Email Recipient</a:t>
            </a:r>
          </a:p>
          <a:p>
            <a:r>
              <a:rPr lang="en-US" dirty="0" smtClean="0"/>
              <a:t>Email Sender</a:t>
            </a:r>
          </a:p>
          <a:p>
            <a:r>
              <a:rPr lang="en-US" dirty="0" smtClean="0"/>
              <a:t>Email Subject</a:t>
            </a:r>
          </a:p>
          <a:p>
            <a:r>
              <a:rPr lang="en-US" dirty="0" smtClean="0"/>
              <a:t>SSL Common Name</a:t>
            </a:r>
          </a:p>
          <a:p>
            <a:r>
              <a:rPr lang="en-US" dirty="0" smtClean="0"/>
              <a:t>File Name</a:t>
            </a:r>
          </a:p>
          <a:p>
            <a:r>
              <a:rPr lang="en-US" dirty="0" smtClean="0"/>
              <a:t>Fuzzy Hash</a:t>
            </a:r>
          </a:p>
          <a:p>
            <a:r>
              <a:rPr lang="en-US" dirty="0" smtClean="0"/>
              <a:t>MD5 Hash</a:t>
            </a:r>
          </a:p>
          <a:p>
            <a:r>
              <a:rPr lang="en-US" dirty="0" smtClean="0"/>
              <a:t>MIME Type</a:t>
            </a:r>
          </a:p>
          <a:p>
            <a:r>
              <a:rPr lang="en-US" dirty="0" smtClean="0"/>
              <a:t>SHA1 Hash</a:t>
            </a:r>
          </a:p>
          <a:p>
            <a:r>
              <a:rPr lang="en-US" dirty="0" smtClean="0"/>
              <a:t>VLAN ID</a:t>
            </a:r>
          </a:p>
          <a:p>
            <a:r>
              <a:rPr lang="en-US" dirty="0" smtClean="0"/>
              <a:t>VoIP ID</a:t>
            </a:r>
          </a:p>
          <a:p>
            <a:r>
              <a:rPr lang="en-US" dirty="0"/>
              <a:t>Country Initiator</a:t>
            </a:r>
          </a:p>
          <a:p>
            <a:r>
              <a:rPr lang="en-US" dirty="0"/>
              <a:t>Country </a:t>
            </a:r>
            <a:r>
              <a:rPr lang="en-US" dirty="0" smtClean="0"/>
              <a:t>Responder</a:t>
            </a:r>
          </a:p>
          <a:p>
            <a:r>
              <a:rPr lang="en-US" dirty="0"/>
              <a:t>DNS Query</a:t>
            </a:r>
          </a:p>
          <a:p>
            <a:endParaRPr lang="en-US" dirty="0"/>
          </a:p>
        </p:txBody>
      </p:sp>
      <p:sp>
        <p:nvSpPr>
          <p:cNvPr id="4" name="Content Placeholder 2"/>
          <p:cNvSpPr txBox="1">
            <a:spLocks/>
          </p:cNvSpPr>
          <p:nvPr/>
        </p:nvSpPr>
        <p:spPr>
          <a:xfrm>
            <a:off x="4632553" y="1647842"/>
            <a:ext cx="1863073" cy="4864608"/>
          </a:xfrm>
          <a:prstGeom prst="rect">
            <a:avLst/>
          </a:prstGeom>
        </p:spPr>
        <p:txBody>
          <a:bodyPr vert="horz" lIns="0" tIns="0" rIns="0" bIns="0" rtlCol="0">
            <a:normAutofit fontScale="55000" lnSpcReduction="20000"/>
          </a:bodyPr>
          <a:lstStyle>
            <a:lvl1pPr marL="173038" indent="-173038" algn="l" defTabSz="914400" rtl="0" eaLnBrk="1" latinLnBrk="0" hangingPunct="1">
              <a:spcBef>
                <a:spcPts val="1200"/>
              </a:spcBef>
              <a:buClr>
                <a:srgbClr val="232323"/>
              </a:buClr>
              <a:buSzPct val="100000"/>
              <a:buFont typeface="Wingdings" pitchFamily="2" charset="2"/>
              <a:buChar char="§"/>
              <a:defRPr sz="2200" b="1" kern="1200">
                <a:solidFill>
                  <a:schemeClr val="tx1"/>
                </a:solidFill>
                <a:latin typeface="+mn-lt"/>
                <a:ea typeface="+mn-ea"/>
                <a:cs typeface="+mn-cs"/>
              </a:defRPr>
            </a:lvl1pPr>
            <a:lvl2pPr marL="346075" indent="-173038" algn="l" defTabSz="914400" rtl="0" eaLnBrk="1" latinLnBrk="0" hangingPunct="1">
              <a:spcBef>
                <a:spcPts val="500"/>
              </a:spcBef>
              <a:buClr>
                <a:schemeClr val="accent5">
                  <a:lumMod val="75000"/>
                </a:schemeClr>
              </a:buClr>
              <a:buSzPct val="100000"/>
              <a:buFont typeface="Arial" pitchFamily="34" charset="0"/>
              <a:buChar char="•"/>
              <a:defRPr sz="2000" kern="1200">
                <a:solidFill>
                  <a:schemeClr val="accent5">
                    <a:lumMod val="75000"/>
                  </a:schemeClr>
                </a:solidFill>
                <a:latin typeface="+mn-lt"/>
                <a:ea typeface="+mn-ea"/>
                <a:cs typeface="+mn-cs"/>
              </a:defRPr>
            </a:lvl2pPr>
            <a:lvl3pPr marL="514350" indent="-173038" algn="l" defTabSz="914400" rtl="0" eaLnBrk="1" latinLnBrk="0" hangingPunct="1">
              <a:spcBef>
                <a:spcPts val="500"/>
              </a:spcBef>
              <a:buClrTx/>
              <a:buFont typeface="Arial" pitchFamily="34" charset="0"/>
              <a:buChar char="–"/>
              <a:defRPr sz="1800" kern="1200">
                <a:solidFill>
                  <a:schemeClr val="bg2"/>
                </a:solidFill>
                <a:latin typeface="+mn-lt"/>
                <a:ea typeface="+mn-ea"/>
                <a:cs typeface="+mn-cs"/>
              </a:defRPr>
            </a:lvl3pPr>
            <a:lvl4pPr marL="457200" indent="-174625" algn="l" defTabSz="914400" rtl="0" eaLnBrk="1" latinLnBrk="0" hangingPunct="1">
              <a:spcBef>
                <a:spcPts val="500"/>
              </a:spcBef>
              <a:buFont typeface="Arial" pitchFamily="34" charset="0"/>
              <a:buChar char="–"/>
              <a:defRPr sz="1600" b="0" kern="1200">
                <a:solidFill>
                  <a:schemeClr val="accent3"/>
                </a:solidFill>
                <a:latin typeface="+mn-lt"/>
                <a:ea typeface="+mn-ea"/>
                <a:cs typeface="+mn-cs"/>
              </a:defRPr>
            </a:lvl4pPr>
            <a:lvl5pPr marL="685800" indent="-119063" algn="l" defTabSz="914400" rtl="0" eaLnBrk="1" latinLnBrk="0" hangingPunct="1">
              <a:spcBef>
                <a:spcPts val="500"/>
              </a:spcBef>
              <a:buFont typeface="Arial" pitchFamily="34" charset="0"/>
              <a:buChar char="•"/>
              <a:defRPr sz="14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IPv6 Responder</a:t>
            </a:r>
          </a:p>
          <a:p>
            <a:r>
              <a:rPr lang="en-US" dirty="0" smtClean="0"/>
              <a:t>IPv6 Port Conversation</a:t>
            </a:r>
          </a:p>
          <a:p>
            <a:r>
              <a:rPr lang="en-US" dirty="0" smtClean="0"/>
              <a:t>Packet Length</a:t>
            </a:r>
          </a:p>
          <a:p>
            <a:r>
              <a:rPr lang="en-US" dirty="0" smtClean="0"/>
              <a:t>Port Initiator</a:t>
            </a:r>
          </a:p>
          <a:p>
            <a:r>
              <a:rPr lang="en-US" dirty="0" smtClean="0"/>
              <a:t>Port Responder</a:t>
            </a:r>
          </a:p>
          <a:p>
            <a:r>
              <a:rPr lang="en-US" dirty="0" smtClean="0"/>
              <a:t>Size in Bytes</a:t>
            </a:r>
          </a:p>
          <a:p>
            <a:r>
              <a:rPr lang="en-US" dirty="0" smtClean="0"/>
              <a:t>Size in Packets</a:t>
            </a:r>
          </a:p>
          <a:p>
            <a:r>
              <a:rPr lang="en-US" dirty="0" smtClean="0"/>
              <a:t>TCP Initiator</a:t>
            </a:r>
          </a:p>
          <a:p>
            <a:r>
              <a:rPr lang="en-US" dirty="0" smtClean="0"/>
              <a:t>TCP Responder</a:t>
            </a:r>
          </a:p>
          <a:p>
            <a:r>
              <a:rPr lang="en-US" dirty="0"/>
              <a:t>Tunnel Initiator</a:t>
            </a:r>
          </a:p>
          <a:p>
            <a:r>
              <a:rPr lang="en-US" dirty="0"/>
              <a:t>Tunnel Responder</a:t>
            </a:r>
          </a:p>
          <a:p>
            <a:r>
              <a:rPr lang="en-US" dirty="0"/>
              <a:t>UDP Initiator</a:t>
            </a:r>
          </a:p>
          <a:p>
            <a:r>
              <a:rPr lang="en-US" dirty="0"/>
              <a:t>UDP Responder</a:t>
            </a:r>
          </a:p>
          <a:p>
            <a:r>
              <a:rPr lang="en-US" dirty="0"/>
              <a:t>Password</a:t>
            </a:r>
          </a:p>
          <a:p>
            <a:r>
              <a:rPr lang="en-US" dirty="0"/>
              <a:t>Social Persona</a:t>
            </a:r>
          </a:p>
          <a:p>
            <a:r>
              <a:rPr lang="en-US" dirty="0"/>
              <a:t>User Name</a:t>
            </a:r>
          </a:p>
          <a:p>
            <a:endParaRPr lang="en-US" dirty="0" smtClean="0"/>
          </a:p>
        </p:txBody>
      </p:sp>
      <p:sp>
        <p:nvSpPr>
          <p:cNvPr id="5" name="Content Placeholder 2"/>
          <p:cNvSpPr txBox="1">
            <a:spLocks/>
          </p:cNvSpPr>
          <p:nvPr/>
        </p:nvSpPr>
        <p:spPr>
          <a:xfrm>
            <a:off x="2574588" y="1647842"/>
            <a:ext cx="1863073" cy="4864608"/>
          </a:xfrm>
          <a:prstGeom prst="rect">
            <a:avLst/>
          </a:prstGeom>
        </p:spPr>
        <p:txBody>
          <a:bodyPr vert="horz" lIns="0" tIns="0" rIns="0" bIns="0" rtlCol="0">
            <a:normAutofit fontScale="55000" lnSpcReduction="20000"/>
          </a:bodyPr>
          <a:lstStyle>
            <a:lvl1pPr marL="173038" indent="-173038" algn="l" defTabSz="914400" rtl="0" eaLnBrk="1" latinLnBrk="0" hangingPunct="1">
              <a:spcBef>
                <a:spcPts val="1200"/>
              </a:spcBef>
              <a:buClr>
                <a:srgbClr val="232323"/>
              </a:buClr>
              <a:buSzPct val="100000"/>
              <a:buFont typeface="Wingdings" pitchFamily="2" charset="2"/>
              <a:buChar char="§"/>
              <a:defRPr sz="2200" b="1" kern="1200">
                <a:solidFill>
                  <a:schemeClr val="tx1"/>
                </a:solidFill>
                <a:latin typeface="+mn-lt"/>
                <a:ea typeface="+mn-ea"/>
                <a:cs typeface="+mn-cs"/>
              </a:defRPr>
            </a:lvl1pPr>
            <a:lvl2pPr marL="346075" indent="-173038" algn="l" defTabSz="914400" rtl="0" eaLnBrk="1" latinLnBrk="0" hangingPunct="1">
              <a:spcBef>
                <a:spcPts val="500"/>
              </a:spcBef>
              <a:buClr>
                <a:schemeClr val="accent5">
                  <a:lumMod val="75000"/>
                </a:schemeClr>
              </a:buClr>
              <a:buSzPct val="100000"/>
              <a:buFont typeface="Arial" pitchFamily="34" charset="0"/>
              <a:buChar char="•"/>
              <a:defRPr sz="2000" kern="1200">
                <a:solidFill>
                  <a:schemeClr val="accent5">
                    <a:lumMod val="75000"/>
                  </a:schemeClr>
                </a:solidFill>
                <a:latin typeface="+mn-lt"/>
                <a:ea typeface="+mn-ea"/>
                <a:cs typeface="+mn-cs"/>
              </a:defRPr>
            </a:lvl2pPr>
            <a:lvl3pPr marL="514350" indent="-173038" algn="l" defTabSz="914400" rtl="0" eaLnBrk="1" latinLnBrk="0" hangingPunct="1">
              <a:spcBef>
                <a:spcPts val="500"/>
              </a:spcBef>
              <a:buClrTx/>
              <a:buFont typeface="Arial" pitchFamily="34" charset="0"/>
              <a:buChar char="–"/>
              <a:defRPr sz="1800" kern="1200">
                <a:solidFill>
                  <a:schemeClr val="bg2"/>
                </a:solidFill>
                <a:latin typeface="+mn-lt"/>
                <a:ea typeface="+mn-ea"/>
                <a:cs typeface="+mn-cs"/>
              </a:defRPr>
            </a:lvl3pPr>
            <a:lvl4pPr marL="457200" indent="-174625" algn="l" defTabSz="914400" rtl="0" eaLnBrk="1" latinLnBrk="0" hangingPunct="1">
              <a:spcBef>
                <a:spcPts val="500"/>
              </a:spcBef>
              <a:buFont typeface="Arial" pitchFamily="34" charset="0"/>
              <a:buChar char="–"/>
              <a:defRPr sz="1600" b="0" kern="1200">
                <a:solidFill>
                  <a:schemeClr val="accent3"/>
                </a:solidFill>
                <a:latin typeface="+mn-lt"/>
                <a:ea typeface="+mn-ea"/>
                <a:cs typeface="+mn-cs"/>
              </a:defRPr>
            </a:lvl4pPr>
            <a:lvl5pPr marL="685800" indent="-119063" algn="l" defTabSz="914400" rtl="0" eaLnBrk="1" latinLnBrk="0" hangingPunct="1">
              <a:spcBef>
                <a:spcPts val="500"/>
              </a:spcBef>
              <a:buFont typeface="Arial" pitchFamily="34" charset="0"/>
              <a:buChar char="•"/>
              <a:defRPr sz="14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Ethernet Destination</a:t>
            </a:r>
          </a:p>
          <a:p>
            <a:r>
              <a:rPr lang="en-US" dirty="0" smtClean="0"/>
              <a:t>Ethernet Destination Vendors</a:t>
            </a:r>
          </a:p>
          <a:p>
            <a:r>
              <a:rPr lang="en-US" dirty="0" smtClean="0"/>
              <a:t>Ethernet Protocol</a:t>
            </a:r>
          </a:p>
          <a:p>
            <a:r>
              <a:rPr lang="en-US" dirty="0" smtClean="0"/>
              <a:t>Ethernet Source</a:t>
            </a:r>
          </a:p>
          <a:p>
            <a:r>
              <a:rPr lang="en-US" dirty="0" smtClean="0"/>
              <a:t>Ethernet Source Vendors</a:t>
            </a:r>
          </a:p>
          <a:p>
            <a:r>
              <a:rPr lang="en-US" dirty="0" smtClean="0"/>
              <a:t>Interface</a:t>
            </a:r>
          </a:p>
          <a:p>
            <a:r>
              <a:rPr lang="en-US" dirty="0" smtClean="0"/>
              <a:t>IP Bad Checksums</a:t>
            </a:r>
          </a:p>
          <a:p>
            <a:r>
              <a:rPr lang="en-US" dirty="0" smtClean="0"/>
              <a:t>IP Fragments</a:t>
            </a:r>
          </a:p>
          <a:p>
            <a:r>
              <a:rPr lang="en-US" dirty="0" smtClean="0"/>
              <a:t>IP Protocol</a:t>
            </a:r>
          </a:p>
          <a:p>
            <a:r>
              <a:rPr lang="en-US" dirty="0"/>
              <a:t>IPv4 Conversation</a:t>
            </a:r>
          </a:p>
          <a:p>
            <a:r>
              <a:rPr lang="en-US" dirty="0"/>
              <a:t>IPv4 Responder</a:t>
            </a:r>
          </a:p>
          <a:p>
            <a:r>
              <a:rPr lang="en-US" dirty="0"/>
              <a:t>IPv4 Initiator</a:t>
            </a:r>
          </a:p>
          <a:p>
            <a:r>
              <a:rPr lang="en-US" dirty="0"/>
              <a:t>IPv4 Port Conversation</a:t>
            </a:r>
          </a:p>
          <a:p>
            <a:r>
              <a:rPr lang="en-US" dirty="0"/>
              <a:t>IPv6 Conversation</a:t>
            </a:r>
          </a:p>
          <a:p>
            <a:r>
              <a:rPr lang="en-US" dirty="0"/>
              <a:t>IPv6 Initiator</a:t>
            </a:r>
          </a:p>
          <a:p>
            <a:endParaRPr lang="en-US" dirty="0" smtClean="0"/>
          </a:p>
        </p:txBody>
      </p:sp>
      <p:sp>
        <p:nvSpPr>
          <p:cNvPr id="7" name="Content Placeholder 2"/>
          <p:cNvSpPr txBox="1">
            <a:spLocks/>
          </p:cNvSpPr>
          <p:nvPr/>
        </p:nvSpPr>
        <p:spPr>
          <a:xfrm>
            <a:off x="6690517" y="1647842"/>
            <a:ext cx="1863073" cy="4864608"/>
          </a:xfrm>
          <a:prstGeom prst="rect">
            <a:avLst/>
          </a:prstGeom>
        </p:spPr>
        <p:txBody>
          <a:bodyPr vert="horz" lIns="0" tIns="0" rIns="0" bIns="0" rtlCol="0">
            <a:normAutofit fontScale="55000" lnSpcReduction="20000"/>
          </a:bodyPr>
          <a:lstStyle>
            <a:lvl1pPr marL="173038" indent="-173038" algn="l" defTabSz="914400" rtl="0" eaLnBrk="1" latinLnBrk="0" hangingPunct="1">
              <a:spcBef>
                <a:spcPts val="1200"/>
              </a:spcBef>
              <a:buClr>
                <a:srgbClr val="232323"/>
              </a:buClr>
              <a:buSzPct val="100000"/>
              <a:buFont typeface="Wingdings" pitchFamily="2" charset="2"/>
              <a:buChar char="§"/>
              <a:defRPr sz="2200" b="1" kern="1200">
                <a:solidFill>
                  <a:schemeClr val="tx1"/>
                </a:solidFill>
                <a:latin typeface="+mn-lt"/>
                <a:ea typeface="+mn-ea"/>
                <a:cs typeface="+mn-cs"/>
              </a:defRPr>
            </a:lvl1pPr>
            <a:lvl2pPr marL="346075" indent="-173038" algn="l" defTabSz="914400" rtl="0" eaLnBrk="1" latinLnBrk="0" hangingPunct="1">
              <a:spcBef>
                <a:spcPts val="500"/>
              </a:spcBef>
              <a:buClr>
                <a:schemeClr val="accent5">
                  <a:lumMod val="75000"/>
                </a:schemeClr>
              </a:buClr>
              <a:buSzPct val="100000"/>
              <a:buFont typeface="Arial" pitchFamily="34" charset="0"/>
              <a:buChar char="•"/>
              <a:defRPr sz="2000" kern="1200">
                <a:solidFill>
                  <a:schemeClr val="accent5">
                    <a:lumMod val="75000"/>
                  </a:schemeClr>
                </a:solidFill>
                <a:latin typeface="+mn-lt"/>
                <a:ea typeface="+mn-ea"/>
                <a:cs typeface="+mn-cs"/>
              </a:defRPr>
            </a:lvl2pPr>
            <a:lvl3pPr marL="514350" indent="-173038" algn="l" defTabSz="914400" rtl="0" eaLnBrk="1" latinLnBrk="0" hangingPunct="1">
              <a:spcBef>
                <a:spcPts val="500"/>
              </a:spcBef>
              <a:buClrTx/>
              <a:buFont typeface="Arial" pitchFamily="34" charset="0"/>
              <a:buChar char="–"/>
              <a:defRPr sz="1800" kern="1200">
                <a:solidFill>
                  <a:schemeClr val="bg2"/>
                </a:solidFill>
                <a:latin typeface="+mn-lt"/>
                <a:ea typeface="+mn-ea"/>
                <a:cs typeface="+mn-cs"/>
              </a:defRPr>
            </a:lvl3pPr>
            <a:lvl4pPr marL="457200" indent="-174625" algn="l" defTabSz="914400" rtl="0" eaLnBrk="1" latinLnBrk="0" hangingPunct="1">
              <a:spcBef>
                <a:spcPts val="500"/>
              </a:spcBef>
              <a:buFont typeface="Arial" pitchFamily="34" charset="0"/>
              <a:buChar char="–"/>
              <a:defRPr sz="1600" b="0" kern="1200">
                <a:solidFill>
                  <a:schemeClr val="accent3"/>
                </a:solidFill>
                <a:latin typeface="+mn-lt"/>
                <a:ea typeface="+mn-ea"/>
                <a:cs typeface="+mn-cs"/>
              </a:defRPr>
            </a:lvl4pPr>
            <a:lvl5pPr marL="685800" indent="-119063" algn="l" defTabSz="914400" rtl="0" eaLnBrk="1" latinLnBrk="0" hangingPunct="1">
              <a:spcBef>
                <a:spcPts val="500"/>
              </a:spcBef>
              <a:buFont typeface="Arial" pitchFamily="34" charset="0"/>
              <a:buChar char="•"/>
              <a:defRPr sz="14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File Analysis</a:t>
            </a:r>
          </a:p>
          <a:p>
            <a:r>
              <a:rPr lang="en-US" dirty="0" smtClean="0"/>
              <a:t>Malware Analysis</a:t>
            </a:r>
          </a:p>
          <a:p>
            <a:r>
              <a:rPr lang="en-US" dirty="0" smtClean="0"/>
              <a:t>URL Analysis</a:t>
            </a:r>
          </a:p>
          <a:p>
            <a:r>
              <a:rPr lang="en-US" dirty="0" smtClean="0"/>
              <a:t>URL Categories</a:t>
            </a:r>
          </a:p>
          <a:p>
            <a:r>
              <a:rPr lang="en-US" dirty="0" smtClean="0"/>
              <a:t>Database Query</a:t>
            </a:r>
          </a:p>
          <a:p>
            <a:r>
              <a:rPr lang="en-US" dirty="0" smtClean="0"/>
              <a:t>HTTP Code</a:t>
            </a:r>
          </a:p>
          <a:p>
            <a:r>
              <a:rPr lang="en-US" dirty="0" smtClean="0"/>
              <a:t>HTTP Content Disposition</a:t>
            </a:r>
          </a:p>
          <a:p>
            <a:r>
              <a:rPr lang="en-US" dirty="0" smtClean="0"/>
              <a:t>HTTP Forward Address</a:t>
            </a:r>
          </a:p>
          <a:p>
            <a:r>
              <a:rPr lang="en-US" dirty="0" smtClean="0"/>
              <a:t>HTTP Method</a:t>
            </a:r>
          </a:p>
          <a:p>
            <a:r>
              <a:rPr lang="en-US" dirty="0" smtClean="0"/>
              <a:t>HTTP Server</a:t>
            </a:r>
          </a:p>
          <a:p>
            <a:r>
              <a:rPr lang="en-US" dirty="0" smtClean="0"/>
              <a:t>HTTP URI</a:t>
            </a:r>
          </a:p>
          <a:p>
            <a:r>
              <a:rPr lang="en-US" dirty="0" smtClean="0"/>
              <a:t>Referrer</a:t>
            </a:r>
          </a:p>
          <a:p>
            <a:r>
              <a:rPr lang="en-US" dirty="0" smtClean="0"/>
              <a:t>SSL Cert Number</a:t>
            </a:r>
          </a:p>
          <a:p>
            <a:r>
              <a:rPr lang="en-US" dirty="0" smtClean="0"/>
              <a:t>User Agent</a:t>
            </a:r>
          </a:p>
          <a:p>
            <a:r>
              <a:rPr lang="en-US" dirty="0" smtClean="0"/>
              <a:t>Web Query</a:t>
            </a:r>
          </a:p>
          <a:p>
            <a:r>
              <a:rPr lang="en-US" dirty="0" smtClean="0"/>
              <a:t>Web Server</a:t>
            </a:r>
          </a:p>
        </p:txBody>
      </p:sp>
      <p:sp>
        <p:nvSpPr>
          <p:cNvPr id="6" name="Rectangle 5"/>
          <p:cNvSpPr/>
          <p:nvPr/>
        </p:nvSpPr>
        <p:spPr>
          <a:xfrm>
            <a:off x="1482875" y="2134161"/>
            <a:ext cx="5892878"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FF6600"/>
                </a:solidFill>
                <a:effectLst>
                  <a:outerShdw blurRad="41275" dist="20320" dir="1800000" algn="tl" rotWithShape="0">
                    <a:srgbClr val="000000">
                      <a:alpha val="40000"/>
                    </a:srgbClr>
                  </a:outerShdw>
                </a:effectLst>
              </a:rPr>
              <a:t>Any to any/many</a:t>
            </a:r>
            <a:endParaRPr lang="en-US" sz="5400" b="1" cap="none" spc="0" dirty="0">
              <a:ln w="12700">
                <a:solidFill>
                  <a:schemeClr val="tx2">
                    <a:satMod val="155000"/>
                  </a:schemeClr>
                </a:solidFill>
                <a:prstDash val="solid"/>
              </a:ln>
              <a:solidFill>
                <a:srgbClr val="FF66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6638512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0021" y="63099"/>
            <a:ext cx="6340185" cy="1143000"/>
          </a:xfrm>
        </p:spPr>
        <p:txBody>
          <a:bodyPr/>
          <a:lstStyle/>
          <a:p>
            <a:r>
              <a:rPr lang="en-US" dirty="0" smtClean="0"/>
              <a:t>Multi-dimensional analysis</a:t>
            </a:r>
            <a:endParaRPr lang="en-US" dirty="0"/>
          </a:p>
        </p:txBody>
      </p:sp>
      <p:sp>
        <p:nvSpPr>
          <p:cNvPr id="3" name="Content Placeholder 2"/>
          <p:cNvSpPr>
            <a:spLocks noGrp="1"/>
          </p:cNvSpPr>
          <p:nvPr>
            <p:ph idx="1"/>
          </p:nvPr>
        </p:nvSpPr>
        <p:spPr>
          <a:xfrm>
            <a:off x="516623" y="1647842"/>
            <a:ext cx="1863073" cy="4864608"/>
          </a:xfrm>
        </p:spPr>
        <p:txBody>
          <a:bodyPr>
            <a:normAutofit fontScale="55000" lnSpcReduction="20000"/>
          </a:bodyPr>
          <a:lstStyle/>
          <a:p>
            <a:r>
              <a:rPr lang="en-US" dirty="0" smtClean="0"/>
              <a:t>Application</a:t>
            </a:r>
          </a:p>
          <a:p>
            <a:r>
              <a:rPr lang="en-US" dirty="0" smtClean="0"/>
              <a:t>Application Group</a:t>
            </a:r>
          </a:p>
          <a:p>
            <a:r>
              <a:rPr lang="en-US" dirty="0" smtClean="0"/>
              <a:t>Email Recipient</a:t>
            </a:r>
          </a:p>
          <a:p>
            <a:r>
              <a:rPr lang="en-US" dirty="0" smtClean="0"/>
              <a:t>Email Sender</a:t>
            </a:r>
          </a:p>
          <a:p>
            <a:r>
              <a:rPr lang="en-US" dirty="0" smtClean="0"/>
              <a:t>Email Subject</a:t>
            </a:r>
          </a:p>
          <a:p>
            <a:r>
              <a:rPr lang="en-US" dirty="0" smtClean="0"/>
              <a:t>SSL Common Name</a:t>
            </a:r>
          </a:p>
          <a:p>
            <a:r>
              <a:rPr lang="en-US" dirty="0" smtClean="0"/>
              <a:t>File Name</a:t>
            </a:r>
          </a:p>
          <a:p>
            <a:r>
              <a:rPr lang="en-US" dirty="0" smtClean="0"/>
              <a:t>Fuzzy Hash</a:t>
            </a:r>
          </a:p>
          <a:p>
            <a:r>
              <a:rPr lang="en-US" dirty="0" smtClean="0"/>
              <a:t>MD5 Hash</a:t>
            </a:r>
          </a:p>
          <a:p>
            <a:r>
              <a:rPr lang="en-US" dirty="0" smtClean="0"/>
              <a:t>MIME Type</a:t>
            </a:r>
          </a:p>
          <a:p>
            <a:r>
              <a:rPr lang="en-US" dirty="0" smtClean="0"/>
              <a:t>SHA1 Hash</a:t>
            </a:r>
          </a:p>
          <a:p>
            <a:r>
              <a:rPr lang="en-US" dirty="0" smtClean="0"/>
              <a:t>VLAN ID</a:t>
            </a:r>
          </a:p>
          <a:p>
            <a:r>
              <a:rPr lang="en-US" dirty="0" smtClean="0"/>
              <a:t>VoIP ID</a:t>
            </a:r>
          </a:p>
          <a:p>
            <a:r>
              <a:rPr lang="en-US" dirty="0"/>
              <a:t>Country Initiator</a:t>
            </a:r>
          </a:p>
          <a:p>
            <a:r>
              <a:rPr lang="en-US" dirty="0"/>
              <a:t>Country </a:t>
            </a:r>
            <a:r>
              <a:rPr lang="en-US" dirty="0" smtClean="0"/>
              <a:t>Responder</a:t>
            </a:r>
          </a:p>
          <a:p>
            <a:r>
              <a:rPr lang="en-US" dirty="0"/>
              <a:t>DNS Query</a:t>
            </a:r>
          </a:p>
          <a:p>
            <a:endParaRPr lang="en-US" dirty="0"/>
          </a:p>
        </p:txBody>
      </p:sp>
      <p:sp>
        <p:nvSpPr>
          <p:cNvPr id="4" name="Content Placeholder 2"/>
          <p:cNvSpPr txBox="1">
            <a:spLocks/>
          </p:cNvSpPr>
          <p:nvPr/>
        </p:nvSpPr>
        <p:spPr>
          <a:xfrm>
            <a:off x="4632553" y="1647842"/>
            <a:ext cx="1863073" cy="4864608"/>
          </a:xfrm>
          <a:prstGeom prst="rect">
            <a:avLst/>
          </a:prstGeom>
        </p:spPr>
        <p:txBody>
          <a:bodyPr vert="horz" lIns="0" tIns="0" rIns="0" bIns="0" rtlCol="0">
            <a:normAutofit fontScale="55000" lnSpcReduction="20000"/>
          </a:bodyPr>
          <a:lstStyle>
            <a:lvl1pPr marL="173038" indent="-173038" algn="l" defTabSz="914400" rtl="0" eaLnBrk="1" latinLnBrk="0" hangingPunct="1">
              <a:spcBef>
                <a:spcPts val="1200"/>
              </a:spcBef>
              <a:buClr>
                <a:srgbClr val="232323"/>
              </a:buClr>
              <a:buSzPct val="100000"/>
              <a:buFont typeface="Wingdings" pitchFamily="2" charset="2"/>
              <a:buChar char="§"/>
              <a:defRPr sz="2200" b="1" kern="1200">
                <a:solidFill>
                  <a:schemeClr val="tx1"/>
                </a:solidFill>
                <a:latin typeface="+mn-lt"/>
                <a:ea typeface="+mn-ea"/>
                <a:cs typeface="+mn-cs"/>
              </a:defRPr>
            </a:lvl1pPr>
            <a:lvl2pPr marL="346075" indent="-173038" algn="l" defTabSz="914400" rtl="0" eaLnBrk="1" latinLnBrk="0" hangingPunct="1">
              <a:spcBef>
                <a:spcPts val="500"/>
              </a:spcBef>
              <a:buClr>
                <a:schemeClr val="accent5">
                  <a:lumMod val="75000"/>
                </a:schemeClr>
              </a:buClr>
              <a:buSzPct val="100000"/>
              <a:buFont typeface="Arial" pitchFamily="34" charset="0"/>
              <a:buChar char="•"/>
              <a:defRPr sz="2000" kern="1200">
                <a:solidFill>
                  <a:schemeClr val="accent5">
                    <a:lumMod val="75000"/>
                  </a:schemeClr>
                </a:solidFill>
                <a:latin typeface="+mn-lt"/>
                <a:ea typeface="+mn-ea"/>
                <a:cs typeface="+mn-cs"/>
              </a:defRPr>
            </a:lvl2pPr>
            <a:lvl3pPr marL="514350" indent="-173038" algn="l" defTabSz="914400" rtl="0" eaLnBrk="1" latinLnBrk="0" hangingPunct="1">
              <a:spcBef>
                <a:spcPts val="500"/>
              </a:spcBef>
              <a:buClrTx/>
              <a:buFont typeface="Arial" pitchFamily="34" charset="0"/>
              <a:buChar char="–"/>
              <a:defRPr sz="1800" kern="1200">
                <a:solidFill>
                  <a:schemeClr val="bg2"/>
                </a:solidFill>
                <a:latin typeface="+mn-lt"/>
                <a:ea typeface="+mn-ea"/>
                <a:cs typeface="+mn-cs"/>
              </a:defRPr>
            </a:lvl3pPr>
            <a:lvl4pPr marL="457200" indent="-174625" algn="l" defTabSz="914400" rtl="0" eaLnBrk="1" latinLnBrk="0" hangingPunct="1">
              <a:spcBef>
                <a:spcPts val="500"/>
              </a:spcBef>
              <a:buFont typeface="Arial" pitchFamily="34" charset="0"/>
              <a:buChar char="–"/>
              <a:defRPr sz="1600" b="0" kern="1200">
                <a:solidFill>
                  <a:schemeClr val="accent3"/>
                </a:solidFill>
                <a:latin typeface="+mn-lt"/>
                <a:ea typeface="+mn-ea"/>
                <a:cs typeface="+mn-cs"/>
              </a:defRPr>
            </a:lvl4pPr>
            <a:lvl5pPr marL="685800" indent="-119063" algn="l" defTabSz="914400" rtl="0" eaLnBrk="1" latinLnBrk="0" hangingPunct="1">
              <a:spcBef>
                <a:spcPts val="500"/>
              </a:spcBef>
              <a:buFont typeface="Arial" pitchFamily="34" charset="0"/>
              <a:buChar char="•"/>
              <a:defRPr sz="14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IPv6 Responder</a:t>
            </a:r>
          </a:p>
          <a:p>
            <a:r>
              <a:rPr lang="en-US" dirty="0" smtClean="0"/>
              <a:t>IPv6 Port Conversation</a:t>
            </a:r>
          </a:p>
          <a:p>
            <a:r>
              <a:rPr lang="en-US" dirty="0" smtClean="0"/>
              <a:t>Packet Length</a:t>
            </a:r>
          </a:p>
          <a:p>
            <a:r>
              <a:rPr lang="en-US" dirty="0" smtClean="0"/>
              <a:t>Port Initiator</a:t>
            </a:r>
          </a:p>
          <a:p>
            <a:r>
              <a:rPr lang="en-US" dirty="0" smtClean="0"/>
              <a:t>Port Responder</a:t>
            </a:r>
          </a:p>
          <a:p>
            <a:r>
              <a:rPr lang="en-US" dirty="0" smtClean="0"/>
              <a:t>Size in Bytes</a:t>
            </a:r>
          </a:p>
          <a:p>
            <a:r>
              <a:rPr lang="en-US" dirty="0" smtClean="0"/>
              <a:t>Size in Packets</a:t>
            </a:r>
          </a:p>
          <a:p>
            <a:r>
              <a:rPr lang="en-US" dirty="0" smtClean="0"/>
              <a:t>TCP Initiator</a:t>
            </a:r>
          </a:p>
          <a:p>
            <a:r>
              <a:rPr lang="en-US" dirty="0" smtClean="0"/>
              <a:t>TCP Responder</a:t>
            </a:r>
          </a:p>
          <a:p>
            <a:r>
              <a:rPr lang="en-US" dirty="0"/>
              <a:t>Tunnel Initiator</a:t>
            </a:r>
          </a:p>
          <a:p>
            <a:r>
              <a:rPr lang="en-US" dirty="0"/>
              <a:t>Tunnel Responder</a:t>
            </a:r>
          </a:p>
          <a:p>
            <a:r>
              <a:rPr lang="en-US" dirty="0"/>
              <a:t>UDP Initiator</a:t>
            </a:r>
          </a:p>
          <a:p>
            <a:r>
              <a:rPr lang="en-US" dirty="0"/>
              <a:t>UDP Responder</a:t>
            </a:r>
          </a:p>
          <a:p>
            <a:r>
              <a:rPr lang="en-US" dirty="0"/>
              <a:t>Password</a:t>
            </a:r>
          </a:p>
          <a:p>
            <a:r>
              <a:rPr lang="en-US" dirty="0"/>
              <a:t>Social Persona</a:t>
            </a:r>
          </a:p>
          <a:p>
            <a:r>
              <a:rPr lang="en-US" dirty="0"/>
              <a:t>User Name</a:t>
            </a:r>
          </a:p>
          <a:p>
            <a:endParaRPr lang="en-US" dirty="0" smtClean="0"/>
          </a:p>
        </p:txBody>
      </p:sp>
      <p:sp>
        <p:nvSpPr>
          <p:cNvPr id="5" name="Content Placeholder 2"/>
          <p:cNvSpPr txBox="1">
            <a:spLocks/>
          </p:cNvSpPr>
          <p:nvPr/>
        </p:nvSpPr>
        <p:spPr>
          <a:xfrm>
            <a:off x="2574588" y="1647842"/>
            <a:ext cx="1863073" cy="4864608"/>
          </a:xfrm>
          <a:prstGeom prst="rect">
            <a:avLst/>
          </a:prstGeom>
        </p:spPr>
        <p:txBody>
          <a:bodyPr vert="horz" lIns="0" tIns="0" rIns="0" bIns="0" rtlCol="0">
            <a:normAutofit fontScale="55000" lnSpcReduction="20000"/>
          </a:bodyPr>
          <a:lstStyle>
            <a:lvl1pPr marL="173038" indent="-173038" algn="l" defTabSz="914400" rtl="0" eaLnBrk="1" latinLnBrk="0" hangingPunct="1">
              <a:spcBef>
                <a:spcPts val="1200"/>
              </a:spcBef>
              <a:buClr>
                <a:srgbClr val="232323"/>
              </a:buClr>
              <a:buSzPct val="100000"/>
              <a:buFont typeface="Wingdings" pitchFamily="2" charset="2"/>
              <a:buChar char="§"/>
              <a:defRPr sz="2200" b="1" kern="1200">
                <a:solidFill>
                  <a:schemeClr val="tx1"/>
                </a:solidFill>
                <a:latin typeface="+mn-lt"/>
                <a:ea typeface="+mn-ea"/>
                <a:cs typeface="+mn-cs"/>
              </a:defRPr>
            </a:lvl1pPr>
            <a:lvl2pPr marL="346075" indent="-173038" algn="l" defTabSz="914400" rtl="0" eaLnBrk="1" latinLnBrk="0" hangingPunct="1">
              <a:spcBef>
                <a:spcPts val="500"/>
              </a:spcBef>
              <a:buClr>
                <a:schemeClr val="accent5">
                  <a:lumMod val="75000"/>
                </a:schemeClr>
              </a:buClr>
              <a:buSzPct val="100000"/>
              <a:buFont typeface="Arial" pitchFamily="34" charset="0"/>
              <a:buChar char="•"/>
              <a:defRPr sz="2000" kern="1200">
                <a:solidFill>
                  <a:schemeClr val="accent5">
                    <a:lumMod val="75000"/>
                  </a:schemeClr>
                </a:solidFill>
                <a:latin typeface="+mn-lt"/>
                <a:ea typeface="+mn-ea"/>
                <a:cs typeface="+mn-cs"/>
              </a:defRPr>
            </a:lvl2pPr>
            <a:lvl3pPr marL="514350" indent="-173038" algn="l" defTabSz="914400" rtl="0" eaLnBrk="1" latinLnBrk="0" hangingPunct="1">
              <a:spcBef>
                <a:spcPts val="500"/>
              </a:spcBef>
              <a:buClrTx/>
              <a:buFont typeface="Arial" pitchFamily="34" charset="0"/>
              <a:buChar char="–"/>
              <a:defRPr sz="1800" kern="1200">
                <a:solidFill>
                  <a:schemeClr val="bg2"/>
                </a:solidFill>
                <a:latin typeface="+mn-lt"/>
                <a:ea typeface="+mn-ea"/>
                <a:cs typeface="+mn-cs"/>
              </a:defRPr>
            </a:lvl3pPr>
            <a:lvl4pPr marL="457200" indent="-174625" algn="l" defTabSz="914400" rtl="0" eaLnBrk="1" latinLnBrk="0" hangingPunct="1">
              <a:spcBef>
                <a:spcPts val="500"/>
              </a:spcBef>
              <a:buFont typeface="Arial" pitchFamily="34" charset="0"/>
              <a:buChar char="–"/>
              <a:defRPr sz="1600" b="0" kern="1200">
                <a:solidFill>
                  <a:schemeClr val="accent3"/>
                </a:solidFill>
                <a:latin typeface="+mn-lt"/>
                <a:ea typeface="+mn-ea"/>
                <a:cs typeface="+mn-cs"/>
              </a:defRPr>
            </a:lvl4pPr>
            <a:lvl5pPr marL="685800" indent="-119063" algn="l" defTabSz="914400" rtl="0" eaLnBrk="1" latinLnBrk="0" hangingPunct="1">
              <a:spcBef>
                <a:spcPts val="500"/>
              </a:spcBef>
              <a:buFont typeface="Arial" pitchFamily="34" charset="0"/>
              <a:buChar char="•"/>
              <a:defRPr sz="14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Ethernet Destination</a:t>
            </a:r>
          </a:p>
          <a:p>
            <a:r>
              <a:rPr lang="en-US" dirty="0" smtClean="0"/>
              <a:t>Ethernet Destination Vendors</a:t>
            </a:r>
          </a:p>
          <a:p>
            <a:r>
              <a:rPr lang="en-US" dirty="0" smtClean="0"/>
              <a:t>Ethernet Protocol</a:t>
            </a:r>
          </a:p>
          <a:p>
            <a:r>
              <a:rPr lang="en-US" dirty="0" smtClean="0"/>
              <a:t>Ethernet Source</a:t>
            </a:r>
          </a:p>
          <a:p>
            <a:r>
              <a:rPr lang="en-US" dirty="0" smtClean="0"/>
              <a:t>Ethernet Source Vendors</a:t>
            </a:r>
          </a:p>
          <a:p>
            <a:r>
              <a:rPr lang="en-US" dirty="0" smtClean="0"/>
              <a:t>Interface</a:t>
            </a:r>
          </a:p>
          <a:p>
            <a:r>
              <a:rPr lang="en-US" dirty="0" smtClean="0"/>
              <a:t>IP Bad Checksums</a:t>
            </a:r>
          </a:p>
          <a:p>
            <a:r>
              <a:rPr lang="en-US" dirty="0" smtClean="0"/>
              <a:t>IP Fragments</a:t>
            </a:r>
          </a:p>
          <a:p>
            <a:r>
              <a:rPr lang="en-US" dirty="0" smtClean="0"/>
              <a:t>IP Protocol</a:t>
            </a:r>
          </a:p>
          <a:p>
            <a:r>
              <a:rPr lang="en-US" dirty="0"/>
              <a:t>IPv4 Conversation</a:t>
            </a:r>
          </a:p>
          <a:p>
            <a:r>
              <a:rPr lang="en-US" dirty="0"/>
              <a:t>IPv4 Responder</a:t>
            </a:r>
          </a:p>
          <a:p>
            <a:r>
              <a:rPr lang="en-US" dirty="0"/>
              <a:t>IPv4 Initiator</a:t>
            </a:r>
          </a:p>
          <a:p>
            <a:r>
              <a:rPr lang="en-US" dirty="0"/>
              <a:t>IPv4 Port Conversation</a:t>
            </a:r>
          </a:p>
          <a:p>
            <a:r>
              <a:rPr lang="en-US" dirty="0"/>
              <a:t>IPv6 Conversation</a:t>
            </a:r>
          </a:p>
          <a:p>
            <a:r>
              <a:rPr lang="en-US" dirty="0"/>
              <a:t>IPv6 Initiator</a:t>
            </a:r>
          </a:p>
          <a:p>
            <a:endParaRPr lang="en-US" dirty="0" smtClean="0"/>
          </a:p>
        </p:txBody>
      </p:sp>
      <p:sp>
        <p:nvSpPr>
          <p:cNvPr id="7" name="Content Placeholder 2"/>
          <p:cNvSpPr txBox="1">
            <a:spLocks/>
          </p:cNvSpPr>
          <p:nvPr/>
        </p:nvSpPr>
        <p:spPr>
          <a:xfrm>
            <a:off x="6690517" y="1647842"/>
            <a:ext cx="1863073" cy="4864608"/>
          </a:xfrm>
          <a:prstGeom prst="rect">
            <a:avLst/>
          </a:prstGeom>
        </p:spPr>
        <p:txBody>
          <a:bodyPr vert="horz" lIns="0" tIns="0" rIns="0" bIns="0" rtlCol="0">
            <a:normAutofit fontScale="55000" lnSpcReduction="20000"/>
          </a:bodyPr>
          <a:lstStyle>
            <a:lvl1pPr marL="173038" indent="-173038" algn="l" defTabSz="914400" rtl="0" eaLnBrk="1" latinLnBrk="0" hangingPunct="1">
              <a:spcBef>
                <a:spcPts val="1200"/>
              </a:spcBef>
              <a:buClr>
                <a:srgbClr val="232323"/>
              </a:buClr>
              <a:buSzPct val="100000"/>
              <a:buFont typeface="Wingdings" pitchFamily="2" charset="2"/>
              <a:buChar char="§"/>
              <a:defRPr sz="2200" b="1" kern="1200">
                <a:solidFill>
                  <a:schemeClr val="tx1"/>
                </a:solidFill>
                <a:latin typeface="+mn-lt"/>
                <a:ea typeface="+mn-ea"/>
                <a:cs typeface="+mn-cs"/>
              </a:defRPr>
            </a:lvl1pPr>
            <a:lvl2pPr marL="346075" indent="-173038" algn="l" defTabSz="914400" rtl="0" eaLnBrk="1" latinLnBrk="0" hangingPunct="1">
              <a:spcBef>
                <a:spcPts val="500"/>
              </a:spcBef>
              <a:buClr>
                <a:schemeClr val="accent5">
                  <a:lumMod val="75000"/>
                </a:schemeClr>
              </a:buClr>
              <a:buSzPct val="100000"/>
              <a:buFont typeface="Arial" pitchFamily="34" charset="0"/>
              <a:buChar char="•"/>
              <a:defRPr sz="2000" kern="1200">
                <a:solidFill>
                  <a:schemeClr val="accent5">
                    <a:lumMod val="75000"/>
                  </a:schemeClr>
                </a:solidFill>
                <a:latin typeface="+mn-lt"/>
                <a:ea typeface="+mn-ea"/>
                <a:cs typeface="+mn-cs"/>
              </a:defRPr>
            </a:lvl2pPr>
            <a:lvl3pPr marL="514350" indent="-173038" algn="l" defTabSz="914400" rtl="0" eaLnBrk="1" latinLnBrk="0" hangingPunct="1">
              <a:spcBef>
                <a:spcPts val="500"/>
              </a:spcBef>
              <a:buClrTx/>
              <a:buFont typeface="Arial" pitchFamily="34" charset="0"/>
              <a:buChar char="–"/>
              <a:defRPr sz="1800" kern="1200">
                <a:solidFill>
                  <a:schemeClr val="bg2"/>
                </a:solidFill>
                <a:latin typeface="+mn-lt"/>
                <a:ea typeface="+mn-ea"/>
                <a:cs typeface="+mn-cs"/>
              </a:defRPr>
            </a:lvl3pPr>
            <a:lvl4pPr marL="457200" indent="-174625" algn="l" defTabSz="914400" rtl="0" eaLnBrk="1" latinLnBrk="0" hangingPunct="1">
              <a:spcBef>
                <a:spcPts val="500"/>
              </a:spcBef>
              <a:buFont typeface="Arial" pitchFamily="34" charset="0"/>
              <a:buChar char="–"/>
              <a:defRPr sz="1600" b="0" kern="1200">
                <a:solidFill>
                  <a:schemeClr val="accent3"/>
                </a:solidFill>
                <a:latin typeface="+mn-lt"/>
                <a:ea typeface="+mn-ea"/>
                <a:cs typeface="+mn-cs"/>
              </a:defRPr>
            </a:lvl4pPr>
            <a:lvl5pPr marL="685800" indent="-119063" algn="l" defTabSz="914400" rtl="0" eaLnBrk="1" latinLnBrk="0" hangingPunct="1">
              <a:spcBef>
                <a:spcPts val="500"/>
              </a:spcBef>
              <a:buFont typeface="Arial" pitchFamily="34" charset="0"/>
              <a:buChar char="•"/>
              <a:defRPr sz="14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File Analysis</a:t>
            </a:r>
          </a:p>
          <a:p>
            <a:r>
              <a:rPr lang="en-US" dirty="0" smtClean="0"/>
              <a:t>Malware Analysis</a:t>
            </a:r>
          </a:p>
          <a:p>
            <a:r>
              <a:rPr lang="en-US" dirty="0" smtClean="0"/>
              <a:t>URL Analysis</a:t>
            </a:r>
          </a:p>
          <a:p>
            <a:r>
              <a:rPr lang="en-US" dirty="0" smtClean="0"/>
              <a:t>URL Categories</a:t>
            </a:r>
          </a:p>
          <a:p>
            <a:r>
              <a:rPr lang="en-US" dirty="0" smtClean="0"/>
              <a:t>Database Query</a:t>
            </a:r>
          </a:p>
          <a:p>
            <a:r>
              <a:rPr lang="en-US" dirty="0" smtClean="0"/>
              <a:t>HTTP Code</a:t>
            </a:r>
          </a:p>
          <a:p>
            <a:r>
              <a:rPr lang="en-US" dirty="0" smtClean="0"/>
              <a:t>HTTP Content Disposition</a:t>
            </a:r>
          </a:p>
          <a:p>
            <a:r>
              <a:rPr lang="en-US" dirty="0" smtClean="0"/>
              <a:t>HTTP Forward Address</a:t>
            </a:r>
          </a:p>
          <a:p>
            <a:r>
              <a:rPr lang="en-US" dirty="0" smtClean="0"/>
              <a:t>HTTP Method</a:t>
            </a:r>
          </a:p>
          <a:p>
            <a:r>
              <a:rPr lang="en-US" dirty="0" smtClean="0"/>
              <a:t>HTTP Server</a:t>
            </a:r>
          </a:p>
          <a:p>
            <a:r>
              <a:rPr lang="en-US" dirty="0" smtClean="0"/>
              <a:t>HTTP URI</a:t>
            </a:r>
          </a:p>
          <a:p>
            <a:r>
              <a:rPr lang="en-US" dirty="0" smtClean="0"/>
              <a:t>Referrer</a:t>
            </a:r>
          </a:p>
          <a:p>
            <a:r>
              <a:rPr lang="en-US" dirty="0" smtClean="0"/>
              <a:t>SSL Cert Number</a:t>
            </a:r>
          </a:p>
          <a:p>
            <a:r>
              <a:rPr lang="en-US" dirty="0" smtClean="0"/>
              <a:t>User Agent</a:t>
            </a:r>
          </a:p>
          <a:p>
            <a:r>
              <a:rPr lang="en-US" dirty="0" smtClean="0"/>
              <a:t>Web Query</a:t>
            </a:r>
          </a:p>
          <a:p>
            <a:r>
              <a:rPr lang="en-US" dirty="0" smtClean="0"/>
              <a:t>Web Server</a:t>
            </a:r>
          </a:p>
        </p:txBody>
      </p:sp>
      <p:sp>
        <p:nvSpPr>
          <p:cNvPr id="6" name="Rectangle 5"/>
          <p:cNvSpPr/>
          <p:nvPr/>
        </p:nvSpPr>
        <p:spPr>
          <a:xfrm>
            <a:off x="1482875" y="2134161"/>
            <a:ext cx="5892878"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FF6600">
                    <a:alpha val="38000"/>
                  </a:srgbClr>
                </a:solidFill>
                <a:effectLst>
                  <a:outerShdw blurRad="41275" dist="20320" dir="1800000" algn="tl" rotWithShape="0">
                    <a:srgbClr val="000000">
                      <a:alpha val="40000"/>
                    </a:srgbClr>
                  </a:outerShdw>
                </a:effectLst>
              </a:rPr>
              <a:t>Any to any/many</a:t>
            </a:r>
            <a:endParaRPr lang="en-US" sz="5400" b="1" cap="none" spc="0" dirty="0">
              <a:ln w="12700">
                <a:solidFill>
                  <a:schemeClr val="tx2">
                    <a:satMod val="155000"/>
                  </a:schemeClr>
                </a:solidFill>
                <a:prstDash val="solid"/>
              </a:ln>
              <a:solidFill>
                <a:srgbClr val="FF6600">
                  <a:alpha val="38000"/>
                </a:srgbClr>
              </a:solidFill>
              <a:effectLst>
                <a:outerShdw blurRad="41275" dist="20320" dir="1800000" algn="tl" rotWithShape="0">
                  <a:srgbClr val="000000">
                    <a:alpha val="40000"/>
                  </a:srgbClr>
                </a:outerShdw>
              </a:effectLst>
            </a:endParaRPr>
          </a:p>
        </p:txBody>
      </p:sp>
      <p:sp>
        <p:nvSpPr>
          <p:cNvPr id="8" name="Rectangle 7"/>
          <p:cNvSpPr/>
          <p:nvPr/>
        </p:nvSpPr>
        <p:spPr>
          <a:xfrm>
            <a:off x="1592942" y="3316672"/>
            <a:ext cx="5892878"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FF6600"/>
                </a:solidFill>
                <a:effectLst>
                  <a:outerShdw blurRad="41275" dist="20320" dir="1800000" algn="tl" rotWithShape="0">
                    <a:srgbClr val="000000">
                      <a:alpha val="40000"/>
                    </a:srgbClr>
                  </a:outerShdw>
                </a:effectLst>
              </a:rPr>
              <a:t>Flow-based</a:t>
            </a:r>
            <a:endParaRPr lang="en-US" sz="5400" b="1" cap="none" spc="0" dirty="0">
              <a:ln w="12700">
                <a:solidFill>
                  <a:schemeClr val="tx2">
                    <a:satMod val="155000"/>
                  </a:schemeClr>
                </a:solidFill>
                <a:prstDash val="solid"/>
              </a:ln>
              <a:solidFill>
                <a:srgbClr val="FF66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6379849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0021" y="63099"/>
            <a:ext cx="6340185" cy="1143000"/>
          </a:xfrm>
        </p:spPr>
        <p:txBody>
          <a:bodyPr/>
          <a:lstStyle/>
          <a:p>
            <a:r>
              <a:rPr lang="en-US" dirty="0" smtClean="0"/>
              <a:t>Multi-dimensional analysis</a:t>
            </a:r>
            <a:endParaRPr lang="en-US" dirty="0"/>
          </a:p>
        </p:txBody>
      </p:sp>
      <p:sp>
        <p:nvSpPr>
          <p:cNvPr id="3" name="Content Placeholder 2"/>
          <p:cNvSpPr>
            <a:spLocks noGrp="1"/>
          </p:cNvSpPr>
          <p:nvPr>
            <p:ph idx="1"/>
          </p:nvPr>
        </p:nvSpPr>
        <p:spPr>
          <a:xfrm>
            <a:off x="516623" y="1647842"/>
            <a:ext cx="1863073" cy="4864608"/>
          </a:xfrm>
        </p:spPr>
        <p:txBody>
          <a:bodyPr>
            <a:normAutofit fontScale="55000" lnSpcReduction="20000"/>
          </a:bodyPr>
          <a:lstStyle/>
          <a:p>
            <a:r>
              <a:rPr lang="en-US" dirty="0" smtClean="0"/>
              <a:t>Application</a:t>
            </a:r>
          </a:p>
          <a:p>
            <a:r>
              <a:rPr lang="en-US" dirty="0" smtClean="0"/>
              <a:t>Application Group</a:t>
            </a:r>
          </a:p>
          <a:p>
            <a:r>
              <a:rPr lang="en-US" dirty="0" smtClean="0"/>
              <a:t>Email Recipient</a:t>
            </a:r>
          </a:p>
          <a:p>
            <a:r>
              <a:rPr lang="en-US" dirty="0" smtClean="0"/>
              <a:t>Email Sender</a:t>
            </a:r>
          </a:p>
          <a:p>
            <a:r>
              <a:rPr lang="en-US" dirty="0" smtClean="0"/>
              <a:t>Email Subject</a:t>
            </a:r>
          </a:p>
          <a:p>
            <a:r>
              <a:rPr lang="en-US" dirty="0" smtClean="0"/>
              <a:t>SSL Common Name</a:t>
            </a:r>
          </a:p>
          <a:p>
            <a:r>
              <a:rPr lang="en-US" dirty="0" smtClean="0"/>
              <a:t>File Name</a:t>
            </a:r>
          </a:p>
          <a:p>
            <a:r>
              <a:rPr lang="en-US" dirty="0" smtClean="0"/>
              <a:t>Fuzzy Hash</a:t>
            </a:r>
          </a:p>
          <a:p>
            <a:r>
              <a:rPr lang="en-US" dirty="0" smtClean="0"/>
              <a:t>MD5 Hash</a:t>
            </a:r>
          </a:p>
          <a:p>
            <a:r>
              <a:rPr lang="en-US" dirty="0" smtClean="0"/>
              <a:t>MIME Type</a:t>
            </a:r>
          </a:p>
          <a:p>
            <a:r>
              <a:rPr lang="en-US" dirty="0" smtClean="0"/>
              <a:t>SHA1 Hash</a:t>
            </a:r>
          </a:p>
          <a:p>
            <a:r>
              <a:rPr lang="en-US" dirty="0" smtClean="0"/>
              <a:t>VLAN ID</a:t>
            </a:r>
          </a:p>
          <a:p>
            <a:r>
              <a:rPr lang="en-US" dirty="0" smtClean="0"/>
              <a:t>VoIP ID</a:t>
            </a:r>
          </a:p>
          <a:p>
            <a:r>
              <a:rPr lang="en-US" dirty="0"/>
              <a:t>Country Initiator</a:t>
            </a:r>
          </a:p>
          <a:p>
            <a:r>
              <a:rPr lang="en-US" dirty="0"/>
              <a:t>Country </a:t>
            </a:r>
            <a:r>
              <a:rPr lang="en-US" dirty="0" smtClean="0"/>
              <a:t>Responder</a:t>
            </a:r>
          </a:p>
          <a:p>
            <a:r>
              <a:rPr lang="en-US" dirty="0"/>
              <a:t>DNS Query</a:t>
            </a:r>
          </a:p>
          <a:p>
            <a:endParaRPr lang="en-US" dirty="0"/>
          </a:p>
        </p:txBody>
      </p:sp>
      <p:sp>
        <p:nvSpPr>
          <p:cNvPr id="4" name="Content Placeholder 2"/>
          <p:cNvSpPr txBox="1">
            <a:spLocks/>
          </p:cNvSpPr>
          <p:nvPr/>
        </p:nvSpPr>
        <p:spPr>
          <a:xfrm>
            <a:off x="4632553" y="1647842"/>
            <a:ext cx="1863073" cy="4864608"/>
          </a:xfrm>
          <a:prstGeom prst="rect">
            <a:avLst/>
          </a:prstGeom>
        </p:spPr>
        <p:txBody>
          <a:bodyPr vert="horz" lIns="0" tIns="0" rIns="0" bIns="0" rtlCol="0">
            <a:normAutofit fontScale="55000" lnSpcReduction="20000"/>
          </a:bodyPr>
          <a:lstStyle>
            <a:lvl1pPr marL="173038" indent="-173038" algn="l" defTabSz="914400" rtl="0" eaLnBrk="1" latinLnBrk="0" hangingPunct="1">
              <a:spcBef>
                <a:spcPts val="1200"/>
              </a:spcBef>
              <a:buClr>
                <a:srgbClr val="232323"/>
              </a:buClr>
              <a:buSzPct val="100000"/>
              <a:buFont typeface="Wingdings" pitchFamily="2" charset="2"/>
              <a:buChar char="§"/>
              <a:defRPr sz="2200" b="1" kern="1200">
                <a:solidFill>
                  <a:schemeClr val="tx1"/>
                </a:solidFill>
                <a:latin typeface="+mn-lt"/>
                <a:ea typeface="+mn-ea"/>
                <a:cs typeface="+mn-cs"/>
              </a:defRPr>
            </a:lvl1pPr>
            <a:lvl2pPr marL="346075" indent="-173038" algn="l" defTabSz="914400" rtl="0" eaLnBrk="1" latinLnBrk="0" hangingPunct="1">
              <a:spcBef>
                <a:spcPts val="500"/>
              </a:spcBef>
              <a:buClr>
                <a:schemeClr val="accent5">
                  <a:lumMod val="75000"/>
                </a:schemeClr>
              </a:buClr>
              <a:buSzPct val="100000"/>
              <a:buFont typeface="Arial" pitchFamily="34" charset="0"/>
              <a:buChar char="•"/>
              <a:defRPr sz="2000" kern="1200">
                <a:solidFill>
                  <a:schemeClr val="accent5">
                    <a:lumMod val="75000"/>
                  </a:schemeClr>
                </a:solidFill>
                <a:latin typeface="+mn-lt"/>
                <a:ea typeface="+mn-ea"/>
                <a:cs typeface="+mn-cs"/>
              </a:defRPr>
            </a:lvl2pPr>
            <a:lvl3pPr marL="514350" indent="-173038" algn="l" defTabSz="914400" rtl="0" eaLnBrk="1" latinLnBrk="0" hangingPunct="1">
              <a:spcBef>
                <a:spcPts val="500"/>
              </a:spcBef>
              <a:buClrTx/>
              <a:buFont typeface="Arial" pitchFamily="34" charset="0"/>
              <a:buChar char="–"/>
              <a:defRPr sz="1800" kern="1200">
                <a:solidFill>
                  <a:schemeClr val="bg2"/>
                </a:solidFill>
                <a:latin typeface="+mn-lt"/>
                <a:ea typeface="+mn-ea"/>
                <a:cs typeface="+mn-cs"/>
              </a:defRPr>
            </a:lvl3pPr>
            <a:lvl4pPr marL="457200" indent="-174625" algn="l" defTabSz="914400" rtl="0" eaLnBrk="1" latinLnBrk="0" hangingPunct="1">
              <a:spcBef>
                <a:spcPts val="500"/>
              </a:spcBef>
              <a:buFont typeface="Arial" pitchFamily="34" charset="0"/>
              <a:buChar char="–"/>
              <a:defRPr sz="1600" b="0" kern="1200">
                <a:solidFill>
                  <a:schemeClr val="accent3"/>
                </a:solidFill>
                <a:latin typeface="+mn-lt"/>
                <a:ea typeface="+mn-ea"/>
                <a:cs typeface="+mn-cs"/>
              </a:defRPr>
            </a:lvl4pPr>
            <a:lvl5pPr marL="685800" indent="-119063" algn="l" defTabSz="914400" rtl="0" eaLnBrk="1" latinLnBrk="0" hangingPunct="1">
              <a:spcBef>
                <a:spcPts val="500"/>
              </a:spcBef>
              <a:buFont typeface="Arial" pitchFamily="34" charset="0"/>
              <a:buChar char="•"/>
              <a:defRPr sz="14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IPv6 Responder</a:t>
            </a:r>
          </a:p>
          <a:p>
            <a:r>
              <a:rPr lang="en-US" dirty="0" smtClean="0"/>
              <a:t>IPv6 Port Conversation</a:t>
            </a:r>
          </a:p>
          <a:p>
            <a:r>
              <a:rPr lang="en-US" dirty="0" smtClean="0"/>
              <a:t>Packet Length</a:t>
            </a:r>
          </a:p>
          <a:p>
            <a:r>
              <a:rPr lang="en-US" dirty="0" smtClean="0"/>
              <a:t>Port Initiator</a:t>
            </a:r>
          </a:p>
          <a:p>
            <a:r>
              <a:rPr lang="en-US" dirty="0" smtClean="0"/>
              <a:t>Port Responder</a:t>
            </a:r>
          </a:p>
          <a:p>
            <a:r>
              <a:rPr lang="en-US" dirty="0" smtClean="0"/>
              <a:t>Size in Bytes</a:t>
            </a:r>
          </a:p>
          <a:p>
            <a:r>
              <a:rPr lang="en-US" dirty="0" smtClean="0"/>
              <a:t>Size in Packets</a:t>
            </a:r>
          </a:p>
          <a:p>
            <a:r>
              <a:rPr lang="en-US" dirty="0" smtClean="0"/>
              <a:t>TCP Initiator</a:t>
            </a:r>
          </a:p>
          <a:p>
            <a:r>
              <a:rPr lang="en-US" dirty="0" smtClean="0"/>
              <a:t>TCP Responder</a:t>
            </a:r>
          </a:p>
          <a:p>
            <a:r>
              <a:rPr lang="en-US" dirty="0"/>
              <a:t>Tunnel Initiator</a:t>
            </a:r>
          </a:p>
          <a:p>
            <a:r>
              <a:rPr lang="en-US" dirty="0"/>
              <a:t>Tunnel Responder</a:t>
            </a:r>
          </a:p>
          <a:p>
            <a:r>
              <a:rPr lang="en-US" dirty="0"/>
              <a:t>UDP Initiator</a:t>
            </a:r>
          </a:p>
          <a:p>
            <a:r>
              <a:rPr lang="en-US" dirty="0"/>
              <a:t>UDP Responder</a:t>
            </a:r>
          </a:p>
          <a:p>
            <a:r>
              <a:rPr lang="en-US" dirty="0"/>
              <a:t>Password</a:t>
            </a:r>
          </a:p>
          <a:p>
            <a:r>
              <a:rPr lang="en-US" dirty="0"/>
              <a:t>Social Persona</a:t>
            </a:r>
          </a:p>
          <a:p>
            <a:r>
              <a:rPr lang="en-US" dirty="0"/>
              <a:t>User Name</a:t>
            </a:r>
          </a:p>
          <a:p>
            <a:endParaRPr lang="en-US" dirty="0" smtClean="0"/>
          </a:p>
        </p:txBody>
      </p:sp>
      <p:sp>
        <p:nvSpPr>
          <p:cNvPr id="5" name="Content Placeholder 2"/>
          <p:cNvSpPr txBox="1">
            <a:spLocks/>
          </p:cNvSpPr>
          <p:nvPr/>
        </p:nvSpPr>
        <p:spPr>
          <a:xfrm>
            <a:off x="2574588" y="1647842"/>
            <a:ext cx="1863073" cy="4864608"/>
          </a:xfrm>
          <a:prstGeom prst="rect">
            <a:avLst/>
          </a:prstGeom>
        </p:spPr>
        <p:txBody>
          <a:bodyPr vert="horz" lIns="0" tIns="0" rIns="0" bIns="0" rtlCol="0">
            <a:normAutofit fontScale="55000" lnSpcReduction="20000"/>
          </a:bodyPr>
          <a:lstStyle>
            <a:lvl1pPr marL="173038" indent="-173038" algn="l" defTabSz="914400" rtl="0" eaLnBrk="1" latinLnBrk="0" hangingPunct="1">
              <a:spcBef>
                <a:spcPts val="1200"/>
              </a:spcBef>
              <a:buClr>
                <a:srgbClr val="232323"/>
              </a:buClr>
              <a:buSzPct val="100000"/>
              <a:buFont typeface="Wingdings" pitchFamily="2" charset="2"/>
              <a:buChar char="§"/>
              <a:defRPr sz="2200" b="1" kern="1200">
                <a:solidFill>
                  <a:schemeClr val="tx1"/>
                </a:solidFill>
                <a:latin typeface="+mn-lt"/>
                <a:ea typeface="+mn-ea"/>
                <a:cs typeface="+mn-cs"/>
              </a:defRPr>
            </a:lvl1pPr>
            <a:lvl2pPr marL="346075" indent="-173038" algn="l" defTabSz="914400" rtl="0" eaLnBrk="1" latinLnBrk="0" hangingPunct="1">
              <a:spcBef>
                <a:spcPts val="500"/>
              </a:spcBef>
              <a:buClr>
                <a:schemeClr val="accent5">
                  <a:lumMod val="75000"/>
                </a:schemeClr>
              </a:buClr>
              <a:buSzPct val="100000"/>
              <a:buFont typeface="Arial" pitchFamily="34" charset="0"/>
              <a:buChar char="•"/>
              <a:defRPr sz="2000" kern="1200">
                <a:solidFill>
                  <a:schemeClr val="accent5">
                    <a:lumMod val="75000"/>
                  </a:schemeClr>
                </a:solidFill>
                <a:latin typeface="+mn-lt"/>
                <a:ea typeface="+mn-ea"/>
                <a:cs typeface="+mn-cs"/>
              </a:defRPr>
            </a:lvl2pPr>
            <a:lvl3pPr marL="514350" indent="-173038" algn="l" defTabSz="914400" rtl="0" eaLnBrk="1" latinLnBrk="0" hangingPunct="1">
              <a:spcBef>
                <a:spcPts val="500"/>
              </a:spcBef>
              <a:buClrTx/>
              <a:buFont typeface="Arial" pitchFamily="34" charset="0"/>
              <a:buChar char="–"/>
              <a:defRPr sz="1800" kern="1200">
                <a:solidFill>
                  <a:schemeClr val="bg2"/>
                </a:solidFill>
                <a:latin typeface="+mn-lt"/>
                <a:ea typeface="+mn-ea"/>
                <a:cs typeface="+mn-cs"/>
              </a:defRPr>
            </a:lvl3pPr>
            <a:lvl4pPr marL="457200" indent="-174625" algn="l" defTabSz="914400" rtl="0" eaLnBrk="1" latinLnBrk="0" hangingPunct="1">
              <a:spcBef>
                <a:spcPts val="500"/>
              </a:spcBef>
              <a:buFont typeface="Arial" pitchFamily="34" charset="0"/>
              <a:buChar char="–"/>
              <a:defRPr sz="1600" b="0" kern="1200">
                <a:solidFill>
                  <a:schemeClr val="accent3"/>
                </a:solidFill>
                <a:latin typeface="+mn-lt"/>
                <a:ea typeface="+mn-ea"/>
                <a:cs typeface="+mn-cs"/>
              </a:defRPr>
            </a:lvl4pPr>
            <a:lvl5pPr marL="685800" indent="-119063" algn="l" defTabSz="914400" rtl="0" eaLnBrk="1" latinLnBrk="0" hangingPunct="1">
              <a:spcBef>
                <a:spcPts val="500"/>
              </a:spcBef>
              <a:buFont typeface="Arial" pitchFamily="34" charset="0"/>
              <a:buChar char="•"/>
              <a:defRPr sz="14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Ethernet Destination</a:t>
            </a:r>
          </a:p>
          <a:p>
            <a:r>
              <a:rPr lang="en-US" dirty="0" smtClean="0"/>
              <a:t>Ethernet Destination Vendors</a:t>
            </a:r>
          </a:p>
          <a:p>
            <a:r>
              <a:rPr lang="en-US" dirty="0" smtClean="0"/>
              <a:t>Ethernet Protocol</a:t>
            </a:r>
          </a:p>
          <a:p>
            <a:r>
              <a:rPr lang="en-US" dirty="0" smtClean="0"/>
              <a:t>Ethernet Source</a:t>
            </a:r>
          </a:p>
          <a:p>
            <a:r>
              <a:rPr lang="en-US" dirty="0" smtClean="0"/>
              <a:t>Ethernet Source Vendors</a:t>
            </a:r>
          </a:p>
          <a:p>
            <a:r>
              <a:rPr lang="en-US" dirty="0" smtClean="0"/>
              <a:t>Interface</a:t>
            </a:r>
          </a:p>
          <a:p>
            <a:r>
              <a:rPr lang="en-US" dirty="0" smtClean="0"/>
              <a:t>IP Bad Checksums</a:t>
            </a:r>
          </a:p>
          <a:p>
            <a:r>
              <a:rPr lang="en-US" dirty="0" smtClean="0"/>
              <a:t>IP Fragments</a:t>
            </a:r>
          </a:p>
          <a:p>
            <a:r>
              <a:rPr lang="en-US" dirty="0" smtClean="0"/>
              <a:t>IP Protocol</a:t>
            </a:r>
          </a:p>
          <a:p>
            <a:r>
              <a:rPr lang="en-US" dirty="0"/>
              <a:t>IPv4 Conversation</a:t>
            </a:r>
          </a:p>
          <a:p>
            <a:r>
              <a:rPr lang="en-US" dirty="0"/>
              <a:t>IPv4 Responder</a:t>
            </a:r>
          </a:p>
          <a:p>
            <a:r>
              <a:rPr lang="en-US" dirty="0"/>
              <a:t>IPv4 Initiator</a:t>
            </a:r>
          </a:p>
          <a:p>
            <a:r>
              <a:rPr lang="en-US" dirty="0"/>
              <a:t>IPv4 Port Conversation</a:t>
            </a:r>
          </a:p>
          <a:p>
            <a:r>
              <a:rPr lang="en-US" dirty="0"/>
              <a:t>IPv6 Conversation</a:t>
            </a:r>
          </a:p>
          <a:p>
            <a:r>
              <a:rPr lang="en-US" dirty="0"/>
              <a:t>IPv6 Initiator</a:t>
            </a:r>
          </a:p>
          <a:p>
            <a:endParaRPr lang="en-US" dirty="0" smtClean="0"/>
          </a:p>
        </p:txBody>
      </p:sp>
      <p:sp>
        <p:nvSpPr>
          <p:cNvPr id="7" name="Content Placeholder 2"/>
          <p:cNvSpPr txBox="1">
            <a:spLocks/>
          </p:cNvSpPr>
          <p:nvPr/>
        </p:nvSpPr>
        <p:spPr>
          <a:xfrm>
            <a:off x="6690517" y="1647842"/>
            <a:ext cx="1863073" cy="4864608"/>
          </a:xfrm>
          <a:prstGeom prst="rect">
            <a:avLst/>
          </a:prstGeom>
        </p:spPr>
        <p:txBody>
          <a:bodyPr vert="horz" lIns="0" tIns="0" rIns="0" bIns="0" rtlCol="0">
            <a:normAutofit fontScale="55000" lnSpcReduction="20000"/>
          </a:bodyPr>
          <a:lstStyle>
            <a:lvl1pPr marL="173038" indent="-173038" algn="l" defTabSz="914400" rtl="0" eaLnBrk="1" latinLnBrk="0" hangingPunct="1">
              <a:spcBef>
                <a:spcPts val="1200"/>
              </a:spcBef>
              <a:buClr>
                <a:srgbClr val="232323"/>
              </a:buClr>
              <a:buSzPct val="100000"/>
              <a:buFont typeface="Wingdings" pitchFamily="2" charset="2"/>
              <a:buChar char="§"/>
              <a:defRPr sz="2200" b="1" kern="1200">
                <a:solidFill>
                  <a:schemeClr val="tx1"/>
                </a:solidFill>
                <a:latin typeface="+mn-lt"/>
                <a:ea typeface="+mn-ea"/>
                <a:cs typeface="+mn-cs"/>
              </a:defRPr>
            </a:lvl1pPr>
            <a:lvl2pPr marL="346075" indent="-173038" algn="l" defTabSz="914400" rtl="0" eaLnBrk="1" latinLnBrk="0" hangingPunct="1">
              <a:spcBef>
                <a:spcPts val="500"/>
              </a:spcBef>
              <a:buClr>
                <a:schemeClr val="accent5">
                  <a:lumMod val="75000"/>
                </a:schemeClr>
              </a:buClr>
              <a:buSzPct val="100000"/>
              <a:buFont typeface="Arial" pitchFamily="34" charset="0"/>
              <a:buChar char="•"/>
              <a:defRPr sz="2000" kern="1200">
                <a:solidFill>
                  <a:schemeClr val="accent5">
                    <a:lumMod val="75000"/>
                  </a:schemeClr>
                </a:solidFill>
                <a:latin typeface="+mn-lt"/>
                <a:ea typeface="+mn-ea"/>
                <a:cs typeface="+mn-cs"/>
              </a:defRPr>
            </a:lvl2pPr>
            <a:lvl3pPr marL="514350" indent="-173038" algn="l" defTabSz="914400" rtl="0" eaLnBrk="1" latinLnBrk="0" hangingPunct="1">
              <a:spcBef>
                <a:spcPts val="500"/>
              </a:spcBef>
              <a:buClrTx/>
              <a:buFont typeface="Arial" pitchFamily="34" charset="0"/>
              <a:buChar char="–"/>
              <a:defRPr sz="1800" kern="1200">
                <a:solidFill>
                  <a:schemeClr val="bg2"/>
                </a:solidFill>
                <a:latin typeface="+mn-lt"/>
                <a:ea typeface="+mn-ea"/>
                <a:cs typeface="+mn-cs"/>
              </a:defRPr>
            </a:lvl3pPr>
            <a:lvl4pPr marL="457200" indent="-174625" algn="l" defTabSz="914400" rtl="0" eaLnBrk="1" latinLnBrk="0" hangingPunct="1">
              <a:spcBef>
                <a:spcPts val="500"/>
              </a:spcBef>
              <a:buFont typeface="Arial" pitchFamily="34" charset="0"/>
              <a:buChar char="–"/>
              <a:defRPr sz="1600" b="0" kern="1200">
                <a:solidFill>
                  <a:schemeClr val="accent3"/>
                </a:solidFill>
                <a:latin typeface="+mn-lt"/>
                <a:ea typeface="+mn-ea"/>
                <a:cs typeface="+mn-cs"/>
              </a:defRPr>
            </a:lvl4pPr>
            <a:lvl5pPr marL="685800" indent="-119063" algn="l" defTabSz="914400" rtl="0" eaLnBrk="1" latinLnBrk="0" hangingPunct="1">
              <a:spcBef>
                <a:spcPts val="500"/>
              </a:spcBef>
              <a:buFont typeface="Arial" pitchFamily="34" charset="0"/>
              <a:buChar char="•"/>
              <a:defRPr sz="14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File Analysis</a:t>
            </a:r>
          </a:p>
          <a:p>
            <a:r>
              <a:rPr lang="en-US" dirty="0" smtClean="0"/>
              <a:t>Malware Analysis</a:t>
            </a:r>
          </a:p>
          <a:p>
            <a:r>
              <a:rPr lang="en-US" dirty="0" smtClean="0"/>
              <a:t>URL Analysis</a:t>
            </a:r>
          </a:p>
          <a:p>
            <a:r>
              <a:rPr lang="en-US" dirty="0" smtClean="0"/>
              <a:t>URL Categories</a:t>
            </a:r>
          </a:p>
          <a:p>
            <a:r>
              <a:rPr lang="en-US" dirty="0" smtClean="0"/>
              <a:t>Database Query</a:t>
            </a:r>
          </a:p>
          <a:p>
            <a:r>
              <a:rPr lang="en-US" dirty="0" smtClean="0"/>
              <a:t>HTTP Code</a:t>
            </a:r>
          </a:p>
          <a:p>
            <a:r>
              <a:rPr lang="en-US" dirty="0" smtClean="0"/>
              <a:t>HTTP Content Disposition</a:t>
            </a:r>
          </a:p>
          <a:p>
            <a:r>
              <a:rPr lang="en-US" dirty="0" smtClean="0"/>
              <a:t>HTTP Forward Address</a:t>
            </a:r>
          </a:p>
          <a:p>
            <a:r>
              <a:rPr lang="en-US" dirty="0" smtClean="0"/>
              <a:t>HTTP Method</a:t>
            </a:r>
          </a:p>
          <a:p>
            <a:r>
              <a:rPr lang="en-US" dirty="0" smtClean="0"/>
              <a:t>HTTP Server</a:t>
            </a:r>
          </a:p>
          <a:p>
            <a:r>
              <a:rPr lang="en-US" dirty="0" smtClean="0"/>
              <a:t>HTTP URI</a:t>
            </a:r>
          </a:p>
          <a:p>
            <a:r>
              <a:rPr lang="en-US" dirty="0" smtClean="0"/>
              <a:t>Referrer</a:t>
            </a:r>
          </a:p>
          <a:p>
            <a:r>
              <a:rPr lang="en-US" dirty="0" smtClean="0"/>
              <a:t>SSL Cert Number</a:t>
            </a:r>
          </a:p>
          <a:p>
            <a:r>
              <a:rPr lang="en-US" dirty="0" smtClean="0"/>
              <a:t>User Agent</a:t>
            </a:r>
          </a:p>
          <a:p>
            <a:r>
              <a:rPr lang="en-US" dirty="0" smtClean="0"/>
              <a:t>Web Query</a:t>
            </a:r>
          </a:p>
          <a:p>
            <a:r>
              <a:rPr lang="en-US" dirty="0" smtClean="0"/>
              <a:t>Web Server</a:t>
            </a:r>
          </a:p>
        </p:txBody>
      </p:sp>
      <p:sp>
        <p:nvSpPr>
          <p:cNvPr id="6" name="Rectangle 5"/>
          <p:cNvSpPr/>
          <p:nvPr/>
        </p:nvSpPr>
        <p:spPr>
          <a:xfrm>
            <a:off x="1482875" y="2134161"/>
            <a:ext cx="5892878"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FF6600">
                    <a:alpha val="38000"/>
                  </a:srgbClr>
                </a:solidFill>
                <a:effectLst>
                  <a:outerShdw blurRad="41275" dist="20320" dir="1800000" algn="tl" rotWithShape="0">
                    <a:srgbClr val="000000">
                      <a:alpha val="40000"/>
                    </a:srgbClr>
                  </a:outerShdw>
                </a:effectLst>
              </a:rPr>
              <a:t>Any to any/many</a:t>
            </a:r>
            <a:endParaRPr lang="en-US" sz="5400" b="1" cap="none" spc="0" dirty="0">
              <a:ln w="12700">
                <a:solidFill>
                  <a:schemeClr val="tx2">
                    <a:satMod val="155000"/>
                  </a:schemeClr>
                </a:solidFill>
                <a:prstDash val="solid"/>
              </a:ln>
              <a:solidFill>
                <a:srgbClr val="FF6600">
                  <a:alpha val="38000"/>
                </a:srgbClr>
              </a:solidFill>
              <a:effectLst>
                <a:outerShdw blurRad="41275" dist="20320" dir="1800000" algn="tl" rotWithShape="0">
                  <a:srgbClr val="000000">
                    <a:alpha val="40000"/>
                  </a:srgbClr>
                </a:outerShdw>
              </a:effectLst>
            </a:endParaRPr>
          </a:p>
        </p:txBody>
      </p:sp>
      <p:sp>
        <p:nvSpPr>
          <p:cNvPr id="8" name="Rectangle 7"/>
          <p:cNvSpPr/>
          <p:nvPr/>
        </p:nvSpPr>
        <p:spPr>
          <a:xfrm>
            <a:off x="1592942" y="3316672"/>
            <a:ext cx="5892878"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FF6600">
                    <a:alpha val="38000"/>
                  </a:srgbClr>
                </a:solidFill>
                <a:effectLst>
                  <a:outerShdw blurRad="41275" dist="20320" dir="1800000" algn="tl" rotWithShape="0">
                    <a:srgbClr val="000000">
                      <a:alpha val="40000"/>
                    </a:srgbClr>
                  </a:outerShdw>
                </a:effectLst>
              </a:rPr>
              <a:t>Flow-based</a:t>
            </a:r>
            <a:endParaRPr lang="en-US" sz="5400" b="1" cap="none" spc="0" dirty="0">
              <a:ln w="12700">
                <a:solidFill>
                  <a:schemeClr val="tx2">
                    <a:satMod val="155000"/>
                  </a:schemeClr>
                </a:solidFill>
                <a:prstDash val="solid"/>
              </a:ln>
              <a:solidFill>
                <a:srgbClr val="FF6600">
                  <a:alpha val="38000"/>
                </a:srgbClr>
              </a:solidFill>
              <a:effectLst>
                <a:outerShdw blurRad="41275" dist="20320" dir="1800000" algn="tl" rotWithShape="0">
                  <a:srgbClr val="000000">
                    <a:alpha val="40000"/>
                  </a:srgbClr>
                </a:outerShdw>
              </a:effectLst>
            </a:endParaRPr>
          </a:p>
        </p:txBody>
      </p:sp>
      <p:sp>
        <p:nvSpPr>
          <p:cNvPr id="9" name="Rectangle 8"/>
          <p:cNvSpPr/>
          <p:nvPr/>
        </p:nvSpPr>
        <p:spPr>
          <a:xfrm>
            <a:off x="1491342" y="4724961"/>
            <a:ext cx="5892878"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FF6600"/>
                </a:solidFill>
                <a:effectLst>
                  <a:outerShdw blurRad="41275" dist="20320" dir="1800000" algn="tl" rotWithShape="0">
                    <a:srgbClr val="000000">
                      <a:alpha val="40000"/>
                    </a:srgbClr>
                  </a:outerShdw>
                </a:effectLst>
              </a:rPr>
              <a:t>Time-stamped</a:t>
            </a:r>
            <a:endParaRPr lang="en-US" sz="5400" b="1" cap="none" spc="0" dirty="0">
              <a:ln w="12700">
                <a:solidFill>
                  <a:schemeClr val="tx2">
                    <a:satMod val="155000"/>
                  </a:schemeClr>
                </a:solidFill>
                <a:prstDash val="solid"/>
              </a:ln>
              <a:solidFill>
                <a:srgbClr val="FF66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800481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 </a:t>
            </a:r>
            <a:r>
              <a:rPr lang="en-US" dirty="0" err="1" smtClean="0"/>
              <a:t>netflow</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a:t>NetFlow</a:t>
            </a:r>
            <a:r>
              <a:rPr lang="en-US" dirty="0"/>
              <a:t> </a:t>
            </a:r>
            <a:r>
              <a:rPr lang="en-US" dirty="0" smtClean="0"/>
              <a:t>appears</a:t>
            </a:r>
            <a:r>
              <a:rPr lang="en-US" dirty="0"/>
              <a:t>…</a:t>
            </a:r>
          </a:p>
          <a:p>
            <a:pPr lvl="1"/>
            <a:r>
              <a:rPr lang="en-US" dirty="0"/>
              <a:t>Developed by Cisco in 1995</a:t>
            </a:r>
          </a:p>
          <a:p>
            <a:pPr lvl="2"/>
            <a:r>
              <a:rPr lang="en-US" dirty="0"/>
              <a:t>ASIC based</a:t>
            </a:r>
          </a:p>
          <a:p>
            <a:pPr lvl="2"/>
            <a:r>
              <a:rPr lang="en-US" dirty="0"/>
              <a:t>Catalyst Operating System</a:t>
            </a:r>
          </a:p>
          <a:p>
            <a:pPr lvl="1"/>
            <a:r>
              <a:rPr lang="en-US" dirty="0"/>
              <a:t>Answered useful questions</a:t>
            </a:r>
          </a:p>
          <a:p>
            <a:pPr lvl="2"/>
            <a:r>
              <a:rPr lang="en-US" dirty="0" smtClean="0"/>
              <a:t>What, </a:t>
            </a:r>
            <a:r>
              <a:rPr lang="en-US" dirty="0"/>
              <a:t>when, where and how</a:t>
            </a:r>
          </a:p>
          <a:p>
            <a:pPr lvl="1"/>
            <a:r>
              <a:rPr lang="en-US" dirty="0"/>
              <a:t>Became primary network ‘accounting’ and anomaly-</a:t>
            </a:r>
            <a:r>
              <a:rPr lang="en-US" dirty="0" smtClean="0"/>
              <a:t>detection tool</a:t>
            </a:r>
          </a:p>
          <a:p>
            <a:r>
              <a:rPr lang="en-US" dirty="0" smtClean="0"/>
              <a:t>Addressed the following:</a:t>
            </a:r>
          </a:p>
          <a:p>
            <a:pPr lvl="1"/>
            <a:r>
              <a:rPr lang="en-US" dirty="0" smtClean="0"/>
              <a:t>Network utilization</a:t>
            </a:r>
          </a:p>
          <a:p>
            <a:pPr lvl="1"/>
            <a:r>
              <a:rPr lang="en-US" dirty="0" smtClean="0"/>
              <a:t>QOS/COS Validation</a:t>
            </a:r>
          </a:p>
          <a:p>
            <a:pPr lvl="1"/>
            <a:r>
              <a:rPr lang="en-US" dirty="0" smtClean="0"/>
              <a:t>Host communications</a:t>
            </a:r>
          </a:p>
          <a:p>
            <a:pPr lvl="1"/>
            <a:r>
              <a:rPr lang="en-US" dirty="0" smtClean="0"/>
              <a:t>Traffic anomaly detection via threshold triggering</a:t>
            </a:r>
          </a:p>
          <a:p>
            <a:r>
              <a:rPr lang="en-US" dirty="0" smtClean="0"/>
              <a:t>Generally ‘statistical’ reporting</a:t>
            </a:r>
          </a:p>
          <a:p>
            <a:pPr lvl="1"/>
            <a:r>
              <a:rPr lang="en-US" dirty="0" smtClean="0"/>
              <a:t>No 1:1 unless dedicated device present</a:t>
            </a:r>
          </a:p>
          <a:p>
            <a:pPr lvl="1"/>
            <a:r>
              <a:rPr lang="en-US" dirty="0" smtClean="0"/>
              <a:t>Statistical reporting highly accurate but…</a:t>
            </a:r>
          </a:p>
          <a:p>
            <a:r>
              <a:rPr lang="en-US" dirty="0" smtClean="0"/>
              <a:t>Not extensible</a:t>
            </a:r>
            <a:endParaRPr lang="en-US" dirty="0"/>
          </a:p>
          <a:p>
            <a:pPr marL="173037" lvl="1" indent="0">
              <a:buNone/>
            </a:pPr>
            <a:endParaRPr lang="en-US" dirty="0" smtClean="0"/>
          </a:p>
          <a:p>
            <a:pPr marL="0" indent="0">
              <a:buNone/>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analytics</a:t>
            </a:r>
            <a:endParaRPr lang="en-US" dirty="0"/>
          </a:p>
        </p:txBody>
      </p:sp>
      <p:sp>
        <p:nvSpPr>
          <p:cNvPr id="3" name="Content Placeholder 2"/>
          <p:cNvSpPr>
            <a:spLocks noGrp="1"/>
          </p:cNvSpPr>
          <p:nvPr>
            <p:ph idx="1"/>
          </p:nvPr>
        </p:nvSpPr>
        <p:spPr/>
        <p:txBody>
          <a:bodyPr/>
          <a:lstStyle/>
          <a:p>
            <a:endParaRPr lang="en-US" dirty="0" smtClean="0"/>
          </a:p>
        </p:txBody>
      </p:sp>
    </p:spTree>
    <p:extLst>
      <p:ext uri="{BB962C8B-B14F-4D97-AF65-F5344CB8AC3E}">
        <p14:creationId xmlns:p14="http://schemas.microsoft.com/office/powerpoint/2010/main" val="8156733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Stix</a:t>
            </a:r>
            <a:r>
              <a:rPr lang="en-US" dirty="0" smtClean="0"/>
              <a:t> + analytics	</a:t>
            </a:r>
            <a:endParaRPr lang="en-US" dirty="0"/>
          </a:p>
        </p:txBody>
      </p:sp>
      <p:sp>
        <p:nvSpPr>
          <p:cNvPr id="3" name="Content Placeholder 2"/>
          <p:cNvSpPr>
            <a:spLocks noGrp="1"/>
          </p:cNvSpPr>
          <p:nvPr>
            <p:ph idx="1"/>
          </p:nvPr>
        </p:nvSpPr>
        <p:spPr/>
        <p:txBody>
          <a:bodyPr/>
          <a:lstStyle/>
          <a:p>
            <a:endParaRPr lang="en-US" dirty="0" smtClean="0"/>
          </a:p>
        </p:txBody>
      </p:sp>
    </p:spTree>
    <p:extLst>
      <p:ext uri="{BB962C8B-B14F-4D97-AF65-F5344CB8AC3E}">
        <p14:creationId xmlns:p14="http://schemas.microsoft.com/office/powerpoint/2010/main" val="26806135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042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Representative </a:t>
            </a:r>
            <a:r>
              <a:rPr lang="en-US" dirty="0" err="1" smtClean="0"/>
              <a:t>netflow</a:t>
            </a:r>
            <a:r>
              <a:rPr lang="en-US" dirty="0" smtClean="0"/>
              <a:t> interface</a:t>
            </a:r>
            <a:br>
              <a:rPr lang="en-US" dirty="0" smtClean="0"/>
            </a:br>
            <a:r>
              <a:rPr lang="en-US" dirty="0" smtClean="0"/>
              <a:t>(</a:t>
            </a:r>
            <a:r>
              <a:rPr lang="en-US" dirty="0" err="1" smtClean="0"/>
              <a:t>plixer</a:t>
            </a:r>
            <a:r>
              <a:rPr lang="en-US" dirty="0"/>
              <a:t>)</a:t>
            </a:r>
          </a:p>
        </p:txBody>
      </p:sp>
      <p:pic>
        <p:nvPicPr>
          <p:cNvPr id="4" name="Picture 3"/>
          <p:cNvPicPr>
            <a:picLocks noChangeAspect="1"/>
          </p:cNvPicPr>
          <p:nvPr/>
        </p:nvPicPr>
        <p:blipFill>
          <a:blip r:embed="rId2"/>
          <a:stretch>
            <a:fillRect/>
          </a:stretch>
        </p:blipFill>
        <p:spPr>
          <a:xfrm>
            <a:off x="57084" y="1501293"/>
            <a:ext cx="8796564" cy="4420310"/>
          </a:xfrm>
          <a:prstGeom prst="rect">
            <a:avLst/>
          </a:prstGeom>
        </p:spPr>
      </p:pic>
      <p:sp>
        <p:nvSpPr>
          <p:cNvPr id="6" name="TextBox 5"/>
          <p:cNvSpPr txBox="1"/>
          <p:nvPr/>
        </p:nvSpPr>
        <p:spPr>
          <a:xfrm>
            <a:off x="2668629" y="6064291"/>
            <a:ext cx="3717259" cy="369332"/>
          </a:xfrm>
          <a:prstGeom prst="rect">
            <a:avLst/>
          </a:prstGeom>
          <a:noFill/>
        </p:spPr>
        <p:txBody>
          <a:bodyPr wrap="none" rtlCol="0">
            <a:spAutoFit/>
          </a:bodyPr>
          <a:lstStyle/>
          <a:p>
            <a:r>
              <a:rPr lang="en-US" dirty="0" smtClean="0"/>
              <a:t>Note:  Based on ‘well-known’ ports</a:t>
            </a:r>
            <a:endParaRPr lang="en-US" dirty="0"/>
          </a:p>
        </p:txBody>
      </p:sp>
    </p:spTree>
    <p:extLst>
      <p:ext uri="{BB962C8B-B14F-4D97-AF65-F5344CB8AC3E}">
        <p14:creationId xmlns:p14="http://schemas.microsoft.com/office/powerpoint/2010/main" val="2486757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ipfix</a:t>
            </a:r>
            <a:r>
              <a:rPr lang="en-US" dirty="0" smtClean="0"/>
              <a:t> offers advancements</a:t>
            </a:r>
            <a:endParaRPr lang="en-US" dirty="0"/>
          </a:p>
        </p:txBody>
      </p:sp>
      <p:sp>
        <p:nvSpPr>
          <p:cNvPr id="3" name="Content Placeholder 2"/>
          <p:cNvSpPr>
            <a:spLocks noGrp="1"/>
          </p:cNvSpPr>
          <p:nvPr>
            <p:ph idx="1"/>
          </p:nvPr>
        </p:nvSpPr>
        <p:spPr/>
        <p:txBody>
          <a:bodyPr>
            <a:normAutofit lnSpcReduction="10000"/>
          </a:bodyPr>
          <a:lstStyle/>
          <a:p>
            <a:r>
              <a:rPr lang="en-US" dirty="0" smtClean="0"/>
              <a:t>IETF Chooses </a:t>
            </a:r>
            <a:r>
              <a:rPr lang="en-US" dirty="0" err="1"/>
              <a:t>NetFlow</a:t>
            </a:r>
            <a:r>
              <a:rPr lang="en-US" dirty="0"/>
              <a:t> v9 as standard in </a:t>
            </a:r>
            <a:r>
              <a:rPr lang="en-US" dirty="0" smtClean="0"/>
              <a:t>2003</a:t>
            </a:r>
          </a:p>
          <a:p>
            <a:pPr lvl="1"/>
            <a:r>
              <a:rPr lang="en-US" dirty="0" smtClean="0"/>
              <a:t>IPFIX is born (Flexible </a:t>
            </a:r>
            <a:r>
              <a:rPr lang="en-US" dirty="0" err="1" smtClean="0"/>
              <a:t>NetFlow</a:t>
            </a:r>
            <a:r>
              <a:rPr lang="en-US" dirty="0" smtClean="0"/>
              <a:t>):</a:t>
            </a:r>
          </a:p>
          <a:p>
            <a:pPr lvl="2"/>
            <a:r>
              <a:rPr lang="en-US" dirty="0" smtClean="0"/>
              <a:t>Flexible, customizable templates</a:t>
            </a:r>
          </a:p>
          <a:p>
            <a:pPr lvl="4"/>
            <a:r>
              <a:rPr lang="en-US" dirty="0" smtClean="0"/>
              <a:t>New data fields</a:t>
            </a:r>
          </a:p>
          <a:p>
            <a:pPr lvl="2"/>
            <a:r>
              <a:rPr lang="en-US" dirty="0" smtClean="0"/>
              <a:t>Unidirectional protocol for export</a:t>
            </a:r>
          </a:p>
          <a:p>
            <a:pPr lvl="4"/>
            <a:r>
              <a:rPr lang="en-US" dirty="0" smtClean="0"/>
              <a:t>Exporter -&gt; Collector</a:t>
            </a:r>
          </a:p>
          <a:p>
            <a:pPr lvl="2"/>
            <a:r>
              <a:rPr lang="en-US" dirty="0" smtClean="0"/>
              <a:t>Data format for efficient collection record collection</a:t>
            </a:r>
          </a:p>
          <a:p>
            <a:pPr lvl="4"/>
            <a:r>
              <a:rPr lang="en-US" dirty="0" smtClean="0"/>
              <a:t>Similar format/structure</a:t>
            </a:r>
          </a:p>
          <a:p>
            <a:pPr lvl="2"/>
            <a:r>
              <a:rPr lang="en-US" dirty="0" smtClean="0"/>
              <a:t>Self-describing</a:t>
            </a:r>
          </a:p>
          <a:p>
            <a:pPr lvl="4"/>
            <a:r>
              <a:rPr lang="en-US" dirty="0" smtClean="0"/>
              <a:t>Uses templates</a:t>
            </a:r>
            <a:endParaRPr lang="en-US" dirty="0"/>
          </a:p>
          <a:p>
            <a:pPr lvl="1"/>
            <a:r>
              <a:rPr lang="en-US" dirty="0"/>
              <a:t>Purpose</a:t>
            </a:r>
          </a:p>
          <a:p>
            <a:pPr lvl="2"/>
            <a:r>
              <a:rPr lang="en-US" dirty="0" smtClean="0"/>
              <a:t>Collector </a:t>
            </a:r>
            <a:r>
              <a:rPr lang="en-US" dirty="0"/>
              <a:t>analyzes flow records</a:t>
            </a:r>
          </a:p>
          <a:p>
            <a:pPr lvl="4"/>
            <a:r>
              <a:rPr lang="en-US" dirty="0"/>
              <a:t>Conversations, volumes, </a:t>
            </a:r>
            <a:r>
              <a:rPr lang="en-US" dirty="0" smtClean="0"/>
              <a:t>AS, and hundreds of other information elements</a:t>
            </a:r>
            <a:endParaRPr lang="en-US" dirty="0"/>
          </a:p>
          <a:p>
            <a:pPr lvl="2"/>
            <a:r>
              <a:rPr lang="en-US" dirty="0"/>
              <a:t>A ‘sensor’ in each switch or router</a:t>
            </a:r>
          </a:p>
          <a:p>
            <a:pPr lvl="4"/>
            <a:r>
              <a:rPr lang="en-US" dirty="0"/>
              <a:t>Great visibility, even in ‘flat’ </a:t>
            </a:r>
            <a:r>
              <a:rPr lang="en-US" dirty="0" smtClean="0"/>
              <a:t>networks</a:t>
            </a:r>
          </a:p>
          <a:p>
            <a:pPr lvl="4"/>
            <a:r>
              <a:rPr lang="en-US" dirty="0" smtClean="0"/>
              <a:t>Scales great</a:t>
            </a:r>
            <a:endParaRPr lang="en-US" dirty="0"/>
          </a:p>
          <a:p>
            <a:endParaRPr lang="en-US" dirty="0" smtClean="0"/>
          </a:p>
        </p:txBody>
      </p:sp>
    </p:spTree>
    <p:extLst>
      <p:ext uri="{BB962C8B-B14F-4D97-AF65-F5344CB8AC3E}">
        <p14:creationId xmlns:p14="http://schemas.microsoft.com/office/powerpoint/2010/main" val="1000146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flow reporting (threshold alarms)</a:t>
            </a:r>
            <a:endParaRPr lang="en-US" dirty="0"/>
          </a:p>
        </p:txBody>
      </p:sp>
      <p:sp>
        <p:nvSpPr>
          <p:cNvPr id="3" name="Content Placeholder 2"/>
          <p:cNvSpPr>
            <a:spLocks noGrp="1"/>
          </p:cNvSpPr>
          <p:nvPr>
            <p:ph idx="1"/>
          </p:nvPr>
        </p:nvSpPr>
        <p:spPr/>
        <p:txBody>
          <a:bodyPr>
            <a:normAutofit/>
          </a:bodyPr>
          <a:lstStyle/>
          <a:p>
            <a:r>
              <a:rPr lang="en-US" dirty="0" smtClean="0"/>
              <a:t>Useful for…</a:t>
            </a:r>
          </a:p>
          <a:p>
            <a:pPr lvl="1"/>
            <a:r>
              <a:rPr lang="en-US" dirty="0" smtClean="0"/>
              <a:t>Profiling your network</a:t>
            </a:r>
          </a:p>
          <a:p>
            <a:pPr lvl="2"/>
            <a:r>
              <a:rPr lang="en-US" dirty="0" smtClean="0"/>
              <a:t>What and how much</a:t>
            </a:r>
          </a:p>
          <a:p>
            <a:pPr lvl="1"/>
            <a:r>
              <a:rPr lang="en-US" dirty="0" smtClean="0"/>
              <a:t>Who’s talking to whom</a:t>
            </a:r>
          </a:p>
          <a:p>
            <a:pPr lvl="2"/>
            <a:r>
              <a:rPr lang="en-US" dirty="0" smtClean="0"/>
              <a:t>Top or bottom ‘n’ talkers</a:t>
            </a:r>
          </a:p>
          <a:p>
            <a:pPr lvl="1"/>
            <a:r>
              <a:rPr lang="en-US" dirty="0" smtClean="0"/>
              <a:t>Understand application utilization</a:t>
            </a:r>
          </a:p>
          <a:p>
            <a:pPr lvl="1"/>
            <a:r>
              <a:rPr lang="en-US" dirty="0" smtClean="0"/>
              <a:t>Protocol distribution</a:t>
            </a:r>
          </a:p>
          <a:p>
            <a:pPr lvl="1"/>
            <a:r>
              <a:rPr lang="en-US" dirty="0" smtClean="0"/>
              <a:t>Performance of QOS policy</a:t>
            </a:r>
          </a:p>
          <a:p>
            <a:pPr lvl="1"/>
            <a:r>
              <a:rPr lang="en-US" dirty="0" smtClean="0"/>
              <a:t>Troubleshooting</a:t>
            </a:r>
          </a:p>
          <a:p>
            <a:pPr lvl="1"/>
            <a:r>
              <a:rPr lang="en-US" dirty="0" smtClean="0"/>
              <a:t>Capacity Planning</a:t>
            </a:r>
          </a:p>
          <a:p>
            <a:pPr lvl="1"/>
            <a:r>
              <a:rPr lang="en-US" dirty="0" smtClean="0"/>
              <a:t>Network Security</a:t>
            </a:r>
            <a:endParaRPr lang="en-US" dirty="0"/>
          </a:p>
          <a:p>
            <a:r>
              <a:rPr lang="en-US" dirty="0" smtClean="0"/>
              <a:t>A useful source of analytics… over time</a:t>
            </a:r>
          </a:p>
        </p:txBody>
      </p:sp>
    </p:spTree>
    <p:extLst>
      <p:ext uri="{BB962C8B-B14F-4D97-AF65-F5344CB8AC3E}">
        <p14:creationId xmlns:p14="http://schemas.microsoft.com/office/powerpoint/2010/main" val="639514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primer on flow data?</a:t>
            </a:r>
            <a:endParaRPr lang="en-US" dirty="0"/>
          </a:p>
        </p:txBody>
      </p:sp>
      <p:sp>
        <p:nvSpPr>
          <p:cNvPr id="3" name="Content Placeholder 2"/>
          <p:cNvSpPr>
            <a:spLocks noGrp="1"/>
          </p:cNvSpPr>
          <p:nvPr>
            <p:ph idx="1"/>
          </p:nvPr>
        </p:nvSpPr>
        <p:spPr>
          <a:xfrm>
            <a:off x="412768" y="1637682"/>
            <a:ext cx="3226280" cy="4864608"/>
          </a:xfrm>
        </p:spPr>
        <p:txBody>
          <a:bodyPr>
            <a:normAutofit fontScale="92500" lnSpcReduction="20000"/>
          </a:bodyPr>
          <a:lstStyle/>
          <a:p>
            <a:r>
              <a:rPr lang="en-US" dirty="0" smtClean="0"/>
              <a:t>Todays Typical Enterprise…</a:t>
            </a:r>
          </a:p>
          <a:p>
            <a:pPr lvl="1"/>
            <a:r>
              <a:rPr lang="en-US" dirty="0" smtClean="0"/>
              <a:t>Is under attack from multiple sources, varying motivations</a:t>
            </a:r>
          </a:p>
          <a:p>
            <a:pPr lvl="1"/>
            <a:r>
              <a:rPr lang="en-US" dirty="0" smtClean="0"/>
              <a:t>Either has or is budgeting for current technology</a:t>
            </a:r>
          </a:p>
          <a:p>
            <a:pPr lvl="1"/>
            <a:r>
              <a:rPr lang="en-US" dirty="0"/>
              <a:t>Managing </a:t>
            </a:r>
            <a:r>
              <a:rPr lang="en-US" dirty="0" smtClean="0"/>
              <a:t>GRC</a:t>
            </a:r>
          </a:p>
          <a:p>
            <a:pPr lvl="1"/>
            <a:r>
              <a:rPr lang="en-US" dirty="0" smtClean="0"/>
              <a:t>Focused on passing audits and protecting assets</a:t>
            </a:r>
          </a:p>
          <a:p>
            <a:pPr lvl="1"/>
            <a:r>
              <a:rPr lang="en-US" dirty="0" smtClean="0"/>
              <a:t>Has one or more individuals focused on security</a:t>
            </a:r>
          </a:p>
          <a:p>
            <a:pPr lvl="1"/>
            <a:r>
              <a:rPr lang="en-US" dirty="0" smtClean="0"/>
              <a:t>Supporting multiple </a:t>
            </a:r>
            <a:r>
              <a:rPr lang="en-US" dirty="0" err="1" smtClean="0"/>
              <a:t>OSes</a:t>
            </a:r>
            <a:r>
              <a:rPr lang="en-US" dirty="0" smtClean="0"/>
              <a:t> and compute surfaces</a:t>
            </a:r>
          </a:p>
          <a:p>
            <a:r>
              <a:rPr lang="en-US" dirty="0" smtClean="0"/>
              <a:t>We need more context to stay in this fight!!!</a:t>
            </a:r>
          </a:p>
        </p:txBody>
      </p:sp>
      <p:grpSp>
        <p:nvGrpSpPr>
          <p:cNvPr id="4" name="Group 80"/>
          <p:cNvGrpSpPr/>
          <p:nvPr/>
        </p:nvGrpSpPr>
        <p:grpSpPr>
          <a:xfrm>
            <a:off x="3951922" y="1656293"/>
            <a:ext cx="4658215" cy="4658215"/>
            <a:chOff x="3623689" y="1656293"/>
            <a:chExt cx="4658215" cy="4658215"/>
          </a:xfrm>
        </p:grpSpPr>
        <p:sp>
          <p:nvSpPr>
            <p:cNvPr id="5" name="Freeform 76"/>
            <p:cNvSpPr>
              <a:spLocks/>
            </p:cNvSpPr>
            <p:nvPr/>
          </p:nvSpPr>
          <p:spPr bwMode="auto">
            <a:xfrm>
              <a:off x="3623689" y="2398654"/>
              <a:ext cx="1186704" cy="3168123"/>
            </a:xfrm>
            <a:custGeom>
              <a:avLst/>
              <a:gdLst>
                <a:gd name="T0" fmla="*/ 374 w 374"/>
                <a:gd name="T1" fmla="*/ 177 h 999"/>
                <a:gd name="T2" fmla="*/ 197 w 374"/>
                <a:gd name="T3" fmla="*/ 0 h 999"/>
                <a:gd name="T4" fmla="*/ 0 w 374"/>
                <a:gd name="T5" fmla="*/ 500 h 999"/>
                <a:gd name="T6" fmla="*/ 195 w 374"/>
                <a:gd name="T7" fmla="*/ 999 h 999"/>
                <a:gd name="T8" fmla="*/ 373 w 374"/>
                <a:gd name="T9" fmla="*/ 822 h 999"/>
                <a:gd name="T10" fmla="*/ 250 w 374"/>
                <a:gd name="T11" fmla="*/ 500 h 999"/>
                <a:gd name="T12" fmla="*/ 374 w 374"/>
                <a:gd name="T13" fmla="*/ 177 h 999"/>
              </a:gdLst>
              <a:ahLst/>
              <a:cxnLst>
                <a:cxn ang="0">
                  <a:pos x="T0" y="T1"/>
                </a:cxn>
                <a:cxn ang="0">
                  <a:pos x="T2" y="T3"/>
                </a:cxn>
                <a:cxn ang="0">
                  <a:pos x="T4" y="T5"/>
                </a:cxn>
                <a:cxn ang="0">
                  <a:pos x="T6" y="T7"/>
                </a:cxn>
                <a:cxn ang="0">
                  <a:pos x="T8" y="T9"/>
                </a:cxn>
                <a:cxn ang="0">
                  <a:pos x="T10" y="T11"/>
                </a:cxn>
                <a:cxn ang="0">
                  <a:pos x="T12" y="T13"/>
                </a:cxn>
              </a:cxnLst>
              <a:rect l="0" t="0" r="r" b="b"/>
              <a:pathLst>
                <a:path w="374" h="999">
                  <a:moveTo>
                    <a:pt x="374" y="177"/>
                  </a:moveTo>
                  <a:cubicBezTo>
                    <a:pt x="197" y="0"/>
                    <a:pt x="197" y="0"/>
                    <a:pt x="197" y="0"/>
                  </a:cubicBezTo>
                  <a:cubicBezTo>
                    <a:pt x="75" y="131"/>
                    <a:pt x="0" y="307"/>
                    <a:pt x="0" y="500"/>
                  </a:cubicBezTo>
                  <a:cubicBezTo>
                    <a:pt x="0" y="693"/>
                    <a:pt x="74" y="868"/>
                    <a:pt x="195" y="999"/>
                  </a:cubicBezTo>
                  <a:cubicBezTo>
                    <a:pt x="373" y="822"/>
                    <a:pt x="373" y="822"/>
                    <a:pt x="373" y="822"/>
                  </a:cubicBezTo>
                  <a:cubicBezTo>
                    <a:pt x="297" y="736"/>
                    <a:pt x="250" y="624"/>
                    <a:pt x="250" y="500"/>
                  </a:cubicBezTo>
                  <a:cubicBezTo>
                    <a:pt x="250" y="376"/>
                    <a:pt x="297" y="263"/>
                    <a:pt x="374" y="177"/>
                  </a:cubicBezTo>
                  <a:close/>
                </a:path>
              </a:pathLst>
            </a:custGeom>
            <a:solidFill>
              <a:schemeClr val="accent1">
                <a:lumMod val="50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232323"/>
                </a:solidFill>
              </a:endParaRPr>
            </a:p>
          </p:txBody>
        </p:sp>
        <p:sp>
          <p:nvSpPr>
            <p:cNvPr id="6" name="Freeform 77"/>
            <p:cNvSpPr>
              <a:spLocks/>
            </p:cNvSpPr>
            <p:nvPr/>
          </p:nvSpPr>
          <p:spPr bwMode="auto">
            <a:xfrm>
              <a:off x="7089830" y="2391942"/>
              <a:ext cx="1192074" cy="3180206"/>
            </a:xfrm>
            <a:custGeom>
              <a:avLst/>
              <a:gdLst>
                <a:gd name="T0" fmla="*/ 1 w 376"/>
                <a:gd name="T1" fmla="*/ 825 h 1003"/>
                <a:gd name="T2" fmla="*/ 179 w 376"/>
                <a:gd name="T3" fmla="*/ 1003 h 1003"/>
                <a:gd name="T4" fmla="*/ 376 w 376"/>
                <a:gd name="T5" fmla="*/ 502 h 1003"/>
                <a:gd name="T6" fmla="*/ 177 w 376"/>
                <a:gd name="T7" fmla="*/ 0 h 1003"/>
                <a:gd name="T8" fmla="*/ 0 w 376"/>
                <a:gd name="T9" fmla="*/ 177 h 1003"/>
                <a:gd name="T10" fmla="*/ 125 w 376"/>
                <a:gd name="T11" fmla="*/ 502 h 1003"/>
                <a:gd name="T12" fmla="*/ 1 w 376"/>
                <a:gd name="T13" fmla="*/ 825 h 1003"/>
              </a:gdLst>
              <a:ahLst/>
              <a:cxnLst>
                <a:cxn ang="0">
                  <a:pos x="T0" y="T1"/>
                </a:cxn>
                <a:cxn ang="0">
                  <a:pos x="T2" y="T3"/>
                </a:cxn>
                <a:cxn ang="0">
                  <a:pos x="T4" y="T5"/>
                </a:cxn>
                <a:cxn ang="0">
                  <a:pos x="T6" y="T7"/>
                </a:cxn>
                <a:cxn ang="0">
                  <a:pos x="T8" y="T9"/>
                </a:cxn>
                <a:cxn ang="0">
                  <a:pos x="T10" y="T11"/>
                </a:cxn>
                <a:cxn ang="0">
                  <a:pos x="T12" y="T13"/>
                </a:cxn>
              </a:cxnLst>
              <a:rect l="0" t="0" r="r" b="b"/>
              <a:pathLst>
                <a:path w="376" h="1003">
                  <a:moveTo>
                    <a:pt x="1" y="825"/>
                  </a:moveTo>
                  <a:cubicBezTo>
                    <a:pt x="179" y="1003"/>
                    <a:pt x="179" y="1003"/>
                    <a:pt x="179" y="1003"/>
                  </a:cubicBezTo>
                  <a:cubicBezTo>
                    <a:pt x="301" y="872"/>
                    <a:pt x="376" y="696"/>
                    <a:pt x="376" y="502"/>
                  </a:cubicBezTo>
                  <a:cubicBezTo>
                    <a:pt x="376" y="308"/>
                    <a:pt x="300" y="131"/>
                    <a:pt x="177" y="0"/>
                  </a:cubicBezTo>
                  <a:cubicBezTo>
                    <a:pt x="0" y="177"/>
                    <a:pt x="0" y="177"/>
                    <a:pt x="0" y="177"/>
                  </a:cubicBezTo>
                  <a:cubicBezTo>
                    <a:pt x="78" y="263"/>
                    <a:pt x="125" y="377"/>
                    <a:pt x="125" y="502"/>
                  </a:cubicBezTo>
                  <a:cubicBezTo>
                    <a:pt x="125" y="627"/>
                    <a:pt x="78" y="740"/>
                    <a:pt x="1" y="825"/>
                  </a:cubicBezTo>
                  <a:close/>
                </a:path>
              </a:pathLst>
            </a:custGeom>
            <a:solidFill>
              <a:schemeClr val="accent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32323"/>
                </a:solidFill>
              </a:endParaRPr>
            </a:p>
          </p:txBody>
        </p:sp>
        <p:sp>
          <p:nvSpPr>
            <p:cNvPr id="7" name="Freeform 78"/>
            <p:cNvSpPr>
              <a:spLocks/>
            </p:cNvSpPr>
            <p:nvPr/>
          </p:nvSpPr>
          <p:spPr bwMode="auto">
            <a:xfrm>
              <a:off x="4366050" y="1656293"/>
              <a:ext cx="3168123" cy="1186704"/>
            </a:xfrm>
            <a:custGeom>
              <a:avLst/>
              <a:gdLst>
                <a:gd name="T0" fmla="*/ 822 w 999"/>
                <a:gd name="T1" fmla="*/ 373 h 374"/>
                <a:gd name="T2" fmla="*/ 999 w 999"/>
                <a:gd name="T3" fmla="*/ 195 h 374"/>
                <a:gd name="T4" fmla="*/ 500 w 999"/>
                <a:gd name="T5" fmla="*/ 0 h 374"/>
                <a:gd name="T6" fmla="*/ 0 w 999"/>
                <a:gd name="T7" fmla="*/ 197 h 374"/>
                <a:gd name="T8" fmla="*/ 177 w 999"/>
                <a:gd name="T9" fmla="*/ 374 h 374"/>
                <a:gd name="T10" fmla="*/ 500 w 999"/>
                <a:gd name="T11" fmla="*/ 251 h 374"/>
                <a:gd name="T12" fmla="*/ 822 w 999"/>
                <a:gd name="T13" fmla="*/ 373 h 374"/>
              </a:gdLst>
              <a:ahLst/>
              <a:cxnLst>
                <a:cxn ang="0">
                  <a:pos x="T0" y="T1"/>
                </a:cxn>
                <a:cxn ang="0">
                  <a:pos x="T2" y="T3"/>
                </a:cxn>
                <a:cxn ang="0">
                  <a:pos x="T4" y="T5"/>
                </a:cxn>
                <a:cxn ang="0">
                  <a:pos x="T6" y="T7"/>
                </a:cxn>
                <a:cxn ang="0">
                  <a:pos x="T8" y="T9"/>
                </a:cxn>
                <a:cxn ang="0">
                  <a:pos x="T10" y="T11"/>
                </a:cxn>
                <a:cxn ang="0">
                  <a:pos x="T12" y="T13"/>
                </a:cxn>
              </a:cxnLst>
              <a:rect l="0" t="0" r="r" b="b"/>
              <a:pathLst>
                <a:path w="999" h="374">
                  <a:moveTo>
                    <a:pt x="822" y="373"/>
                  </a:moveTo>
                  <a:cubicBezTo>
                    <a:pt x="999" y="195"/>
                    <a:pt x="999" y="195"/>
                    <a:pt x="999" y="195"/>
                  </a:cubicBezTo>
                  <a:cubicBezTo>
                    <a:pt x="868" y="74"/>
                    <a:pt x="693" y="0"/>
                    <a:pt x="500" y="0"/>
                  </a:cubicBezTo>
                  <a:cubicBezTo>
                    <a:pt x="307" y="0"/>
                    <a:pt x="131" y="75"/>
                    <a:pt x="0" y="197"/>
                  </a:cubicBezTo>
                  <a:cubicBezTo>
                    <a:pt x="177" y="374"/>
                    <a:pt x="177" y="374"/>
                    <a:pt x="177" y="374"/>
                  </a:cubicBezTo>
                  <a:cubicBezTo>
                    <a:pt x="263" y="297"/>
                    <a:pt x="376" y="251"/>
                    <a:pt x="500" y="251"/>
                  </a:cubicBezTo>
                  <a:cubicBezTo>
                    <a:pt x="624" y="251"/>
                    <a:pt x="736" y="297"/>
                    <a:pt x="822" y="373"/>
                  </a:cubicBezTo>
                  <a:close/>
                </a:path>
              </a:pathLst>
            </a:custGeom>
            <a:solidFill>
              <a:schemeClr val="accent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32323"/>
                </a:solidFill>
              </a:endParaRPr>
            </a:p>
          </p:txBody>
        </p:sp>
        <p:sp>
          <p:nvSpPr>
            <p:cNvPr id="8" name="Freeform 79"/>
            <p:cNvSpPr>
              <a:spLocks/>
            </p:cNvSpPr>
            <p:nvPr/>
          </p:nvSpPr>
          <p:spPr bwMode="auto">
            <a:xfrm>
              <a:off x="4359338" y="5122434"/>
              <a:ext cx="3180206" cy="1192074"/>
            </a:xfrm>
            <a:custGeom>
              <a:avLst/>
              <a:gdLst>
                <a:gd name="T0" fmla="*/ 177 w 1003"/>
                <a:gd name="T1" fmla="*/ 0 h 376"/>
                <a:gd name="T2" fmla="*/ 0 w 1003"/>
                <a:gd name="T3" fmla="*/ 177 h 376"/>
                <a:gd name="T4" fmla="*/ 502 w 1003"/>
                <a:gd name="T5" fmla="*/ 376 h 376"/>
                <a:gd name="T6" fmla="*/ 1003 w 1003"/>
                <a:gd name="T7" fmla="*/ 179 h 376"/>
                <a:gd name="T8" fmla="*/ 825 w 1003"/>
                <a:gd name="T9" fmla="*/ 1 h 376"/>
                <a:gd name="T10" fmla="*/ 502 w 1003"/>
                <a:gd name="T11" fmla="*/ 125 h 376"/>
                <a:gd name="T12" fmla="*/ 177 w 1003"/>
                <a:gd name="T13" fmla="*/ 0 h 376"/>
              </a:gdLst>
              <a:ahLst/>
              <a:cxnLst>
                <a:cxn ang="0">
                  <a:pos x="T0" y="T1"/>
                </a:cxn>
                <a:cxn ang="0">
                  <a:pos x="T2" y="T3"/>
                </a:cxn>
                <a:cxn ang="0">
                  <a:pos x="T4" y="T5"/>
                </a:cxn>
                <a:cxn ang="0">
                  <a:pos x="T6" y="T7"/>
                </a:cxn>
                <a:cxn ang="0">
                  <a:pos x="T8" y="T9"/>
                </a:cxn>
                <a:cxn ang="0">
                  <a:pos x="T10" y="T11"/>
                </a:cxn>
                <a:cxn ang="0">
                  <a:pos x="T12" y="T13"/>
                </a:cxn>
              </a:cxnLst>
              <a:rect l="0" t="0" r="r" b="b"/>
              <a:pathLst>
                <a:path w="1003" h="376">
                  <a:moveTo>
                    <a:pt x="177" y="0"/>
                  </a:moveTo>
                  <a:cubicBezTo>
                    <a:pt x="0" y="177"/>
                    <a:pt x="0" y="177"/>
                    <a:pt x="0" y="177"/>
                  </a:cubicBezTo>
                  <a:cubicBezTo>
                    <a:pt x="131" y="300"/>
                    <a:pt x="308" y="376"/>
                    <a:pt x="502" y="376"/>
                  </a:cubicBezTo>
                  <a:cubicBezTo>
                    <a:pt x="696" y="376"/>
                    <a:pt x="872" y="301"/>
                    <a:pt x="1003" y="179"/>
                  </a:cubicBezTo>
                  <a:cubicBezTo>
                    <a:pt x="825" y="1"/>
                    <a:pt x="825" y="1"/>
                    <a:pt x="825" y="1"/>
                  </a:cubicBezTo>
                  <a:cubicBezTo>
                    <a:pt x="740" y="78"/>
                    <a:pt x="626" y="125"/>
                    <a:pt x="502" y="125"/>
                  </a:cubicBezTo>
                  <a:cubicBezTo>
                    <a:pt x="377" y="125"/>
                    <a:pt x="263" y="78"/>
                    <a:pt x="177" y="0"/>
                  </a:cubicBezTo>
                  <a:close/>
                </a:path>
              </a:pathLst>
            </a:custGeom>
            <a:solidFill>
              <a:schemeClr val="accent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32323"/>
                </a:solidFill>
              </a:endParaRPr>
            </a:p>
          </p:txBody>
        </p:sp>
        <p:sp>
          <p:nvSpPr>
            <p:cNvPr id="9" name="TextBox 8"/>
            <p:cNvSpPr txBox="1"/>
            <p:nvPr/>
          </p:nvSpPr>
          <p:spPr>
            <a:xfrm>
              <a:off x="4992604" y="1881788"/>
              <a:ext cx="1905000" cy="793680"/>
            </a:xfrm>
            <a:prstGeom prst="rect">
              <a:avLst/>
            </a:prstGeom>
            <a:noFill/>
          </p:spPr>
          <p:txBody>
            <a:bodyPr wrap="square" rtlCol="0">
              <a:prstTxWarp prst="textArchUp">
                <a:avLst/>
              </a:prstTxWarp>
              <a:spAutoFit/>
            </a:bodyPr>
            <a:lstStyle/>
            <a:p>
              <a:pPr algn="ctr"/>
              <a:r>
                <a:rPr lang="en-US" dirty="0">
                  <a:solidFill>
                    <a:prstClr val="white"/>
                  </a:solidFill>
                </a:rPr>
                <a:t>Nation States</a:t>
              </a:r>
            </a:p>
          </p:txBody>
        </p:sp>
        <p:sp>
          <p:nvSpPr>
            <p:cNvPr id="10" name="TextBox 9"/>
            <p:cNvSpPr txBox="1"/>
            <p:nvPr/>
          </p:nvSpPr>
          <p:spPr>
            <a:xfrm>
              <a:off x="4992604" y="5384798"/>
              <a:ext cx="1905000" cy="743127"/>
            </a:xfrm>
            <a:prstGeom prst="rect">
              <a:avLst/>
            </a:prstGeom>
            <a:noFill/>
          </p:spPr>
          <p:txBody>
            <a:bodyPr wrap="square" rtlCol="0">
              <a:prstTxWarp prst="textArchDown">
                <a:avLst/>
              </a:prstTxWarp>
              <a:spAutoFit/>
            </a:bodyPr>
            <a:lstStyle/>
            <a:p>
              <a:pPr algn="ctr"/>
              <a:r>
                <a:rPr lang="en-US" dirty="0">
                  <a:solidFill>
                    <a:prstClr val="white"/>
                  </a:solidFill>
                </a:rPr>
                <a:t>Cybercriminals</a:t>
              </a:r>
            </a:p>
          </p:txBody>
        </p:sp>
        <p:sp>
          <p:nvSpPr>
            <p:cNvPr id="11" name="TextBox 10"/>
            <p:cNvSpPr txBox="1"/>
            <p:nvPr/>
          </p:nvSpPr>
          <p:spPr>
            <a:xfrm rot="16200000">
              <a:off x="3277554" y="3590607"/>
              <a:ext cx="1905000" cy="774206"/>
            </a:xfrm>
            <a:prstGeom prst="rect">
              <a:avLst/>
            </a:prstGeom>
            <a:noFill/>
          </p:spPr>
          <p:txBody>
            <a:bodyPr wrap="square" rtlCol="0">
              <a:prstTxWarp prst="textArchUp">
                <a:avLst/>
              </a:prstTxWarp>
              <a:spAutoFit/>
            </a:bodyPr>
            <a:lstStyle/>
            <a:p>
              <a:pPr algn="ctr"/>
              <a:r>
                <a:rPr lang="en-US" dirty="0">
                  <a:solidFill>
                    <a:prstClr val="white"/>
                  </a:solidFill>
                </a:rPr>
                <a:t>Inside Threats</a:t>
              </a:r>
            </a:p>
          </p:txBody>
        </p:sp>
        <p:sp>
          <p:nvSpPr>
            <p:cNvPr id="12" name="TextBox 11"/>
            <p:cNvSpPr txBox="1"/>
            <p:nvPr/>
          </p:nvSpPr>
          <p:spPr>
            <a:xfrm rot="5400000">
              <a:off x="6499834" y="3366440"/>
              <a:ext cx="1905000" cy="1222537"/>
            </a:xfrm>
            <a:prstGeom prst="rect">
              <a:avLst/>
            </a:prstGeom>
            <a:noFill/>
          </p:spPr>
          <p:txBody>
            <a:bodyPr wrap="square" rtlCol="0">
              <a:prstTxWarp prst="textArchUp">
                <a:avLst/>
              </a:prstTxWarp>
              <a:spAutoFit/>
            </a:bodyPr>
            <a:lstStyle/>
            <a:p>
              <a:pPr algn="ctr"/>
              <a:r>
                <a:rPr lang="en-US" dirty="0" err="1">
                  <a:solidFill>
                    <a:prstClr val="white"/>
                  </a:solidFill>
                </a:rPr>
                <a:t>Hacktivists</a:t>
              </a:r>
              <a:endParaRPr lang="en-US" dirty="0">
                <a:solidFill>
                  <a:prstClr val="white"/>
                </a:solidFill>
              </a:endParaRPr>
            </a:p>
          </p:txBody>
        </p:sp>
      </p:grpSp>
      <p:sp>
        <p:nvSpPr>
          <p:cNvPr id="13" name="Oval 12"/>
          <p:cNvSpPr/>
          <p:nvPr/>
        </p:nvSpPr>
        <p:spPr>
          <a:xfrm>
            <a:off x="4404670" y="2166125"/>
            <a:ext cx="3638550" cy="3638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4" name="Group 77"/>
          <p:cNvGrpSpPr/>
          <p:nvPr/>
        </p:nvGrpSpPr>
        <p:grpSpPr>
          <a:xfrm>
            <a:off x="4774127" y="2535582"/>
            <a:ext cx="2896953" cy="2896953"/>
            <a:chOff x="4502978" y="2535582"/>
            <a:chExt cx="2896953" cy="2896953"/>
          </a:xfrm>
        </p:grpSpPr>
        <p:sp>
          <p:nvSpPr>
            <p:cNvPr id="15" name="Freeform 81"/>
            <p:cNvSpPr>
              <a:spLocks/>
            </p:cNvSpPr>
            <p:nvPr/>
          </p:nvSpPr>
          <p:spPr bwMode="auto">
            <a:xfrm>
              <a:off x="4502978" y="4009564"/>
              <a:ext cx="557107" cy="652419"/>
            </a:xfrm>
            <a:custGeom>
              <a:avLst/>
              <a:gdLst>
                <a:gd name="T0" fmla="*/ 0 w 176"/>
                <a:gd name="T1" fmla="*/ 0 h 206"/>
                <a:gd name="T2" fmla="*/ 53 w 176"/>
                <a:gd name="T3" fmla="*/ 206 h 206"/>
                <a:gd name="T4" fmla="*/ 176 w 176"/>
                <a:gd name="T5" fmla="*/ 136 h 206"/>
                <a:gd name="T6" fmla="*/ 142 w 176"/>
                <a:gd name="T7" fmla="*/ 0 h 206"/>
                <a:gd name="T8" fmla="*/ 0 w 176"/>
                <a:gd name="T9" fmla="*/ 0 h 206"/>
              </a:gdLst>
              <a:ahLst/>
              <a:cxnLst>
                <a:cxn ang="0">
                  <a:pos x="T0" y="T1"/>
                </a:cxn>
                <a:cxn ang="0">
                  <a:pos x="T2" y="T3"/>
                </a:cxn>
                <a:cxn ang="0">
                  <a:pos x="T4" y="T5"/>
                </a:cxn>
                <a:cxn ang="0">
                  <a:pos x="T6" y="T7"/>
                </a:cxn>
                <a:cxn ang="0">
                  <a:pos x="T8" y="T9"/>
                </a:cxn>
              </a:cxnLst>
              <a:rect l="0" t="0" r="r" b="b"/>
              <a:pathLst>
                <a:path w="176" h="206">
                  <a:moveTo>
                    <a:pt x="0" y="0"/>
                  </a:moveTo>
                  <a:cubicBezTo>
                    <a:pt x="1" y="74"/>
                    <a:pt x="20" y="144"/>
                    <a:pt x="53" y="206"/>
                  </a:cubicBezTo>
                  <a:cubicBezTo>
                    <a:pt x="176" y="136"/>
                    <a:pt x="176" y="136"/>
                    <a:pt x="176" y="136"/>
                  </a:cubicBezTo>
                  <a:cubicBezTo>
                    <a:pt x="155" y="95"/>
                    <a:pt x="143" y="49"/>
                    <a:pt x="142" y="0"/>
                  </a:cubicBez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srgbClr val="232323"/>
                </a:solidFill>
              </a:endParaRPr>
            </a:p>
          </p:txBody>
        </p:sp>
        <p:sp>
          <p:nvSpPr>
            <p:cNvPr id="16" name="Freeform 82"/>
            <p:cNvSpPr>
              <a:spLocks/>
            </p:cNvSpPr>
            <p:nvPr/>
          </p:nvSpPr>
          <p:spPr bwMode="auto">
            <a:xfrm>
              <a:off x="5278899" y="2535582"/>
              <a:ext cx="634968" cy="557107"/>
            </a:xfrm>
            <a:custGeom>
              <a:avLst/>
              <a:gdLst>
                <a:gd name="T0" fmla="*/ 200 w 200"/>
                <a:gd name="T1" fmla="*/ 0 h 176"/>
                <a:gd name="T2" fmla="*/ 0 w 200"/>
                <a:gd name="T3" fmla="*/ 52 h 176"/>
                <a:gd name="T4" fmla="*/ 68 w 200"/>
                <a:gd name="T5" fmla="*/ 176 h 176"/>
                <a:gd name="T6" fmla="*/ 200 w 200"/>
                <a:gd name="T7" fmla="*/ 142 h 176"/>
                <a:gd name="T8" fmla="*/ 200 w 200"/>
                <a:gd name="T9" fmla="*/ 0 h 176"/>
              </a:gdLst>
              <a:ahLst/>
              <a:cxnLst>
                <a:cxn ang="0">
                  <a:pos x="T0" y="T1"/>
                </a:cxn>
                <a:cxn ang="0">
                  <a:pos x="T2" y="T3"/>
                </a:cxn>
                <a:cxn ang="0">
                  <a:pos x="T4" y="T5"/>
                </a:cxn>
                <a:cxn ang="0">
                  <a:pos x="T6" y="T7"/>
                </a:cxn>
                <a:cxn ang="0">
                  <a:pos x="T8" y="T9"/>
                </a:cxn>
              </a:cxnLst>
              <a:rect l="0" t="0" r="r" b="b"/>
              <a:pathLst>
                <a:path w="200" h="176">
                  <a:moveTo>
                    <a:pt x="200" y="0"/>
                  </a:moveTo>
                  <a:cubicBezTo>
                    <a:pt x="128" y="2"/>
                    <a:pt x="60" y="21"/>
                    <a:pt x="0" y="52"/>
                  </a:cubicBezTo>
                  <a:cubicBezTo>
                    <a:pt x="68" y="176"/>
                    <a:pt x="68" y="176"/>
                    <a:pt x="68" y="176"/>
                  </a:cubicBezTo>
                  <a:cubicBezTo>
                    <a:pt x="108" y="156"/>
                    <a:pt x="153" y="144"/>
                    <a:pt x="200" y="142"/>
                  </a:cubicBezTo>
                  <a:lnTo>
                    <a:pt x="20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srgbClr val="232323"/>
                </a:solidFill>
              </a:endParaRPr>
            </a:p>
          </p:txBody>
        </p:sp>
        <p:sp>
          <p:nvSpPr>
            <p:cNvPr id="17" name="Freeform 83"/>
            <p:cNvSpPr>
              <a:spLocks/>
            </p:cNvSpPr>
            <p:nvPr/>
          </p:nvSpPr>
          <p:spPr bwMode="auto">
            <a:xfrm>
              <a:off x="4502978" y="3264518"/>
              <a:ext cx="575901" cy="681952"/>
            </a:xfrm>
            <a:custGeom>
              <a:avLst/>
              <a:gdLst>
                <a:gd name="T0" fmla="*/ 61 w 182"/>
                <a:gd name="T1" fmla="*/ 0 h 215"/>
                <a:gd name="T2" fmla="*/ 0 w 182"/>
                <a:gd name="T3" fmla="*/ 215 h 215"/>
                <a:gd name="T4" fmla="*/ 142 w 182"/>
                <a:gd name="T5" fmla="*/ 215 h 215"/>
                <a:gd name="T6" fmla="*/ 182 w 182"/>
                <a:gd name="T7" fmla="*/ 73 h 215"/>
                <a:gd name="T8" fmla="*/ 61 w 182"/>
                <a:gd name="T9" fmla="*/ 0 h 215"/>
              </a:gdLst>
              <a:ahLst/>
              <a:cxnLst>
                <a:cxn ang="0">
                  <a:pos x="T0" y="T1"/>
                </a:cxn>
                <a:cxn ang="0">
                  <a:pos x="T2" y="T3"/>
                </a:cxn>
                <a:cxn ang="0">
                  <a:pos x="T4" y="T5"/>
                </a:cxn>
                <a:cxn ang="0">
                  <a:pos x="T6" y="T7"/>
                </a:cxn>
                <a:cxn ang="0">
                  <a:pos x="T8" y="T9"/>
                </a:cxn>
              </a:cxnLst>
              <a:rect l="0" t="0" r="r" b="b"/>
              <a:pathLst>
                <a:path w="182" h="215">
                  <a:moveTo>
                    <a:pt x="61" y="0"/>
                  </a:moveTo>
                  <a:cubicBezTo>
                    <a:pt x="24" y="63"/>
                    <a:pt x="2" y="137"/>
                    <a:pt x="0" y="215"/>
                  </a:cubicBezTo>
                  <a:cubicBezTo>
                    <a:pt x="142" y="215"/>
                    <a:pt x="142" y="215"/>
                    <a:pt x="142" y="215"/>
                  </a:cubicBezTo>
                  <a:cubicBezTo>
                    <a:pt x="144" y="163"/>
                    <a:pt x="158" y="115"/>
                    <a:pt x="182" y="73"/>
                  </a:cubicBezTo>
                  <a:lnTo>
                    <a:pt x="61"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srgbClr val="232323"/>
                </a:solidFill>
              </a:endParaRPr>
            </a:p>
          </p:txBody>
        </p:sp>
        <p:sp>
          <p:nvSpPr>
            <p:cNvPr id="18" name="Freeform 84"/>
            <p:cNvSpPr>
              <a:spLocks/>
            </p:cNvSpPr>
            <p:nvPr/>
          </p:nvSpPr>
          <p:spPr bwMode="auto">
            <a:xfrm>
              <a:off x="6833428" y="3290025"/>
              <a:ext cx="566503" cy="656446"/>
            </a:xfrm>
            <a:custGeom>
              <a:avLst/>
              <a:gdLst>
                <a:gd name="T0" fmla="*/ 179 w 179"/>
                <a:gd name="T1" fmla="*/ 207 h 207"/>
                <a:gd name="T2" fmla="*/ 123 w 179"/>
                <a:gd name="T3" fmla="*/ 0 h 207"/>
                <a:gd name="T4" fmla="*/ 0 w 179"/>
                <a:gd name="T5" fmla="*/ 70 h 207"/>
                <a:gd name="T6" fmla="*/ 38 w 179"/>
                <a:gd name="T7" fmla="*/ 207 h 207"/>
                <a:gd name="T8" fmla="*/ 179 w 179"/>
                <a:gd name="T9" fmla="*/ 207 h 207"/>
              </a:gdLst>
              <a:ahLst/>
              <a:cxnLst>
                <a:cxn ang="0">
                  <a:pos x="T0" y="T1"/>
                </a:cxn>
                <a:cxn ang="0">
                  <a:pos x="T2" y="T3"/>
                </a:cxn>
                <a:cxn ang="0">
                  <a:pos x="T4" y="T5"/>
                </a:cxn>
                <a:cxn ang="0">
                  <a:pos x="T6" y="T7"/>
                </a:cxn>
                <a:cxn ang="0">
                  <a:pos x="T8" y="T9"/>
                </a:cxn>
              </a:cxnLst>
              <a:rect l="0" t="0" r="r" b="b"/>
              <a:pathLst>
                <a:path w="179" h="207">
                  <a:moveTo>
                    <a:pt x="179" y="207"/>
                  </a:moveTo>
                  <a:cubicBezTo>
                    <a:pt x="177" y="132"/>
                    <a:pt x="157" y="62"/>
                    <a:pt x="123" y="0"/>
                  </a:cubicBezTo>
                  <a:cubicBezTo>
                    <a:pt x="0" y="70"/>
                    <a:pt x="0" y="70"/>
                    <a:pt x="0" y="70"/>
                  </a:cubicBezTo>
                  <a:cubicBezTo>
                    <a:pt x="23" y="111"/>
                    <a:pt x="36" y="158"/>
                    <a:pt x="38" y="207"/>
                  </a:cubicBezTo>
                  <a:lnTo>
                    <a:pt x="179" y="207"/>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srgbClr val="232323"/>
                </a:solidFill>
              </a:endParaRPr>
            </a:p>
          </p:txBody>
        </p:sp>
        <p:sp>
          <p:nvSpPr>
            <p:cNvPr id="19" name="Freeform 85"/>
            <p:cNvSpPr>
              <a:spLocks/>
            </p:cNvSpPr>
            <p:nvPr/>
          </p:nvSpPr>
          <p:spPr bwMode="auto">
            <a:xfrm>
              <a:off x="4727162" y="2731576"/>
              <a:ext cx="714170" cy="710143"/>
            </a:xfrm>
            <a:custGeom>
              <a:avLst/>
              <a:gdLst>
                <a:gd name="T0" fmla="*/ 225 w 225"/>
                <a:gd name="T1" fmla="*/ 124 h 224"/>
                <a:gd name="T2" fmla="*/ 157 w 225"/>
                <a:gd name="T3" fmla="*/ 0 h 224"/>
                <a:gd name="T4" fmla="*/ 0 w 225"/>
                <a:gd name="T5" fmla="*/ 151 h 224"/>
                <a:gd name="T6" fmla="*/ 121 w 225"/>
                <a:gd name="T7" fmla="*/ 224 h 224"/>
                <a:gd name="T8" fmla="*/ 225 w 225"/>
                <a:gd name="T9" fmla="*/ 124 h 224"/>
              </a:gdLst>
              <a:ahLst/>
              <a:cxnLst>
                <a:cxn ang="0">
                  <a:pos x="T0" y="T1"/>
                </a:cxn>
                <a:cxn ang="0">
                  <a:pos x="T2" y="T3"/>
                </a:cxn>
                <a:cxn ang="0">
                  <a:pos x="T4" y="T5"/>
                </a:cxn>
                <a:cxn ang="0">
                  <a:pos x="T6" y="T7"/>
                </a:cxn>
                <a:cxn ang="0">
                  <a:pos x="T8" y="T9"/>
                </a:cxn>
              </a:cxnLst>
              <a:rect l="0" t="0" r="r" b="b"/>
              <a:pathLst>
                <a:path w="225" h="224">
                  <a:moveTo>
                    <a:pt x="225" y="124"/>
                  </a:moveTo>
                  <a:cubicBezTo>
                    <a:pt x="157" y="0"/>
                    <a:pt x="157" y="0"/>
                    <a:pt x="157" y="0"/>
                  </a:cubicBezTo>
                  <a:cubicBezTo>
                    <a:pt x="93" y="37"/>
                    <a:pt x="39" y="89"/>
                    <a:pt x="0" y="151"/>
                  </a:cubicBezTo>
                  <a:cubicBezTo>
                    <a:pt x="121" y="224"/>
                    <a:pt x="121" y="224"/>
                    <a:pt x="121" y="224"/>
                  </a:cubicBezTo>
                  <a:cubicBezTo>
                    <a:pt x="148" y="183"/>
                    <a:pt x="183" y="149"/>
                    <a:pt x="225" y="12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srgbClr val="232323"/>
                </a:solidFill>
              </a:endParaRPr>
            </a:p>
          </p:txBody>
        </p:sp>
        <p:sp>
          <p:nvSpPr>
            <p:cNvPr id="20" name="Freeform 86"/>
            <p:cNvSpPr>
              <a:spLocks/>
            </p:cNvSpPr>
            <p:nvPr/>
          </p:nvSpPr>
          <p:spPr bwMode="auto">
            <a:xfrm>
              <a:off x="5976961" y="2535582"/>
              <a:ext cx="668528" cy="563819"/>
            </a:xfrm>
            <a:custGeom>
              <a:avLst/>
              <a:gdLst>
                <a:gd name="T0" fmla="*/ 211 w 211"/>
                <a:gd name="T1" fmla="*/ 56 h 178"/>
                <a:gd name="T2" fmla="*/ 0 w 211"/>
                <a:gd name="T3" fmla="*/ 0 h 178"/>
                <a:gd name="T4" fmla="*/ 0 w 211"/>
                <a:gd name="T5" fmla="*/ 142 h 178"/>
                <a:gd name="T6" fmla="*/ 140 w 211"/>
                <a:gd name="T7" fmla="*/ 178 h 178"/>
                <a:gd name="T8" fmla="*/ 211 w 211"/>
                <a:gd name="T9" fmla="*/ 56 h 178"/>
              </a:gdLst>
              <a:ahLst/>
              <a:cxnLst>
                <a:cxn ang="0">
                  <a:pos x="T0" y="T1"/>
                </a:cxn>
                <a:cxn ang="0">
                  <a:pos x="T2" y="T3"/>
                </a:cxn>
                <a:cxn ang="0">
                  <a:pos x="T4" y="T5"/>
                </a:cxn>
                <a:cxn ang="0">
                  <a:pos x="T6" y="T7"/>
                </a:cxn>
                <a:cxn ang="0">
                  <a:pos x="T8" y="T9"/>
                </a:cxn>
              </a:cxnLst>
              <a:rect l="0" t="0" r="r" b="b"/>
              <a:pathLst>
                <a:path w="211" h="178">
                  <a:moveTo>
                    <a:pt x="211" y="56"/>
                  </a:moveTo>
                  <a:cubicBezTo>
                    <a:pt x="148" y="22"/>
                    <a:pt x="76" y="2"/>
                    <a:pt x="0" y="0"/>
                  </a:cubicBezTo>
                  <a:cubicBezTo>
                    <a:pt x="0" y="142"/>
                    <a:pt x="0" y="142"/>
                    <a:pt x="0" y="142"/>
                  </a:cubicBezTo>
                  <a:cubicBezTo>
                    <a:pt x="50" y="143"/>
                    <a:pt x="98" y="156"/>
                    <a:pt x="140" y="178"/>
                  </a:cubicBezTo>
                  <a:lnTo>
                    <a:pt x="211" y="56"/>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srgbClr val="232323"/>
                </a:solidFill>
              </a:endParaRPr>
            </a:p>
          </p:txBody>
        </p:sp>
        <p:sp>
          <p:nvSpPr>
            <p:cNvPr id="21" name="Freeform 87"/>
            <p:cNvSpPr>
              <a:spLocks/>
            </p:cNvSpPr>
            <p:nvPr/>
          </p:nvSpPr>
          <p:spPr bwMode="auto">
            <a:xfrm>
              <a:off x="6475000" y="2743657"/>
              <a:ext cx="716855" cy="714170"/>
            </a:xfrm>
            <a:custGeom>
              <a:avLst/>
              <a:gdLst>
                <a:gd name="T0" fmla="*/ 103 w 226"/>
                <a:gd name="T1" fmla="*/ 225 h 225"/>
                <a:gd name="T2" fmla="*/ 226 w 226"/>
                <a:gd name="T3" fmla="*/ 155 h 225"/>
                <a:gd name="T4" fmla="*/ 71 w 226"/>
                <a:gd name="T5" fmla="*/ 0 h 225"/>
                <a:gd name="T6" fmla="*/ 0 w 226"/>
                <a:gd name="T7" fmla="*/ 122 h 225"/>
                <a:gd name="T8" fmla="*/ 103 w 226"/>
                <a:gd name="T9" fmla="*/ 225 h 225"/>
              </a:gdLst>
              <a:ahLst/>
              <a:cxnLst>
                <a:cxn ang="0">
                  <a:pos x="T0" y="T1"/>
                </a:cxn>
                <a:cxn ang="0">
                  <a:pos x="T2" y="T3"/>
                </a:cxn>
                <a:cxn ang="0">
                  <a:pos x="T4" y="T5"/>
                </a:cxn>
                <a:cxn ang="0">
                  <a:pos x="T6" y="T7"/>
                </a:cxn>
                <a:cxn ang="0">
                  <a:pos x="T8" y="T9"/>
                </a:cxn>
              </a:cxnLst>
              <a:rect l="0" t="0" r="r" b="b"/>
              <a:pathLst>
                <a:path w="226" h="225">
                  <a:moveTo>
                    <a:pt x="103" y="225"/>
                  </a:moveTo>
                  <a:cubicBezTo>
                    <a:pt x="226" y="155"/>
                    <a:pt x="226" y="155"/>
                    <a:pt x="226" y="155"/>
                  </a:cubicBezTo>
                  <a:cubicBezTo>
                    <a:pt x="188" y="92"/>
                    <a:pt x="135" y="38"/>
                    <a:pt x="71" y="0"/>
                  </a:cubicBezTo>
                  <a:cubicBezTo>
                    <a:pt x="0" y="122"/>
                    <a:pt x="0" y="122"/>
                    <a:pt x="0" y="122"/>
                  </a:cubicBezTo>
                  <a:cubicBezTo>
                    <a:pt x="42" y="148"/>
                    <a:pt x="77" y="183"/>
                    <a:pt x="103" y="225"/>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srgbClr val="232323"/>
                </a:solidFill>
              </a:endParaRPr>
            </a:p>
          </p:txBody>
        </p:sp>
        <p:sp>
          <p:nvSpPr>
            <p:cNvPr id="22" name="Freeform 88"/>
            <p:cNvSpPr>
              <a:spLocks/>
            </p:cNvSpPr>
            <p:nvPr/>
          </p:nvSpPr>
          <p:spPr bwMode="auto">
            <a:xfrm>
              <a:off x="4701657" y="4498207"/>
              <a:ext cx="710143" cy="719540"/>
            </a:xfrm>
            <a:custGeom>
              <a:avLst/>
              <a:gdLst>
                <a:gd name="T0" fmla="*/ 123 w 224"/>
                <a:gd name="T1" fmla="*/ 0 h 227"/>
                <a:gd name="T2" fmla="*/ 0 w 224"/>
                <a:gd name="T3" fmla="*/ 69 h 227"/>
                <a:gd name="T4" fmla="*/ 153 w 224"/>
                <a:gd name="T5" fmla="*/ 227 h 227"/>
                <a:gd name="T6" fmla="*/ 224 w 224"/>
                <a:gd name="T7" fmla="*/ 104 h 227"/>
                <a:gd name="T8" fmla="*/ 123 w 224"/>
                <a:gd name="T9" fmla="*/ 0 h 227"/>
              </a:gdLst>
              <a:ahLst/>
              <a:cxnLst>
                <a:cxn ang="0">
                  <a:pos x="T0" y="T1"/>
                </a:cxn>
                <a:cxn ang="0">
                  <a:pos x="T2" y="T3"/>
                </a:cxn>
                <a:cxn ang="0">
                  <a:pos x="T4" y="T5"/>
                </a:cxn>
                <a:cxn ang="0">
                  <a:pos x="T6" y="T7"/>
                </a:cxn>
                <a:cxn ang="0">
                  <a:pos x="T8" y="T9"/>
                </a:cxn>
              </a:cxnLst>
              <a:rect l="0" t="0" r="r" b="b"/>
              <a:pathLst>
                <a:path w="224" h="227">
                  <a:moveTo>
                    <a:pt x="123" y="0"/>
                  </a:moveTo>
                  <a:cubicBezTo>
                    <a:pt x="0" y="69"/>
                    <a:pt x="0" y="69"/>
                    <a:pt x="0" y="69"/>
                  </a:cubicBezTo>
                  <a:cubicBezTo>
                    <a:pt x="37" y="133"/>
                    <a:pt x="90" y="187"/>
                    <a:pt x="153" y="227"/>
                  </a:cubicBezTo>
                  <a:cubicBezTo>
                    <a:pt x="224" y="104"/>
                    <a:pt x="224" y="104"/>
                    <a:pt x="224" y="104"/>
                  </a:cubicBezTo>
                  <a:cubicBezTo>
                    <a:pt x="183" y="78"/>
                    <a:pt x="148" y="42"/>
                    <a:pt x="123" y="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srgbClr val="232323"/>
                </a:solidFill>
              </a:endParaRPr>
            </a:p>
          </p:txBody>
        </p:sp>
        <p:sp>
          <p:nvSpPr>
            <p:cNvPr id="23" name="Freeform 89"/>
            <p:cNvSpPr>
              <a:spLocks/>
            </p:cNvSpPr>
            <p:nvPr/>
          </p:nvSpPr>
          <p:spPr bwMode="auto">
            <a:xfrm>
              <a:off x="6458891" y="4526398"/>
              <a:ext cx="719540" cy="716855"/>
            </a:xfrm>
            <a:custGeom>
              <a:avLst/>
              <a:gdLst>
                <a:gd name="T0" fmla="*/ 0 w 227"/>
                <a:gd name="T1" fmla="*/ 102 h 226"/>
                <a:gd name="T2" fmla="*/ 68 w 227"/>
                <a:gd name="T3" fmla="*/ 226 h 226"/>
                <a:gd name="T4" fmla="*/ 227 w 227"/>
                <a:gd name="T5" fmla="*/ 73 h 226"/>
                <a:gd name="T6" fmla="*/ 106 w 227"/>
                <a:gd name="T7" fmla="*/ 0 h 226"/>
                <a:gd name="T8" fmla="*/ 0 w 227"/>
                <a:gd name="T9" fmla="*/ 102 h 226"/>
              </a:gdLst>
              <a:ahLst/>
              <a:cxnLst>
                <a:cxn ang="0">
                  <a:pos x="T0" y="T1"/>
                </a:cxn>
                <a:cxn ang="0">
                  <a:pos x="T2" y="T3"/>
                </a:cxn>
                <a:cxn ang="0">
                  <a:pos x="T4" y="T5"/>
                </a:cxn>
                <a:cxn ang="0">
                  <a:pos x="T6" y="T7"/>
                </a:cxn>
                <a:cxn ang="0">
                  <a:pos x="T8" y="T9"/>
                </a:cxn>
              </a:cxnLst>
              <a:rect l="0" t="0" r="r" b="b"/>
              <a:pathLst>
                <a:path w="227" h="226">
                  <a:moveTo>
                    <a:pt x="0" y="102"/>
                  </a:moveTo>
                  <a:cubicBezTo>
                    <a:pt x="68" y="226"/>
                    <a:pt x="68" y="226"/>
                    <a:pt x="68" y="226"/>
                  </a:cubicBezTo>
                  <a:cubicBezTo>
                    <a:pt x="133" y="188"/>
                    <a:pt x="188" y="136"/>
                    <a:pt x="227" y="73"/>
                  </a:cubicBezTo>
                  <a:cubicBezTo>
                    <a:pt x="106" y="0"/>
                    <a:pt x="106" y="0"/>
                    <a:pt x="106" y="0"/>
                  </a:cubicBezTo>
                  <a:cubicBezTo>
                    <a:pt x="79" y="41"/>
                    <a:pt x="43" y="76"/>
                    <a:pt x="0" y="102"/>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srgbClr val="232323"/>
                </a:solidFill>
              </a:endParaRPr>
            </a:p>
          </p:txBody>
        </p:sp>
        <p:sp>
          <p:nvSpPr>
            <p:cNvPr id="24" name="Freeform 90"/>
            <p:cNvSpPr>
              <a:spLocks/>
            </p:cNvSpPr>
            <p:nvPr/>
          </p:nvSpPr>
          <p:spPr bwMode="auto">
            <a:xfrm>
              <a:off x="6826715" y="4009565"/>
              <a:ext cx="573216" cy="691349"/>
            </a:xfrm>
            <a:custGeom>
              <a:avLst/>
              <a:gdLst>
                <a:gd name="T0" fmla="*/ 122 w 181"/>
                <a:gd name="T1" fmla="*/ 218 h 218"/>
                <a:gd name="T2" fmla="*/ 181 w 181"/>
                <a:gd name="T3" fmla="*/ 0 h 218"/>
                <a:gd name="T4" fmla="*/ 40 w 181"/>
                <a:gd name="T5" fmla="*/ 0 h 218"/>
                <a:gd name="T6" fmla="*/ 0 w 181"/>
                <a:gd name="T7" fmla="*/ 146 h 218"/>
                <a:gd name="T8" fmla="*/ 122 w 181"/>
                <a:gd name="T9" fmla="*/ 218 h 218"/>
              </a:gdLst>
              <a:ahLst/>
              <a:cxnLst>
                <a:cxn ang="0">
                  <a:pos x="T0" y="T1"/>
                </a:cxn>
                <a:cxn ang="0">
                  <a:pos x="T2" y="T3"/>
                </a:cxn>
                <a:cxn ang="0">
                  <a:pos x="T4" y="T5"/>
                </a:cxn>
                <a:cxn ang="0">
                  <a:pos x="T6" y="T7"/>
                </a:cxn>
                <a:cxn ang="0">
                  <a:pos x="T8" y="T9"/>
                </a:cxn>
              </a:cxnLst>
              <a:rect l="0" t="0" r="r" b="b"/>
              <a:pathLst>
                <a:path w="181" h="218">
                  <a:moveTo>
                    <a:pt x="122" y="218"/>
                  </a:moveTo>
                  <a:cubicBezTo>
                    <a:pt x="158" y="154"/>
                    <a:pt x="180" y="79"/>
                    <a:pt x="181" y="0"/>
                  </a:cubicBezTo>
                  <a:cubicBezTo>
                    <a:pt x="40" y="0"/>
                    <a:pt x="40" y="0"/>
                    <a:pt x="40" y="0"/>
                  </a:cubicBezTo>
                  <a:cubicBezTo>
                    <a:pt x="39" y="53"/>
                    <a:pt x="24" y="102"/>
                    <a:pt x="0" y="146"/>
                  </a:cubicBezTo>
                  <a:lnTo>
                    <a:pt x="122" y="21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srgbClr val="232323"/>
                </a:solidFill>
              </a:endParaRPr>
            </a:p>
          </p:txBody>
        </p:sp>
        <p:sp>
          <p:nvSpPr>
            <p:cNvPr id="25" name="Freeform 91"/>
            <p:cNvSpPr>
              <a:spLocks/>
            </p:cNvSpPr>
            <p:nvPr/>
          </p:nvSpPr>
          <p:spPr bwMode="auto">
            <a:xfrm>
              <a:off x="5976961" y="4878113"/>
              <a:ext cx="643022" cy="554422"/>
            </a:xfrm>
            <a:custGeom>
              <a:avLst/>
              <a:gdLst>
                <a:gd name="T0" fmla="*/ 0 w 203"/>
                <a:gd name="T1" fmla="*/ 175 h 175"/>
                <a:gd name="T2" fmla="*/ 203 w 203"/>
                <a:gd name="T3" fmla="*/ 124 h 175"/>
                <a:gd name="T4" fmla="*/ 135 w 203"/>
                <a:gd name="T5" fmla="*/ 0 h 175"/>
                <a:gd name="T6" fmla="*/ 0 w 203"/>
                <a:gd name="T7" fmla="*/ 34 h 175"/>
                <a:gd name="T8" fmla="*/ 0 w 203"/>
                <a:gd name="T9" fmla="*/ 175 h 175"/>
              </a:gdLst>
              <a:ahLst/>
              <a:cxnLst>
                <a:cxn ang="0">
                  <a:pos x="T0" y="T1"/>
                </a:cxn>
                <a:cxn ang="0">
                  <a:pos x="T2" y="T3"/>
                </a:cxn>
                <a:cxn ang="0">
                  <a:pos x="T4" y="T5"/>
                </a:cxn>
                <a:cxn ang="0">
                  <a:pos x="T6" y="T7"/>
                </a:cxn>
                <a:cxn ang="0">
                  <a:pos x="T8" y="T9"/>
                </a:cxn>
              </a:cxnLst>
              <a:rect l="0" t="0" r="r" b="b"/>
              <a:pathLst>
                <a:path w="203" h="175">
                  <a:moveTo>
                    <a:pt x="0" y="175"/>
                  </a:moveTo>
                  <a:cubicBezTo>
                    <a:pt x="73" y="174"/>
                    <a:pt x="142" y="156"/>
                    <a:pt x="203" y="124"/>
                  </a:cubicBezTo>
                  <a:cubicBezTo>
                    <a:pt x="135" y="0"/>
                    <a:pt x="135" y="0"/>
                    <a:pt x="135" y="0"/>
                  </a:cubicBezTo>
                  <a:cubicBezTo>
                    <a:pt x="94" y="21"/>
                    <a:pt x="48" y="33"/>
                    <a:pt x="0" y="34"/>
                  </a:cubicBezTo>
                  <a:lnTo>
                    <a:pt x="0" y="175"/>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srgbClr val="232323"/>
                </a:solidFill>
              </a:endParaRPr>
            </a:p>
          </p:txBody>
        </p:sp>
        <p:sp>
          <p:nvSpPr>
            <p:cNvPr id="26" name="Freeform 92"/>
            <p:cNvSpPr>
              <a:spLocks/>
            </p:cNvSpPr>
            <p:nvPr/>
          </p:nvSpPr>
          <p:spPr bwMode="auto">
            <a:xfrm>
              <a:off x="5241312" y="4862004"/>
              <a:ext cx="672555" cy="570531"/>
            </a:xfrm>
            <a:custGeom>
              <a:avLst/>
              <a:gdLst>
                <a:gd name="T0" fmla="*/ 0 w 212"/>
                <a:gd name="T1" fmla="*/ 122 h 180"/>
                <a:gd name="T2" fmla="*/ 212 w 212"/>
                <a:gd name="T3" fmla="*/ 180 h 180"/>
                <a:gd name="T4" fmla="*/ 212 w 212"/>
                <a:gd name="T5" fmla="*/ 39 h 180"/>
                <a:gd name="T6" fmla="*/ 71 w 212"/>
                <a:gd name="T7" fmla="*/ 0 h 180"/>
                <a:gd name="T8" fmla="*/ 0 w 212"/>
                <a:gd name="T9" fmla="*/ 122 h 180"/>
              </a:gdLst>
              <a:ahLst/>
              <a:cxnLst>
                <a:cxn ang="0">
                  <a:pos x="T0" y="T1"/>
                </a:cxn>
                <a:cxn ang="0">
                  <a:pos x="T2" y="T3"/>
                </a:cxn>
                <a:cxn ang="0">
                  <a:pos x="T4" y="T5"/>
                </a:cxn>
                <a:cxn ang="0">
                  <a:pos x="T6" y="T7"/>
                </a:cxn>
                <a:cxn ang="0">
                  <a:pos x="T8" y="T9"/>
                </a:cxn>
              </a:cxnLst>
              <a:rect l="0" t="0" r="r" b="b"/>
              <a:pathLst>
                <a:path w="212" h="180">
                  <a:moveTo>
                    <a:pt x="0" y="122"/>
                  </a:moveTo>
                  <a:cubicBezTo>
                    <a:pt x="63" y="157"/>
                    <a:pt x="135" y="178"/>
                    <a:pt x="212" y="180"/>
                  </a:cubicBezTo>
                  <a:cubicBezTo>
                    <a:pt x="212" y="39"/>
                    <a:pt x="212" y="39"/>
                    <a:pt x="212" y="39"/>
                  </a:cubicBezTo>
                  <a:cubicBezTo>
                    <a:pt x="161" y="37"/>
                    <a:pt x="113" y="23"/>
                    <a:pt x="71" y="0"/>
                  </a:cubicBezTo>
                  <a:lnTo>
                    <a:pt x="0" y="122"/>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srgbClr val="232323"/>
                </a:solidFill>
              </a:endParaRPr>
            </a:p>
          </p:txBody>
        </p:sp>
        <p:sp>
          <p:nvSpPr>
            <p:cNvPr id="27" name="TextBox 26"/>
            <p:cNvSpPr txBox="1"/>
            <p:nvPr/>
          </p:nvSpPr>
          <p:spPr>
            <a:xfrm rot="21003950">
              <a:off x="5312936" y="2687535"/>
              <a:ext cx="639510" cy="230832"/>
            </a:xfrm>
            <a:prstGeom prst="rect">
              <a:avLst/>
            </a:prstGeom>
            <a:noFill/>
          </p:spPr>
          <p:txBody>
            <a:bodyPr wrap="square" rtlCol="0">
              <a:spAutoFit/>
            </a:bodyPr>
            <a:lstStyle/>
            <a:p>
              <a:pPr algn="ctr"/>
              <a:r>
                <a:rPr lang="en-US" sz="900" dirty="0" smtClean="0">
                  <a:solidFill>
                    <a:srgbClr val="FFFFFF"/>
                  </a:solidFill>
                </a:rPr>
                <a:t>IPS</a:t>
              </a:r>
              <a:endParaRPr lang="en-US" sz="900" dirty="0">
                <a:solidFill>
                  <a:srgbClr val="FFFFFF"/>
                </a:solidFill>
              </a:endParaRPr>
            </a:p>
          </p:txBody>
        </p:sp>
        <p:sp>
          <p:nvSpPr>
            <p:cNvPr id="28" name="TextBox 27"/>
            <p:cNvSpPr txBox="1"/>
            <p:nvPr/>
          </p:nvSpPr>
          <p:spPr>
            <a:xfrm rot="4724845">
              <a:off x="6735541" y="3398193"/>
              <a:ext cx="693422" cy="553998"/>
            </a:xfrm>
            <a:prstGeom prst="rect">
              <a:avLst/>
            </a:prstGeom>
            <a:noFill/>
          </p:spPr>
          <p:txBody>
            <a:bodyPr wrap="square" rtlCol="0">
              <a:spAutoFit/>
            </a:bodyPr>
            <a:lstStyle/>
            <a:p>
              <a:pPr algn="ctr"/>
              <a:r>
                <a:rPr lang="en-US" sz="1000" dirty="0">
                  <a:solidFill>
                    <a:srgbClr val="FFFFFF"/>
                  </a:solidFill>
                </a:rPr>
                <a:t>Email Security</a:t>
              </a:r>
            </a:p>
            <a:p>
              <a:pPr algn="ctr"/>
              <a:endParaRPr lang="en-US" sz="1000" dirty="0">
                <a:solidFill>
                  <a:srgbClr val="FFFFFF"/>
                </a:solidFill>
              </a:endParaRPr>
            </a:p>
          </p:txBody>
        </p:sp>
        <p:sp>
          <p:nvSpPr>
            <p:cNvPr id="29" name="TextBox 28"/>
            <p:cNvSpPr txBox="1"/>
            <p:nvPr/>
          </p:nvSpPr>
          <p:spPr>
            <a:xfrm rot="2789889">
              <a:off x="6502995" y="2897661"/>
              <a:ext cx="684774" cy="400110"/>
            </a:xfrm>
            <a:prstGeom prst="rect">
              <a:avLst/>
            </a:prstGeom>
            <a:noFill/>
          </p:spPr>
          <p:txBody>
            <a:bodyPr wrap="square" rtlCol="0">
              <a:spAutoFit/>
            </a:bodyPr>
            <a:lstStyle/>
            <a:p>
              <a:pPr algn="ctr"/>
              <a:r>
                <a:rPr lang="en-US" sz="1000" dirty="0">
                  <a:solidFill>
                    <a:srgbClr val="FFFFFF"/>
                  </a:solidFill>
                </a:rPr>
                <a:t>Web Gateway</a:t>
              </a:r>
            </a:p>
          </p:txBody>
        </p:sp>
        <p:sp>
          <p:nvSpPr>
            <p:cNvPr id="30" name="TextBox 29"/>
            <p:cNvSpPr txBox="1"/>
            <p:nvPr/>
          </p:nvSpPr>
          <p:spPr>
            <a:xfrm rot="17155679">
              <a:off x="6814098" y="4109726"/>
              <a:ext cx="639510" cy="400110"/>
            </a:xfrm>
            <a:prstGeom prst="rect">
              <a:avLst/>
            </a:prstGeom>
            <a:noFill/>
          </p:spPr>
          <p:txBody>
            <a:bodyPr wrap="square" rtlCol="0">
              <a:spAutoFit/>
            </a:bodyPr>
            <a:lstStyle/>
            <a:p>
              <a:pPr algn="ctr"/>
              <a:r>
                <a:rPr lang="en-US" sz="1000" dirty="0">
                  <a:solidFill>
                    <a:srgbClr val="FFFFFF"/>
                  </a:solidFill>
                </a:rPr>
                <a:t>Host Firewall</a:t>
              </a:r>
            </a:p>
          </p:txBody>
        </p:sp>
        <p:sp>
          <p:nvSpPr>
            <p:cNvPr id="31" name="TextBox 30"/>
            <p:cNvSpPr txBox="1"/>
            <p:nvPr/>
          </p:nvSpPr>
          <p:spPr>
            <a:xfrm rot="19048893">
              <a:off x="6483304" y="4676650"/>
              <a:ext cx="639510" cy="400110"/>
            </a:xfrm>
            <a:prstGeom prst="rect">
              <a:avLst/>
            </a:prstGeom>
            <a:noFill/>
          </p:spPr>
          <p:txBody>
            <a:bodyPr wrap="square" rtlCol="0">
              <a:spAutoFit/>
            </a:bodyPr>
            <a:lstStyle/>
            <a:p>
              <a:pPr algn="ctr"/>
              <a:r>
                <a:rPr lang="en-US" sz="1000" dirty="0">
                  <a:solidFill>
                    <a:srgbClr val="FFFFFF"/>
                  </a:solidFill>
                </a:rPr>
                <a:t>Anti</a:t>
              </a:r>
              <a:br>
                <a:rPr lang="en-US" sz="1000" dirty="0">
                  <a:solidFill>
                    <a:srgbClr val="FFFFFF"/>
                  </a:solidFill>
                </a:rPr>
              </a:br>
              <a:r>
                <a:rPr lang="en-US" sz="1000" dirty="0">
                  <a:solidFill>
                    <a:srgbClr val="FFFFFF"/>
                  </a:solidFill>
                </a:rPr>
                <a:t>Spam</a:t>
              </a:r>
            </a:p>
          </p:txBody>
        </p:sp>
        <p:sp>
          <p:nvSpPr>
            <p:cNvPr id="32" name="TextBox 31"/>
            <p:cNvSpPr txBox="1"/>
            <p:nvPr/>
          </p:nvSpPr>
          <p:spPr>
            <a:xfrm rot="21098113">
              <a:off x="5914826" y="5057872"/>
              <a:ext cx="639510" cy="246221"/>
            </a:xfrm>
            <a:prstGeom prst="rect">
              <a:avLst/>
            </a:prstGeom>
            <a:noFill/>
          </p:spPr>
          <p:txBody>
            <a:bodyPr wrap="square" rtlCol="0">
              <a:spAutoFit/>
            </a:bodyPr>
            <a:lstStyle/>
            <a:p>
              <a:pPr algn="ctr"/>
              <a:r>
                <a:rPr lang="en-US" sz="1000" dirty="0">
                  <a:solidFill>
                    <a:srgbClr val="FFFFFF"/>
                  </a:solidFill>
                </a:rPr>
                <a:t>NAC</a:t>
              </a:r>
            </a:p>
          </p:txBody>
        </p:sp>
        <p:sp>
          <p:nvSpPr>
            <p:cNvPr id="33" name="TextBox 32"/>
            <p:cNvSpPr txBox="1"/>
            <p:nvPr/>
          </p:nvSpPr>
          <p:spPr>
            <a:xfrm rot="763539">
              <a:off x="5957842" y="2659306"/>
              <a:ext cx="639510" cy="246221"/>
            </a:xfrm>
            <a:prstGeom prst="rect">
              <a:avLst/>
            </a:prstGeom>
            <a:noFill/>
          </p:spPr>
          <p:txBody>
            <a:bodyPr wrap="square" rtlCol="0">
              <a:spAutoFit/>
            </a:bodyPr>
            <a:lstStyle/>
            <a:p>
              <a:pPr algn="ctr"/>
              <a:r>
                <a:rPr lang="en-US" sz="1000" dirty="0">
                  <a:solidFill>
                    <a:srgbClr val="FFFFFF"/>
                  </a:solidFill>
                </a:rPr>
                <a:t>SIEM</a:t>
              </a:r>
            </a:p>
          </p:txBody>
        </p:sp>
        <p:sp>
          <p:nvSpPr>
            <p:cNvPr id="34" name="TextBox 33"/>
            <p:cNvSpPr txBox="1"/>
            <p:nvPr/>
          </p:nvSpPr>
          <p:spPr>
            <a:xfrm rot="1028971">
              <a:off x="5301578" y="5034460"/>
              <a:ext cx="639510" cy="246221"/>
            </a:xfrm>
            <a:prstGeom prst="rect">
              <a:avLst/>
            </a:prstGeom>
            <a:noFill/>
          </p:spPr>
          <p:txBody>
            <a:bodyPr wrap="square" rtlCol="0">
              <a:spAutoFit/>
            </a:bodyPr>
            <a:lstStyle/>
            <a:p>
              <a:pPr algn="ctr"/>
              <a:r>
                <a:rPr lang="en-US" sz="1000" dirty="0">
                  <a:solidFill>
                    <a:srgbClr val="FFFFFF"/>
                  </a:solidFill>
                </a:rPr>
                <a:t>VPN</a:t>
              </a:r>
            </a:p>
          </p:txBody>
        </p:sp>
        <p:sp>
          <p:nvSpPr>
            <p:cNvPr id="35" name="TextBox 34"/>
            <p:cNvSpPr txBox="1"/>
            <p:nvPr/>
          </p:nvSpPr>
          <p:spPr>
            <a:xfrm rot="2752150">
              <a:off x="4654499" y="4725509"/>
              <a:ext cx="813277" cy="230832"/>
            </a:xfrm>
            <a:prstGeom prst="rect">
              <a:avLst/>
            </a:prstGeom>
            <a:noFill/>
          </p:spPr>
          <p:txBody>
            <a:bodyPr wrap="square" rtlCol="0">
              <a:spAutoFit/>
            </a:bodyPr>
            <a:lstStyle/>
            <a:p>
              <a:pPr algn="ctr"/>
              <a:r>
                <a:rPr lang="en-US" sz="900" dirty="0">
                  <a:solidFill>
                    <a:srgbClr val="FFFFFF"/>
                  </a:solidFill>
                </a:rPr>
                <a:t>Encryption</a:t>
              </a:r>
            </a:p>
          </p:txBody>
        </p:sp>
        <p:sp>
          <p:nvSpPr>
            <p:cNvPr id="36" name="TextBox 35"/>
            <p:cNvSpPr txBox="1"/>
            <p:nvPr/>
          </p:nvSpPr>
          <p:spPr>
            <a:xfrm rot="4538378">
              <a:off x="4357660" y="4167834"/>
              <a:ext cx="813277" cy="246221"/>
            </a:xfrm>
            <a:prstGeom prst="rect">
              <a:avLst/>
            </a:prstGeom>
            <a:noFill/>
          </p:spPr>
          <p:txBody>
            <a:bodyPr wrap="square" rtlCol="0">
              <a:spAutoFit/>
            </a:bodyPr>
            <a:lstStyle/>
            <a:p>
              <a:pPr algn="ctr"/>
              <a:r>
                <a:rPr lang="en-US" sz="1000" dirty="0">
                  <a:solidFill>
                    <a:srgbClr val="FFFFFF"/>
                  </a:solidFill>
                </a:rPr>
                <a:t>DLP</a:t>
              </a:r>
            </a:p>
          </p:txBody>
        </p:sp>
        <p:sp>
          <p:nvSpPr>
            <p:cNvPr id="37" name="TextBox 36"/>
            <p:cNvSpPr txBox="1"/>
            <p:nvPr/>
          </p:nvSpPr>
          <p:spPr>
            <a:xfrm rot="18974665">
              <a:off x="4680396" y="2902472"/>
              <a:ext cx="831266" cy="400110"/>
            </a:xfrm>
            <a:prstGeom prst="rect">
              <a:avLst/>
            </a:prstGeom>
            <a:noFill/>
          </p:spPr>
          <p:txBody>
            <a:bodyPr wrap="square" rtlCol="0">
              <a:spAutoFit/>
            </a:bodyPr>
            <a:lstStyle/>
            <a:p>
              <a:pPr algn="ctr"/>
              <a:r>
                <a:rPr lang="en-US" sz="1000" dirty="0">
                  <a:solidFill>
                    <a:srgbClr val="FFFFFF"/>
                  </a:solidFill>
                </a:rPr>
                <a:t>Next Gen Firewall</a:t>
              </a:r>
            </a:p>
          </p:txBody>
        </p:sp>
        <p:sp>
          <p:nvSpPr>
            <p:cNvPr id="38" name="TextBox 37"/>
            <p:cNvSpPr txBox="1"/>
            <p:nvPr/>
          </p:nvSpPr>
          <p:spPr>
            <a:xfrm rot="17134944">
              <a:off x="4338806" y="3453566"/>
              <a:ext cx="831266" cy="400110"/>
            </a:xfrm>
            <a:prstGeom prst="rect">
              <a:avLst/>
            </a:prstGeom>
            <a:noFill/>
          </p:spPr>
          <p:txBody>
            <a:bodyPr wrap="square" rtlCol="0">
              <a:spAutoFit/>
            </a:bodyPr>
            <a:lstStyle/>
            <a:p>
              <a:pPr algn="ctr"/>
              <a:r>
                <a:rPr lang="en-US" sz="1000" dirty="0">
                  <a:solidFill>
                    <a:srgbClr val="FFFFFF"/>
                  </a:solidFill>
                </a:rPr>
                <a:t>URL Filtering</a:t>
              </a:r>
            </a:p>
          </p:txBody>
        </p:sp>
      </p:grpSp>
      <p:grpSp>
        <p:nvGrpSpPr>
          <p:cNvPr id="39" name="Group 72"/>
          <p:cNvGrpSpPr/>
          <p:nvPr/>
        </p:nvGrpSpPr>
        <p:grpSpPr>
          <a:xfrm>
            <a:off x="5301240" y="3276600"/>
            <a:ext cx="1821141" cy="1420286"/>
            <a:chOff x="5030091" y="3276600"/>
            <a:chExt cx="1821141" cy="1420286"/>
          </a:xfrm>
        </p:grpSpPr>
        <p:sp>
          <p:nvSpPr>
            <p:cNvPr id="40" name="Freeform 96"/>
            <p:cNvSpPr>
              <a:spLocks/>
            </p:cNvSpPr>
            <p:nvPr/>
          </p:nvSpPr>
          <p:spPr bwMode="auto">
            <a:xfrm>
              <a:off x="5209093" y="3276600"/>
              <a:ext cx="710143" cy="1043065"/>
            </a:xfrm>
            <a:custGeom>
              <a:avLst/>
              <a:gdLst>
                <a:gd name="T0" fmla="*/ 15 w 224"/>
                <a:gd name="T1" fmla="*/ 166 h 329"/>
                <a:gd name="T2" fmla="*/ 34 w 224"/>
                <a:gd name="T3" fmla="*/ 329 h 329"/>
                <a:gd name="T4" fmla="*/ 224 w 224"/>
                <a:gd name="T5" fmla="*/ 220 h 329"/>
                <a:gd name="T6" fmla="*/ 224 w 224"/>
                <a:gd name="T7" fmla="*/ 0 h 329"/>
                <a:gd name="T8" fmla="*/ 119 w 224"/>
                <a:gd name="T9" fmla="*/ 30 h 329"/>
                <a:gd name="T10" fmla="*/ 15 w 224"/>
                <a:gd name="T11" fmla="*/ 166 h 329"/>
              </a:gdLst>
              <a:ahLst/>
              <a:cxnLst>
                <a:cxn ang="0">
                  <a:pos x="T0" y="T1"/>
                </a:cxn>
                <a:cxn ang="0">
                  <a:pos x="T2" y="T3"/>
                </a:cxn>
                <a:cxn ang="0">
                  <a:pos x="T4" y="T5"/>
                </a:cxn>
                <a:cxn ang="0">
                  <a:pos x="T6" y="T7"/>
                </a:cxn>
                <a:cxn ang="0">
                  <a:pos x="T8" y="T9"/>
                </a:cxn>
                <a:cxn ang="0">
                  <a:pos x="T10" y="T11"/>
                </a:cxn>
              </a:cxnLst>
              <a:rect l="0" t="0" r="r" b="b"/>
              <a:pathLst>
                <a:path w="224" h="329">
                  <a:moveTo>
                    <a:pt x="15" y="166"/>
                  </a:moveTo>
                  <a:cubicBezTo>
                    <a:pt x="0" y="221"/>
                    <a:pt x="7" y="279"/>
                    <a:pt x="34" y="329"/>
                  </a:cubicBezTo>
                  <a:cubicBezTo>
                    <a:pt x="224" y="220"/>
                    <a:pt x="224" y="220"/>
                    <a:pt x="224" y="220"/>
                  </a:cubicBezTo>
                  <a:cubicBezTo>
                    <a:pt x="224" y="0"/>
                    <a:pt x="224" y="0"/>
                    <a:pt x="224" y="0"/>
                  </a:cubicBezTo>
                  <a:cubicBezTo>
                    <a:pt x="185" y="1"/>
                    <a:pt x="153" y="11"/>
                    <a:pt x="119" y="30"/>
                  </a:cubicBezTo>
                  <a:cubicBezTo>
                    <a:pt x="67" y="60"/>
                    <a:pt x="30" y="108"/>
                    <a:pt x="15" y="166"/>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232323"/>
                </a:solidFill>
              </a:endParaRPr>
            </a:p>
          </p:txBody>
        </p:sp>
        <p:sp>
          <p:nvSpPr>
            <p:cNvPr id="41" name="Freeform 97"/>
            <p:cNvSpPr>
              <a:spLocks/>
            </p:cNvSpPr>
            <p:nvPr/>
          </p:nvSpPr>
          <p:spPr bwMode="auto">
            <a:xfrm>
              <a:off x="5967563" y="3276600"/>
              <a:ext cx="684637" cy="1043065"/>
            </a:xfrm>
            <a:custGeom>
              <a:avLst/>
              <a:gdLst>
                <a:gd name="T0" fmla="*/ 0 w 216"/>
                <a:gd name="T1" fmla="*/ 0 h 329"/>
                <a:gd name="T2" fmla="*/ 0 w 216"/>
                <a:gd name="T3" fmla="*/ 220 h 329"/>
                <a:gd name="T4" fmla="*/ 190 w 216"/>
                <a:gd name="T5" fmla="*/ 329 h 329"/>
                <a:gd name="T6" fmla="*/ 216 w 216"/>
                <a:gd name="T7" fmla="*/ 224 h 329"/>
                <a:gd name="T8" fmla="*/ 0 w 216"/>
                <a:gd name="T9" fmla="*/ 0 h 329"/>
              </a:gdLst>
              <a:ahLst/>
              <a:cxnLst>
                <a:cxn ang="0">
                  <a:pos x="T0" y="T1"/>
                </a:cxn>
                <a:cxn ang="0">
                  <a:pos x="T2" y="T3"/>
                </a:cxn>
                <a:cxn ang="0">
                  <a:pos x="T4" y="T5"/>
                </a:cxn>
                <a:cxn ang="0">
                  <a:pos x="T6" y="T7"/>
                </a:cxn>
                <a:cxn ang="0">
                  <a:pos x="T8" y="T9"/>
                </a:cxn>
              </a:cxnLst>
              <a:rect l="0" t="0" r="r" b="b"/>
              <a:pathLst>
                <a:path w="216" h="329">
                  <a:moveTo>
                    <a:pt x="0" y="0"/>
                  </a:moveTo>
                  <a:cubicBezTo>
                    <a:pt x="0" y="220"/>
                    <a:pt x="0" y="220"/>
                    <a:pt x="0" y="220"/>
                  </a:cubicBezTo>
                  <a:cubicBezTo>
                    <a:pt x="190" y="329"/>
                    <a:pt x="190" y="329"/>
                    <a:pt x="190" y="329"/>
                  </a:cubicBezTo>
                  <a:cubicBezTo>
                    <a:pt x="208" y="296"/>
                    <a:pt x="216" y="263"/>
                    <a:pt x="216" y="224"/>
                  </a:cubicBezTo>
                  <a:cubicBezTo>
                    <a:pt x="216" y="103"/>
                    <a:pt x="120" y="4"/>
                    <a:pt x="0" y="0"/>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232323"/>
                </a:solidFill>
              </a:endParaRPr>
            </a:p>
          </p:txBody>
        </p:sp>
        <p:sp>
          <p:nvSpPr>
            <p:cNvPr id="42" name="Freeform 98"/>
            <p:cNvSpPr>
              <a:spLocks/>
            </p:cNvSpPr>
            <p:nvPr/>
          </p:nvSpPr>
          <p:spPr bwMode="auto">
            <a:xfrm>
              <a:off x="5339308" y="4016276"/>
              <a:ext cx="1205498" cy="680610"/>
            </a:xfrm>
            <a:custGeom>
              <a:avLst/>
              <a:gdLst>
                <a:gd name="T0" fmla="*/ 0 w 380"/>
                <a:gd name="T1" fmla="*/ 110 h 215"/>
                <a:gd name="T2" fmla="*/ 78 w 380"/>
                <a:gd name="T3" fmla="*/ 185 h 215"/>
                <a:gd name="T4" fmla="*/ 190 w 380"/>
                <a:gd name="T5" fmla="*/ 215 h 215"/>
                <a:gd name="T6" fmla="*/ 380 w 380"/>
                <a:gd name="T7" fmla="*/ 110 h 215"/>
                <a:gd name="T8" fmla="*/ 190 w 380"/>
                <a:gd name="T9" fmla="*/ 0 h 215"/>
                <a:gd name="T10" fmla="*/ 0 w 380"/>
                <a:gd name="T11" fmla="*/ 110 h 215"/>
              </a:gdLst>
              <a:ahLst/>
              <a:cxnLst>
                <a:cxn ang="0">
                  <a:pos x="T0" y="T1"/>
                </a:cxn>
                <a:cxn ang="0">
                  <a:pos x="T2" y="T3"/>
                </a:cxn>
                <a:cxn ang="0">
                  <a:pos x="T4" y="T5"/>
                </a:cxn>
                <a:cxn ang="0">
                  <a:pos x="T6" y="T7"/>
                </a:cxn>
                <a:cxn ang="0">
                  <a:pos x="T8" y="T9"/>
                </a:cxn>
                <a:cxn ang="0">
                  <a:pos x="T10" y="T11"/>
                </a:cxn>
              </a:cxnLst>
              <a:rect l="0" t="0" r="r" b="b"/>
              <a:pathLst>
                <a:path w="380" h="215">
                  <a:moveTo>
                    <a:pt x="0" y="110"/>
                  </a:moveTo>
                  <a:cubicBezTo>
                    <a:pt x="20" y="142"/>
                    <a:pt x="45" y="166"/>
                    <a:pt x="78" y="185"/>
                  </a:cubicBezTo>
                  <a:cubicBezTo>
                    <a:pt x="112" y="205"/>
                    <a:pt x="151" y="215"/>
                    <a:pt x="190" y="215"/>
                  </a:cubicBezTo>
                  <a:cubicBezTo>
                    <a:pt x="267" y="215"/>
                    <a:pt x="339" y="175"/>
                    <a:pt x="380" y="110"/>
                  </a:cubicBezTo>
                  <a:cubicBezTo>
                    <a:pt x="190" y="0"/>
                    <a:pt x="190" y="0"/>
                    <a:pt x="190" y="0"/>
                  </a:cubicBezTo>
                  <a:lnTo>
                    <a:pt x="0" y="110"/>
                  </a:ln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232323"/>
                </a:solidFill>
              </a:endParaRPr>
            </a:p>
          </p:txBody>
        </p:sp>
        <p:sp>
          <p:nvSpPr>
            <p:cNvPr id="43" name="TextBox 42"/>
            <p:cNvSpPr txBox="1"/>
            <p:nvPr/>
          </p:nvSpPr>
          <p:spPr>
            <a:xfrm>
              <a:off x="5030091" y="3723970"/>
              <a:ext cx="1078538" cy="246221"/>
            </a:xfrm>
            <a:prstGeom prst="rect">
              <a:avLst/>
            </a:prstGeom>
            <a:noFill/>
          </p:spPr>
          <p:txBody>
            <a:bodyPr wrap="square" rtlCol="0">
              <a:spAutoFit/>
            </a:bodyPr>
            <a:lstStyle/>
            <a:p>
              <a:pPr algn="ctr"/>
              <a:r>
                <a:rPr lang="en-US" sz="1000" dirty="0">
                  <a:solidFill>
                    <a:srgbClr val="FFFFFF"/>
                  </a:solidFill>
                </a:rPr>
                <a:t>Integrity</a:t>
              </a:r>
            </a:p>
          </p:txBody>
        </p:sp>
        <p:sp>
          <p:nvSpPr>
            <p:cNvPr id="44" name="TextBox 43"/>
            <p:cNvSpPr txBox="1"/>
            <p:nvPr/>
          </p:nvSpPr>
          <p:spPr>
            <a:xfrm>
              <a:off x="5396011" y="4260958"/>
              <a:ext cx="1078538" cy="246221"/>
            </a:xfrm>
            <a:prstGeom prst="rect">
              <a:avLst/>
            </a:prstGeom>
            <a:noFill/>
          </p:spPr>
          <p:txBody>
            <a:bodyPr wrap="square" rtlCol="0">
              <a:spAutoFit/>
            </a:bodyPr>
            <a:lstStyle/>
            <a:p>
              <a:pPr algn="ctr"/>
              <a:r>
                <a:rPr lang="en-US" sz="1000" dirty="0">
                  <a:solidFill>
                    <a:srgbClr val="FFFFFF"/>
                  </a:solidFill>
                </a:rPr>
                <a:t>Confidentiality</a:t>
              </a:r>
            </a:p>
          </p:txBody>
        </p:sp>
        <p:sp>
          <p:nvSpPr>
            <p:cNvPr id="45" name="TextBox 44"/>
            <p:cNvSpPr txBox="1"/>
            <p:nvPr/>
          </p:nvSpPr>
          <p:spPr>
            <a:xfrm>
              <a:off x="5772694" y="3723970"/>
              <a:ext cx="1078538" cy="246221"/>
            </a:xfrm>
            <a:prstGeom prst="rect">
              <a:avLst/>
            </a:prstGeom>
            <a:noFill/>
          </p:spPr>
          <p:txBody>
            <a:bodyPr wrap="square" rtlCol="0">
              <a:spAutoFit/>
            </a:bodyPr>
            <a:lstStyle/>
            <a:p>
              <a:pPr algn="ctr"/>
              <a:r>
                <a:rPr lang="en-US" sz="1000" dirty="0">
                  <a:solidFill>
                    <a:srgbClr val="FFFFFF"/>
                  </a:solidFill>
                </a:rPr>
                <a:t>Availability</a:t>
              </a:r>
            </a:p>
          </p:txBody>
        </p:sp>
      </p:grpSp>
      <p:grpSp>
        <p:nvGrpSpPr>
          <p:cNvPr id="46" name="Group 78"/>
          <p:cNvGrpSpPr/>
          <p:nvPr/>
        </p:nvGrpSpPr>
        <p:grpSpPr>
          <a:xfrm>
            <a:off x="5146004" y="2987979"/>
            <a:ext cx="2068652" cy="1997529"/>
            <a:chOff x="4874855" y="2987979"/>
            <a:chExt cx="2068652" cy="1997529"/>
          </a:xfrm>
        </p:grpSpPr>
        <p:grpSp>
          <p:nvGrpSpPr>
            <p:cNvPr id="47" name="Group 76"/>
            <p:cNvGrpSpPr/>
            <p:nvPr/>
          </p:nvGrpSpPr>
          <p:grpSpPr>
            <a:xfrm>
              <a:off x="4945978" y="2987979"/>
              <a:ext cx="1997529" cy="1997529"/>
              <a:chOff x="4945978" y="2987979"/>
              <a:chExt cx="1997529" cy="1997529"/>
            </a:xfrm>
          </p:grpSpPr>
          <p:sp>
            <p:nvSpPr>
              <p:cNvPr id="49" name="Freeform 99"/>
              <p:cNvSpPr>
                <a:spLocks/>
              </p:cNvSpPr>
              <p:nvPr/>
            </p:nvSpPr>
            <p:spPr bwMode="auto">
              <a:xfrm>
                <a:off x="5320514" y="2987979"/>
                <a:ext cx="1201471" cy="441658"/>
              </a:xfrm>
              <a:custGeom>
                <a:avLst/>
                <a:gdLst>
                  <a:gd name="T0" fmla="*/ 362 w 379"/>
                  <a:gd name="T1" fmla="*/ 76 h 139"/>
                  <a:gd name="T2" fmla="*/ 360 w 379"/>
                  <a:gd name="T3" fmla="*/ 75 h 139"/>
                  <a:gd name="T4" fmla="*/ 358 w 379"/>
                  <a:gd name="T5" fmla="*/ 74 h 139"/>
                  <a:gd name="T6" fmla="*/ 0 w 379"/>
                  <a:gd name="T7" fmla="*/ 103 h 139"/>
                  <a:gd name="T8" fmla="*/ 36 w 379"/>
                  <a:gd name="T9" fmla="*/ 139 h 139"/>
                  <a:gd name="T10" fmla="*/ 330 w 379"/>
                  <a:gd name="T11" fmla="*/ 116 h 139"/>
                  <a:gd name="T12" fmla="*/ 331 w 379"/>
                  <a:gd name="T13" fmla="*/ 117 h 139"/>
                  <a:gd name="T14" fmla="*/ 379 w 379"/>
                  <a:gd name="T15" fmla="*/ 122 h 139"/>
                  <a:gd name="T16" fmla="*/ 362 w 379"/>
                  <a:gd name="T17" fmla="*/ 7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39">
                    <a:moveTo>
                      <a:pt x="362" y="76"/>
                    </a:moveTo>
                    <a:cubicBezTo>
                      <a:pt x="361" y="76"/>
                      <a:pt x="360" y="76"/>
                      <a:pt x="360" y="75"/>
                    </a:cubicBezTo>
                    <a:cubicBezTo>
                      <a:pt x="359" y="75"/>
                      <a:pt x="359" y="74"/>
                      <a:pt x="358" y="74"/>
                    </a:cubicBezTo>
                    <a:cubicBezTo>
                      <a:pt x="248" y="0"/>
                      <a:pt x="99" y="10"/>
                      <a:pt x="0" y="103"/>
                    </a:cubicBezTo>
                    <a:cubicBezTo>
                      <a:pt x="36" y="139"/>
                      <a:pt x="36" y="139"/>
                      <a:pt x="36" y="139"/>
                    </a:cubicBezTo>
                    <a:cubicBezTo>
                      <a:pt x="118" y="63"/>
                      <a:pt x="239" y="56"/>
                      <a:pt x="330" y="116"/>
                    </a:cubicBezTo>
                    <a:cubicBezTo>
                      <a:pt x="330" y="116"/>
                      <a:pt x="331" y="117"/>
                      <a:pt x="331" y="117"/>
                    </a:cubicBezTo>
                    <a:cubicBezTo>
                      <a:pt x="332" y="117"/>
                      <a:pt x="378" y="122"/>
                      <a:pt x="379" y="122"/>
                    </a:cubicBezTo>
                    <a:lnTo>
                      <a:pt x="362" y="76"/>
                    </a:ln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232323"/>
                  </a:solidFill>
                </a:endParaRPr>
              </a:p>
            </p:txBody>
          </p:sp>
          <p:sp>
            <p:nvSpPr>
              <p:cNvPr id="50" name="Freeform 100"/>
              <p:cNvSpPr>
                <a:spLocks/>
              </p:cNvSpPr>
              <p:nvPr/>
            </p:nvSpPr>
            <p:spPr bwMode="auto">
              <a:xfrm>
                <a:off x="5364815" y="4535795"/>
                <a:ext cx="1217580" cy="449713"/>
              </a:xfrm>
              <a:custGeom>
                <a:avLst/>
                <a:gdLst>
                  <a:gd name="T0" fmla="*/ 348 w 384"/>
                  <a:gd name="T1" fmla="*/ 0 h 142"/>
                  <a:gd name="T2" fmla="*/ 49 w 384"/>
                  <a:gd name="T3" fmla="*/ 24 h 142"/>
                  <a:gd name="T4" fmla="*/ 47 w 384"/>
                  <a:gd name="T5" fmla="*/ 23 h 142"/>
                  <a:gd name="T6" fmla="*/ 0 w 384"/>
                  <a:gd name="T7" fmla="*/ 19 h 142"/>
                  <a:gd name="T8" fmla="*/ 17 w 384"/>
                  <a:gd name="T9" fmla="*/ 64 h 142"/>
                  <a:gd name="T10" fmla="*/ 19 w 384"/>
                  <a:gd name="T11" fmla="*/ 65 h 142"/>
                  <a:gd name="T12" fmla="*/ 20 w 384"/>
                  <a:gd name="T13" fmla="*/ 66 h 142"/>
                  <a:gd name="T14" fmla="*/ 384 w 384"/>
                  <a:gd name="T15" fmla="*/ 36 h 142"/>
                  <a:gd name="T16" fmla="*/ 348 w 384"/>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 h="142">
                    <a:moveTo>
                      <a:pt x="348" y="0"/>
                    </a:moveTo>
                    <a:cubicBezTo>
                      <a:pt x="265" y="78"/>
                      <a:pt x="140" y="87"/>
                      <a:pt x="49" y="24"/>
                    </a:cubicBezTo>
                    <a:cubicBezTo>
                      <a:pt x="48" y="24"/>
                      <a:pt x="48" y="24"/>
                      <a:pt x="47" y="23"/>
                    </a:cubicBezTo>
                    <a:cubicBezTo>
                      <a:pt x="47" y="23"/>
                      <a:pt x="1" y="19"/>
                      <a:pt x="0" y="19"/>
                    </a:cubicBezTo>
                    <a:cubicBezTo>
                      <a:pt x="17" y="64"/>
                      <a:pt x="17" y="64"/>
                      <a:pt x="17" y="64"/>
                    </a:cubicBezTo>
                    <a:cubicBezTo>
                      <a:pt x="17" y="64"/>
                      <a:pt x="18" y="65"/>
                      <a:pt x="19" y="65"/>
                    </a:cubicBezTo>
                    <a:cubicBezTo>
                      <a:pt x="19" y="66"/>
                      <a:pt x="20" y="66"/>
                      <a:pt x="20" y="66"/>
                    </a:cubicBezTo>
                    <a:cubicBezTo>
                      <a:pt x="131" y="142"/>
                      <a:pt x="284" y="132"/>
                      <a:pt x="384" y="36"/>
                    </a:cubicBezTo>
                    <a:lnTo>
                      <a:pt x="348" y="0"/>
                    </a:ln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232323"/>
                  </a:solidFill>
                </a:endParaRPr>
              </a:p>
            </p:txBody>
          </p:sp>
          <p:sp>
            <p:nvSpPr>
              <p:cNvPr id="51" name="Freeform 101"/>
              <p:cNvSpPr>
                <a:spLocks/>
              </p:cNvSpPr>
              <p:nvPr/>
            </p:nvSpPr>
            <p:spPr bwMode="auto">
              <a:xfrm>
                <a:off x="6496479" y="3353118"/>
                <a:ext cx="447028" cy="1205498"/>
              </a:xfrm>
              <a:custGeom>
                <a:avLst/>
                <a:gdLst>
                  <a:gd name="T0" fmla="*/ 35 w 141"/>
                  <a:gd name="T1" fmla="*/ 0 h 380"/>
                  <a:gd name="T2" fmla="*/ 0 w 141"/>
                  <a:gd name="T3" fmla="*/ 35 h 380"/>
                  <a:gd name="T4" fmla="*/ 26 w 141"/>
                  <a:gd name="T5" fmla="*/ 331 h 380"/>
                  <a:gd name="T6" fmla="*/ 25 w 141"/>
                  <a:gd name="T7" fmla="*/ 333 h 380"/>
                  <a:gd name="T8" fmla="*/ 21 w 141"/>
                  <a:gd name="T9" fmla="*/ 380 h 380"/>
                  <a:gd name="T10" fmla="*/ 65 w 141"/>
                  <a:gd name="T11" fmla="*/ 363 h 380"/>
                  <a:gd name="T12" fmla="*/ 67 w 141"/>
                  <a:gd name="T13" fmla="*/ 361 h 380"/>
                  <a:gd name="T14" fmla="*/ 68 w 141"/>
                  <a:gd name="T15" fmla="*/ 360 h 380"/>
                  <a:gd name="T16" fmla="*/ 35 w 141"/>
                  <a:gd name="T17"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380">
                    <a:moveTo>
                      <a:pt x="35" y="0"/>
                    </a:moveTo>
                    <a:cubicBezTo>
                      <a:pt x="0" y="35"/>
                      <a:pt x="0" y="35"/>
                      <a:pt x="0" y="35"/>
                    </a:cubicBezTo>
                    <a:cubicBezTo>
                      <a:pt x="77" y="117"/>
                      <a:pt x="86" y="240"/>
                      <a:pt x="26" y="331"/>
                    </a:cubicBezTo>
                    <a:cubicBezTo>
                      <a:pt x="25" y="332"/>
                      <a:pt x="25" y="332"/>
                      <a:pt x="25" y="333"/>
                    </a:cubicBezTo>
                    <a:cubicBezTo>
                      <a:pt x="24" y="333"/>
                      <a:pt x="21" y="379"/>
                      <a:pt x="21" y="380"/>
                    </a:cubicBezTo>
                    <a:cubicBezTo>
                      <a:pt x="65" y="363"/>
                      <a:pt x="65" y="363"/>
                      <a:pt x="65" y="363"/>
                    </a:cubicBezTo>
                    <a:cubicBezTo>
                      <a:pt x="66" y="362"/>
                      <a:pt x="66" y="362"/>
                      <a:pt x="67" y="361"/>
                    </a:cubicBezTo>
                    <a:cubicBezTo>
                      <a:pt x="67" y="361"/>
                      <a:pt x="67" y="360"/>
                      <a:pt x="68" y="360"/>
                    </a:cubicBezTo>
                    <a:cubicBezTo>
                      <a:pt x="141" y="249"/>
                      <a:pt x="130" y="99"/>
                      <a:pt x="35" y="0"/>
                    </a:cubicBez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232323"/>
                  </a:solidFill>
                </a:endParaRPr>
              </a:p>
            </p:txBody>
          </p:sp>
          <p:sp>
            <p:nvSpPr>
              <p:cNvPr id="52" name="Freeform 102"/>
              <p:cNvSpPr>
                <a:spLocks/>
              </p:cNvSpPr>
              <p:nvPr/>
            </p:nvSpPr>
            <p:spPr bwMode="auto">
              <a:xfrm>
                <a:off x="4945978" y="3400103"/>
                <a:ext cx="441658" cy="1214895"/>
              </a:xfrm>
              <a:custGeom>
                <a:avLst/>
                <a:gdLst>
                  <a:gd name="T0" fmla="*/ 118 w 139"/>
                  <a:gd name="T1" fmla="*/ 49 h 383"/>
                  <a:gd name="T2" fmla="*/ 119 w 139"/>
                  <a:gd name="T3" fmla="*/ 48 h 383"/>
                  <a:gd name="T4" fmla="*/ 121 w 139"/>
                  <a:gd name="T5" fmla="*/ 46 h 383"/>
                  <a:gd name="T6" fmla="*/ 123 w 139"/>
                  <a:gd name="T7" fmla="*/ 0 h 383"/>
                  <a:gd name="T8" fmla="*/ 78 w 139"/>
                  <a:gd name="T9" fmla="*/ 19 h 383"/>
                  <a:gd name="T10" fmla="*/ 76 w 139"/>
                  <a:gd name="T11" fmla="*/ 21 h 383"/>
                  <a:gd name="T12" fmla="*/ 104 w 139"/>
                  <a:gd name="T13" fmla="*/ 383 h 383"/>
                  <a:gd name="T14" fmla="*/ 139 w 139"/>
                  <a:gd name="T15" fmla="*/ 347 h 383"/>
                  <a:gd name="T16" fmla="*/ 118 w 139"/>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383">
                    <a:moveTo>
                      <a:pt x="118" y="49"/>
                    </a:moveTo>
                    <a:cubicBezTo>
                      <a:pt x="119" y="49"/>
                      <a:pt x="119" y="48"/>
                      <a:pt x="119" y="48"/>
                    </a:cubicBezTo>
                    <a:cubicBezTo>
                      <a:pt x="120" y="47"/>
                      <a:pt x="120" y="46"/>
                      <a:pt x="121" y="46"/>
                    </a:cubicBezTo>
                    <a:cubicBezTo>
                      <a:pt x="123" y="0"/>
                      <a:pt x="123" y="0"/>
                      <a:pt x="123" y="0"/>
                    </a:cubicBezTo>
                    <a:cubicBezTo>
                      <a:pt x="122" y="1"/>
                      <a:pt x="78" y="18"/>
                      <a:pt x="78" y="19"/>
                    </a:cubicBezTo>
                    <a:cubicBezTo>
                      <a:pt x="77" y="19"/>
                      <a:pt x="77" y="20"/>
                      <a:pt x="76" y="21"/>
                    </a:cubicBezTo>
                    <a:cubicBezTo>
                      <a:pt x="0" y="131"/>
                      <a:pt x="9" y="282"/>
                      <a:pt x="104" y="383"/>
                    </a:cubicBezTo>
                    <a:cubicBezTo>
                      <a:pt x="139" y="347"/>
                      <a:pt x="139" y="347"/>
                      <a:pt x="139" y="347"/>
                    </a:cubicBezTo>
                    <a:cubicBezTo>
                      <a:pt x="63" y="264"/>
                      <a:pt x="56" y="140"/>
                      <a:pt x="118" y="49"/>
                    </a:cubicBez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232323"/>
                  </a:solidFill>
                </a:endParaRPr>
              </a:p>
            </p:txBody>
          </p:sp>
          <p:sp>
            <p:nvSpPr>
              <p:cNvPr id="53" name="TextBox 52"/>
              <p:cNvSpPr txBox="1"/>
              <p:nvPr/>
            </p:nvSpPr>
            <p:spPr>
              <a:xfrm rot="16039845">
                <a:off x="5188913" y="3075651"/>
                <a:ext cx="1680334" cy="1828800"/>
              </a:xfrm>
              <a:prstGeom prst="rect">
                <a:avLst/>
              </a:prstGeom>
              <a:noFill/>
            </p:spPr>
            <p:txBody>
              <a:bodyPr wrap="square" rtlCol="0">
                <a:prstTxWarp prst="textArchUp">
                  <a:avLst>
                    <a:gd name="adj" fmla="val 13360576"/>
                  </a:avLst>
                </a:prstTxWarp>
                <a:spAutoFit/>
              </a:bodyPr>
              <a:lstStyle/>
              <a:p>
                <a:pPr algn="ctr"/>
                <a:r>
                  <a:rPr lang="en-US" sz="800" dirty="0">
                    <a:solidFill>
                      <a:prstClr val="white"/>
                    </a:solidFill>
                  </a:rPr>
                  <a:t>Adv. Threat Protection</a:t>
                </a:r>
              </a:p>
            </p:txBody>
          </p:sp>
          <p:sp>
            <p:nvSpPr>
              <p:cNvPr id="54" name="TextBox 53"/>
              <p:cNvSpPr txBox="1"/>
              <p:nvPr/>
            </p:nvSpPr>
            <p:spPr>
              <a:xfrm rot="21427565">
                <a:off x="5108591" y="3151134"/>
                <a:ext cx="1680334" cy="1828800"/>
              </a:xfrm>
              <a:prstGeom prst="rect">
                <a:avLst/>
              </a:prstGeom>
              <a:noFill/>
            </p:spPr>
            <p:txBody>
              <a:bodyPr wrap="square" rtlCol="0">
                <a:prstTxWarp prst="textArchUp">
                  <a:avLst>
                    <a:gd name="adj" fmla="val 13360576"/>
                  </a:avLst>
                </a:prstTxWarp>
                <a:spAutoFit/>
              </a:bodyPr>
              <a:lstStyle/>
              <a:p>
                <a:pPr algn="ctr"/>
                <a:r>
                  <a:rPr lang="en-US" sz="800" dirty="0">
                    <a:solidFill>
                      <a:srgbClr val="FFFFFF"/>
                    </a:solidFill>
                  </a:rPr>
                  <a:t>Today’s Security Gap</a:t>
                </a:r>
              </a:p>
            </p:txBody>
          </p:sp>
          <p:sp>
            <p:nvSpPr>
              <p:cNvPr id="55" name="TextBox 54"/>
              <p:cNvSpPr txBox="1"/>
              <p:nvPr/>
            </p:nvSpPr>
            <p:spPr>
              <a:xfrm>
                <a:off x="5105321" y="3007028"/>
                <a:ext cx="1680334" cy="1828800"/>
              </a:xfrm>
              <a:prstGeom prst="rect">
                <a:avLst/>
              </a:prstGeom>
              <a:noFill/>
            </p:spPr>
            <p:txBody>
              <a:bodyPr wrap="square" rtlCol="0">
                <a:prstTxWarp prst="textArchDown">
                  <a:avLst/>
                </a:prstTxWarp>
                <a:spAutoFit/>
              </a:bodyPr>
              <a:lstStyle/>
              <a:p>
                <a:pPr algn="ctr"/>
                <a:r>
                  <a:rPr lang="en-US" sz="800" dirty="0">
                    <a:solidFill>
                      <a:srgbClr val="FFFFFF"/>
                    </a:solidFill>
                  </a:rPr>
                  <a:t>Visibility</a:t>
                </a:r>
              </a:p>
            </p:txBody>
          </p:sp>
        </p:grpSp>
        <p:sp>
          <p:nvSpPr>
            <p:cNvPr id="48" name="TextBox 47"/>
            <p:cNvSpPr txBox="1"/>
            <p:nvPr/>
          </p:nvSpPr>
          <p:spPr>
            <a:xfrm rot="5400000">
              <a:off x="4987188" y="3011867"/>
              <a:ext cx="1680334" cy="1905000"/>
            </a:xfrm>
            <a:prstGeom prst="rect">
              <a:avLst/>
            </a:prstGeom>
            <a:noFill/>
          </p:spPr>
          <p:txBody>
            <a:bodyPr wrap="square" rtlCol="0">
              <a:prstTxWarp prst="textArchUp">
                <a:avLst>
                  <a:gd name="adj" fmla="val 13360576"/>
                </a:avLst>
              </a:prstTxWarp>
              <a:spAutoFit/>
            </a:bodyPr>
            <a:lstStyle/>
            <a:p>
              <a:pPr algn="ctr"/>
              <a:r>
                <a:rPr lang="en-US" sz="800" dirty="0">
                  <a:solidFill>
                    <a:prstClr val="white"/>
                  </a:solidFill>
                </a:rPr>
                <a:t>Context</a:t>
              </a:r>
            </a:p>
          </p:txBody>
        </p:sp>
      </p:grpSp>
      <p:sp>
        <p:nvSpPr>
          <p:cNvPr id="56" name="AutoShape 74"/>
          <p:cNvSpPr>
            <a:spLocks noChangeAspect="1" noChangeArrowheads="1" noTextEdit="1"/>
          </p:cNvSpPr>
          <p:nvPr/>
        </p:nvSpPr>
        <p:spPr bwMode="auto">
          <a:xfrm>
            <a:off x="3892153" y="1653608"/>
            <a:ext cx="4660900" cy="466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32323"/>
              </a:solidFill>
            </a:endParaRPr>
          </a:p>
        </p:txBody>
      </p:sp>
      <p:sp>
        <p:nvSpPr>
          <p:cNvPr id="57" name="Freeform 93"/>
          <p:cNvSpPr>
            <a:spLocks/>
          </p:cNvSpPr>
          <p:nvPr/>
        </p:nvSpPr>
        <p:spPr bwMode="auto">
          <a:xfrm>
            <a:off x="6203809" y="4742529"/>
            <a:ext cx="51012" cy="0"/>
          </a:xfrm>
          <a:custGeom>
            <a:avLst/>
            <a:gdLst>
              <a:gd name="T0" fmla="*/ 16 w 16"/>
              <a:gd name="T1" fmla="*/ 6 w 16"/>
              <a:gd name="T2" fmla="*/ 0 w 16"/>
            </a:gdLst>
            <a:ahLst/>
            <a:cxnLst>
              <a:cxn ang="0">
                <a:pos x="T0" y="0"/>
              </a:cxn>
              <a:cxn ang="0">
                <a:pos x="T1" y="0"/>
              </a:cxn>
              <a:cxn ang="0">
                <a:pos x="T2" y="0"/>
              </a:cxn>
            </a:cxnLst>
            <a:rect l="0" t="0" r="r" b="b"/>
            <a:pathLst>
              <a:path w="16">
                <a:moveTo>
                  <a:pt x="16" y="0"/>
                </a:moveTo>
                <a:cubicBezTo>
                  <a:pt x="13" y="0"/>
                  <a:pt x="9" y="0"/>
                  <a:pt x="6" y="0"/>
                </a:cubicBezTo>
                <a:cubicBezTo>
                  <a:pt x="4" y="0"/>
                  <a:pt x="2" y="0"/>
                  <a:pt x="0" y="0"/>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32323"/>
              </a:solidFill>
            </a:endParaRPr>
          </a:p>
        </p:txBody>
      </p:sp>
      <p:sp>
        <p:nvSpPr>
          <p:cNvPr id="58" name="Freeform 94"/>
          <p:cNvSpPr>
            <a:spLocks/>
          </p:cNvSpPr>
          <p:nvPr/>
        </p:nvSpPr>
        <p:spPr bwMode="auto">
          <a:xfrm>
            <a:off x="6203809" y="6235305"/>
            <a:ext cx="51012" cy="0"/>
          </a:xfrm>
          <a:custGeom>
            <a:avLst/>
            <a:gdLst>
              <a:gd name="T0" fmla="*/ 0 w 38"/>
              <a:gd name="T1" fmla="*/ 38 w 38"/>
              <a:gd name="T2" fmla="*/ 0 w 38"/>
            </a:gdLst>
            <a:ahLst/>
            <a:cxnLst>
              <a:cxn ang="0">
                <a:pos x="T0" y="0"/>
              </a:cxn>
              <a:cxn ang="0">
                <a:pos x="T1" y="0"/>
              </a:cxn>
              <a:cxn ang="0">
                <a:pos x="T2" y="0"/>
              </a:cxn>
            </a:cxnLst>
            <a:rect l="0" t="0" r="r" b="b"/>
            <a:pathLst>
              <a:path w="38">
                <a:moveTo>
                  <a:pt x="0" y="0"/>
                </a:moveTo>
                <a:lnTo>
                  <a:pt x="38"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32323"/>
              </a:solidFill>
            </a:endParaRPr>
          </a:p>
        </p:txBody>
      </p:sp>
      <p:sp>
        <p:nvSpPr>
          <p:cNvPr id="59" name="Line 95"/>
          <p:cNvSpPr>
            <a:spLocks noChangeShapeType="1"/>
          </p:cNvSpPr>
          <p:nvPr/>
        </p:nvSpPr>
        <p:spPr bwMode="auto">
          <a:xfrm>
            <a:off x="6203809" y="6235305"/>
            <a:ext cx="51012"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32323"/>
              </a:solidFill>
            </a:endParaRPr>
          </a:p>
        </p:txBody>
      </p:sp>
    </p:spTree>
    <p:extLst>
      <p:ext uri="{BB962C8B-B14F-4D97-AF65-F5344CB8AC3E}">
        <p14:creationId xmlns:p14="http://schemas.microsoft.com/office/powerpoint/2010/main" val="44633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ight Arrow 26"/>
          <p:cNvSpPr/>
          <p:nvPr/>
        </p:nvSpPr>
        <p:spPr>
          <a:xfrm>
            <a:off x="2966165" y="4001206"/>
            <a:ext cx="4289894" cy="189794"/>
          </a:xfrm>
          <a:custGeom>
            <a:avLst/>
            <a:gdLst>
              <a:gd name="connsiteX0" fmla="*/ 0 w 3810000"/>
              <a:gd name="connsiteY0" fmla="*/ 28602 h 114406"/>
              <a:gd name="connsiteX1" fmla="*/ 3667071 w 3810000"/>
              <a:gd name="connsiteY1" fmla="*/ 28602 h 114406"/>
              <a:gd name="connsiteX2" fmla="*/ 3667071 w 3810000"/>
              <a:gd name="connsiteY2" fmla="*/ 0 h 114406"/>
              <a:gd name="connsiteX3" fmla="*/ 3810000 w 3810000"/>
              <a:gd name="connsiteY3" fmla="*/ 57203 h 114406"/>
              <a:gd name="connsiteX4" fmla="*/ 3667071 w 3810000"/>
              <a:gd name="connsiteY4" fmla="*/ 114406 h 114406"/>
              <a:gd name="connsiteX5" fmla="*/ 3667071 w 3810000"/>
              <a:gd name="connsiteY5" fmla="*/ 85805 h 114406"/>
              <a:gd name="connsiteX6" fmla="*/ 0 w 3810000"/>
              <a:gd name="connsiteY6" fmla="*/ 85805 h 114406"/>
              <a:gd name="connsiteX7" fmla="*/ 0 w 3810000"/>
              <a:gd name="connsiteY7" fmla="*/ 28602 h 114406"/>
              <a:gd name="connsiteX0" fmla="*/ 0 w 3810000"/>
              <a:gd name="connsiteY0" fmla="*/ 28602 h 114406"/>
              <a:gd name="connsiteX1" fmla="*/ 3667071 w 3810000"/>
              <a:gd name="connsiteY1" fmla="*/ 28602 h 114406"/>
              <a:gd name="connsiteX2" fmla="*/ 3667071 w 3810000"/>
              <a:gd name="connsiteY2" fmla="*/ 0 h 114406"/>
              <a:gd name="connsiteX3" fmla="*/ 3810000 w 3810000"/>
              <a:gd name="connsiteY3" fmla="*/ 57203 h 114406"/>
              <a:gd name="connsiteX4" fmla="*/ 3667071 w 3810000"/>
              <a:gd name="connsiteY4" fmla="*/ 114406 h 114406"/>
              <a:gd name="connsiteX5" fmla="*/ 3667071 w 3810000"/>
              <a:gd name="connsiteY5" fmla="*/ 85805 h 114406"/>
              <a:gd name="connsiteX6" fmla="*/ 0 w 3810000"/>
              <a:gd name="connsiteY6" fmla="*/ 85805 h 114406"/>
              <a:gd name="connsiteX7" fmla="*/ 0 w 3810000"/>
              <a:gd name="connsiteY7" fmla="*/ 28602 h 114406"/>
              <a:gd name="connsiteX0" fmla="*/ 0 w 3810000"/>
              <a:gd name="connsiteY0" fmla="*/ 28602 h 114406"/>
              <a:gd name="connsiteX1" fmla="*/ 3667071 w 3810000"/>
              <a:gd name="connsiteY1" fmla="*/ 28602 h 114406"/>
              <a:gd name="connsiteX2" fmla="*/ 3667071 w 3810000"/>
              <a:gd name="connsiteY2" fmla="*/ 0 h 114406"/>
              <a:gd name="connsiteX3" fmla="*/ 3810000 w 3810000"/>
              <a:gd name="connsiteY3" fmla="*/ 57203 h 114406"/>
              <a:gd name="connsiteX4" fmla="*/ 3667071 w 3810000"/>
              <a:gd name="connsiteY4" fmla="*/ 114406 h 114406"/>
              <a:gd name="connsiteX5" fmla="*/ 3667071 w 3810000"/>
              <a:gd name="connsiteY5" fmla="*/ 85805 h 114406"/>
              <a:gd name="connsiteX6" fmla="*/ 0 w 3810000"/>
              <a:gd name="connsiteY6" fmla="*/ 85805 h 114406"/>
              <a:gd name="connsiteX7" fmla="*/ 0 w 3810000"/>
              <a:gd name="connsiteY7" fmla="*/ 28602 h 11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00" h="114406">
                <a:moveTo>
                  <a:pt x="0" y="28602"/>
                </a:moveTo>
                <a:cubicBezTo>
                  <a:pt x="1222357" y="28602"/>
                  <a:pt x="1958939" y="-14261"/>
                  <a:pt x="3667071" y="28602"/>
                </a:cubicBezTo>
                <a:lnTo>
                  <a:pt x="3667071" y="0"/>
                </a:lnTo>
                <a:lnTo>
                  <a:pt x="3810000" y="57203"/>
                </a:lnTo>
                <a:lnTo>
                  <a:pt x="3667071" y="114406"/>
                </a:lnTo>
                <a:lnTo>
                  <a:pt x="3667071" y="85805"/>
                </a:lnTo>
                <a:cubicBezTo>
                  <a:pt x="2444714" y="85805"/>
                  <a:pt x="1422382" y="4843"/>
                  <a:pt x="0" y="85805"/>
                </a:cubicBezTo>
                <a:lnTo>
                  <a:pt x="0" y="28602"/>
                </a:lnTo>
                <a:close/>
              </a:path>
            </a:pathLst>
          </a:custGeom>
          <a:gradFill flip="none" rotWithShape="1">
            <a:gsLst>
              <a:gs pos="65000">
                <a:srgbClr val="000000"/>
              </a:gs>
              <a:gs pos="100000">
                <a:schemeClr val="tx1">
                  <a:lumMod val="50000"/>
                  <a:lumOff val="50000"/>
                </a:scheme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80" rIns="91356" bIns="45680" rtlCol="0" anchor="ctr"/>
          <a:lstStyle/>
          <a:p>
            <a:pPr algn="ctr" defTabSz="912478"/>
            <a:endParaRPr lang="en-US" sz="1600" dirty="0">
              <a:solidFill>
                <a:prstClr val="white"/>
              </a:solidFill>
              <a:latin typeface="Arial"/>
            </a:endParaRPr>
          </a:p>
        </p:txBody>
      </p:sp>
      <p:sp>
        <p:nvSpPr>
          <p:cNvPr id="162" name="Right Arrow 23"/>
          <p:cNvSpPr/>
          <p:nvPr/>
        </p:nvSpPr>
        <p:spPr>
          <a:xfrm>
            <a:off x="2992120" y="3133865"/>
            <a:ext cx="4289894" cy="215393"/>
          </a:xfrm>
          <a:custGeom>
            <a:avLst/>
            <a:gdLst>
              <a:gd name="connsiteX0" fmla="*/ 0 w 3810000"/>
              <a:gd name="connsiteY0" fmla="*/ 28602 h 114406"/>
              <a:gd name="connsiteX1" fmla="*/ 3667071 w 3810000"/>
              <a:gd name="connsiteY1" fmla="*/ 28602 h 114406"/>
              <a:gd name="connsiteX2" fmla="*/ 3667071 w 3810000"/>
              <a:gd name="connsiteY2" fmla="*/ 0 h 114406"/>
              <a:gd name="connsiteX3" fmla="*/ 3810000 w 3810000"/>
              <a:gd name="connsiteY3" fmla="*/ 57203 h 114406"/>
              <a:gd name="connsiteX4" fmla="*/ 3667071 w 3810000"/>
              <a:gd name="connsiteY4" fmla="*/ 114406 h 114406"/>
              <a:gd name="connsiteX5" fmla="*/ 3667071 w 3810000"/>
              <a:gd name="connsiteY5" fmla="*/ 85805 h 114406"/>
              <a:gd name="connsiteX6" fmla="*/ 0 w 3810000"/>
              <a:gd name="connsiteY6" fmla="*/ 85805 h 114406"/>
              <a:gd name="connsiteX7" fmla="*/ 0 w 3810000"/>
              <a:gd name="connsiteY7" fmla="*/ 28602 h 114406"/>
              <a:gd name="connsiteX0" fmla="*/ 0 w 3810000"/>
              <a:gd name="connsiteY0" fmla="*/ 28602 h 114406"/>
              <a:gd name="connsiteX1" fmla="*/ 3667071 w 3810000"/>
              <a:gd name="connsiteY1" fmla="*/ 28602 h 114406"/>
              <a:gd name="connsiteX2" fmla="*/ 3667071 w 3810000"/>
              <a:gd name="connsiteY2" fmla="*/ 0 h 114406"/>
              <a:gd name="connsiteX3" fmla="*/ 3810000 w 3810000"/>
              <a:gd name="connsiteY3" fmla="*/ 57203 h 114406"/>
              <a:gd name="connsiteX4" fmla="*/ 3667071 w 3810000"/>
              <a:gd name="connsiteY4" fmla="*/ 114406 h 114406"/>
              <a:gd name="connsiteX5" fmla="*/ 3667071 w 3810000"/>
              <a:gd name="connsiteY5" fmla="*/ 85805 h 114406"/>
              <a:gd name="connsiteX6" fmla="*/ 0 w 3810000"/>
              <a:gd name="connsiteY6" fmla="*/ 85805 h 114406"/>
              <a:gd name="connsiteX7" fmla="*/ 0 w 3810000"/>
              <a:gd name="connsiteY7" fmla="*/ 28602 h 114406"/>
              <a:gd name="connsiteX0" fmla="*/ 0 w 3810000"/>
              <a:gd name="connsiteY0" fmla="*/ 28602 h 114406"/>
              <a:gd name="connsiteX1" fmla="*/ 3667071 w 3810000"/>
              <a:gd name="connsiteY1" fmla="*/ 28602 h 114406"/>
              <a:gd name="connsiteX2" fmla="*/ 3667071 w 3810000"/>
              <a:gd name="connsiteY2" fmla="*/ 0 h 114406"/>
              <a:gd name="connsiteX3" fmla="*/ 3810000 w 3810000"/>
              <a:gd name="connsiteY3" fmla="*/ 57203 h 114406"/>
              <a:gd name="connsiteX4" fmla="*/ 3667071 w 3810000"/>
              <a:gd name="connsiteY4" fmla="*/ 114406 h 114406"/>
              <a:gd name="connsiteX5" fmla="*/ 3667071 w 3810000"/>
              <a:gd name="connsiteY5" fmla="*/ 85805 h 114406"/>
              <a:gd name="connsiteX6" fmla="*/ 0 w 3810000"/>
              <a:gd name="connsiteY6" fmla="*/ 85805 h 114406"/>
              <a:gd name="connsiteX7" fmla="*/ 0 w 3810000"/>
              <a:gd name="connsiteY7" fmla="*/ 28602 h 11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00" h="114406">
                <a:moveTo>
                  <a:pt x="0" y="28602"/>
                </a:moveTo>
                <a:cubicBezTo>
                  <a:pt x="3113069" y="61939"/>
                  <a:pt x="2444714" y="28602"/>
                  <a:pt x="3667071" y="28602"/>
                </a:cubicBezTo>
                <a:lnTo>
                  <a:pt x="3667071" y="0"/>
                </a:lnTo>
                <a:lnTo>
                  <a:pt x="3810000" y="57203"/>
                </a:lnTo>
                <a:lnTo>
                  <a:pt x="3667071" y="114406"/>
                </a:lnTo>
                <a:lnTo>
                  <a:pt x="3667071" y="85805"/>
                </a:lnTo>
                <a:lnTo>
                  <a:pt x="0" y="85805"/>
                </a:lnTo>
                <a:lnTo>
                  <a:pt x="0" y="28602"/>
                </a:lnTo>
                <a:close/>
              </a:path>
            </a:pathLst>
          </a:custGeom>
          <a:gradFill flip="none" rotWithShape="1">
            <a:gsLst>
              <a:gs pos="65000">
                <a:srgbClr val="000000"/>
              </a:gs>
              <a:gs pos="100000">
                <a:schemeClr val="tx1">
                  <a:lumMod val="50000"/>
                  <a:lumOff val="50000"/>
                </a:scheme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80" rIns="91356" bIns="45680" rtlCol="0" anchor="ctr"/>
          <a:lstStyle/>
          <a:p>
            <a:pPr algn="ctr" defTabSz="912478"/>
            <a:endParaRPr lang="en-US" sz="1600" dirty="0">
              <a:solidFill>
                <a:prstClr val="white"/>
              </a:solidFill>
              <a:latin typeface="Arial"/>
            </a:endParaRPr>
          </a:p>
        </p:txBody>
      </p:sp>
      <p:grpSp>
        <p:nvGrpSpPr>
          <p:cNvPr id="163" name="Group 6"/>
          <p:cNvGrpSpPr>
            <a:grpSpLocks/>
          </p:cNvGrpSpPr>
          <p:nvPr/>
        </p:nvGrpSpPr>
        <p:grpSpPr bwMode="auto">
          <a:xfrm>
            <a:off x="3276600" y="3048000"/>
            <a:ext cx="381000" cy="381000"/>
            <a:chOff x="-1277" y="2094"/>
            <a:chExt cx="1967" cy="1857"/>
          </a:xfrm>
          <a:solidFill>
            <a:srgbClr val="C00000"/>
          </a:solidFill>
        </p:grpSpPr>
        <p:sp>
          <p:nvSpPr>
            <p:cNvPr id="164" name="Freeform 7"/>
            <p:cNvSpPr>
              <a:spLocks/>
            </p:cNvSpPr>
            <p:nvPr/>
          </p:nvSpPr>
          <p:spPr bwMode="auto">
            <a:xfrm>
              <a:off x="-122" y="3072"/>
              <a:ext cx="368" cy="543"/>
            </a:xfrm>
            <a:custGeom>
              <a:avLst/>
              <a:gdLst/>
              <a:ahLst/>
              <a:cxnLst>
                <a:cxn ang="0">
                  <a:pos x="92" y="9"/>
                </a:cxn>
                <a:cxn ang="0">
                  <a:pos x="93" y="22"/>
                </a:cxn>
                <a:cxn ang="0">
                  <a:pos x="0" y="171"/>
                </a:cxn>
                <a:cxn ang="0">
                  <a:pos x="26" y="230"/>
                </a:cxn>
                <a:cxn ang="0">
                  <a:pos x="156" y="24"/>
                </a:cxn>
                <a:cxn ang="0">
                  <a:pos x="155" y="1"/>
                </a:cxn>
                <a:cxn ang="0">
                  <a:pos x="143" y="0"/>
                </a:cxn>
                <a:cxn ang="0">
                  <a:pos x="92" y="9"/>
                </a:cxn>
              </a:cxnLst>
              <a:rect l="0" t="0" r="r" b="b"/>
              <a:pathLst>
                <a:path w="156" h="230">
                  <a:moveTo>
                    <a:pt x="92" y="9"/>
                  </a:moveTo>
                  <a:cubicBezTo>
                    <a:pt x="92" y="13"/>
                    <a:pt x="93" y="17"/>
                    <a:pt x="93" y="22"/>
                  </a:cubicBezTo>
                  <a:cubicBezTo>
                    <a:pt x="93" y="87"/>
                    <a:pt x="55" y="144"/>
                    <a:pt x="0" y="171"/>
                  </a:cubicBezTo>
                  <a:cubicBezTo>
                    <a:pt x="4" y="193"/>
                    <a:pt x="13" y="213"/>
                    <a:pt x="26" y="230"/>
                  </a:cubicBezTo>
                  <a:cubicBezTo>
                    <a:pt x="103" y="193"/>
                    <a:pt x="156" y="115"/>
                    <a:pt x="156" y="24"/>
                  </a:cubicBezTo>
                  <a:cubicBezTo>
                    <a:pt x="156" y="16"/>
                    <a:pt x="156" y="8"/>
                    <a:pt x="155" y="1"/>
                  </a:cubicBezTo>
                  <a:cubicBezTo>
                    <a:pt x="151" y="0"/>
                    <a:pt x="147" y="0"/>
                    <a:pt x="143" y="0"/>
                  </a:cubicBezTo>
                  <a:cubicBezTo>
                    <a:pt x="125" y="0"/>
                    <a:pt x="108" y="3"/>
                    <a:pt x="92"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165" name="Freeform 8"/>
            <p:cNvSpPr>
              <a:spLocks/>
            </p:cNvSpPr>
            <p:nvPr/>
          </p:nvSpPr>
          <p:spPr bwMode="auto">
            <a:xfrm>
              <a:off x="-833" y="3072"/>
              <a:ext cx="359" cy="541"/>
            </a:xfrm>
            <a:custGeom>
              <a:avLst/>
              <a:gdLst/>
              <a:ahLst/>
              <a:cxnLst>
                <a:cxn ang="0">
                  <a:pos x="127" y="229"/>
                </a:cxn>
                <a:cxn ang="0">
                  <a:pos x="152" y="171"/>
                </a:cxn>
                <a:cxn ang="0">
                  <a:pos x="59" y="22"/>
                </a:cxn>
                <a:cxn ang="0">
                  <a:pos x="59" y="9"/>
                </a:cxn>
                <a:cxn ang="0">
                  <a:pos x="9" y="0"/>
                </a:cxn>
                <a:cxn ang="0">
                  <a:pos x="1" y="0"/>
                </a:cxn>
                <a:cxn ang="0">
                  <a:pos x="0" y="24"/>
                </a:cxn>
                <a:cxn ang="0">
                  <a:pos x="127" y="229"/>
                </a:cxn>
              </a:cxnLst>
              <a:rect l="0" t="0" r="r" b="b"/>
              <a:pathLst>
                <a:path w="152" h="229">
                  <a:moveTo>
                    <a:pt x="127" y="229"/>
                  </a:moveTo>
                  <a:cubicBezTo>
                    <a:pt x="139" y="212"/>
                    <a:pt x="148" y="192"/>
                    <a:pt x="152" y="171"/>
                  </a:cubicBezTo>
                  <a:cubicBezTo>
                    <a:pt x="97" y="144"/>
                    <a:pt x="59" y="87"/>
                    <a:pt x="59" y="22"/>
                  </a:cubicBezTo>
                  <a:cubicBezTo>
                    <a:pt x="59" y="17"/>
                    <a:pt x="59" y="13"/>
                    <a:pt x="59" y="9"/>
                  </a:cubicBezTo>
                  <a:cubicBezTo>
                    <a:pt x="44" y="3"/>
                    <a:pt x="27" y="0"/>
                    <a:pt x="9" y="0"/>
                  </a:cubicBezTo>
                  <a:cubicBezTo>
                    <a:pt x="7" y="0"/>
                    <a:pt x="4" y="0"/>
                    <a:pt x="1" y="0"/>
                  </a:cubicBezTo>
                  <a:cubicBezTo>
                    <a:pt x="0" y="8"/>
                    <a:pt x="0" y="16"/>
                    <a:pt x="0" y="24"/>
                  </a:cubicBezTo>
                  <a:cubicBezTo>
                    <a:pt x="0" y="114"/>
                    <a:pt x="52" y="191"/>
                    <a:pt x="127" y="2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166" name="Freeform 9"/>
            <p:cNvSpPr>
              <a:spLocks/>
            </p:cNvSpPr>
            <p:nvPr/>
          </p:nvSpPr>
          <p:spPr bwMode="auto">
            <a:xfrm>
              <a:off x="-607" y="2587"/>
              <a:ext cx="617" cy="208"/>
            </a:xfrm>
            <a:custGeom>
              <a:avLst/>
              <a:gdLst/>
              <a:ahLst/>
              <a:cxnLst>
                <a:cxn ang="0">
                  <a:pos x="132" y="0"/>
                </a:cxn>
                <a:cxn ang="0">
                  <a:pos x="0" y="42"/>
                </a:cxn>
                <a:cxn ang="0">
                  <a:pos x="36" y="88"/>
                </a:cxn>
                <a:cxn ang="0">
                  <a:pos x="130" y="59"/>
                </a:cxn>
                <a:cxn ang="0">
                  <a:pos x="225" y="88"/>
                </a:cxn>
                <a:cxn ang="0">
                  <a:pos x="261" y="40"/>
                </a:cxn>
                <a:cxn ang="0">
                  <a:pos x="132" y="0"/>
                </a:cxn>
              </a:cxnLst>
              <a:rect l="0" t="0" r="r" b="b"/>
              <a:pathLst>
                <a:path w="261" h="88">
                  <a:moveTo>
                    <a:pt x="132" y="0"/>
                  </a:moveTo>
                  <a:cubicBezTo>
                    <a:pt x="83" y="0"/>
                    <a:pt x="38" y="16"/>
                    <a:pt x="0" y="42"/>
                  </a:cubicBezTo>
                  <a:cubicBezTo>
                    <a:pt x="9" y="60"/>
                    <a:pt x="21" y="75"/>
                    <a:pt x="36" y="88"/>
                  </a:cubicBezTo>
                  <a:cubicBezTo>
                    <a:pt x="63" y="70"/>
                    <a:pt x="95" y="59"/>
                    <a:pt x="130" y="59"/>
                  </a:cubicBezTo>
                  <a:cubicBezTo>
                    <a:pt x="165" y="59"/>
                    <a:pt x="198" y="70"/>
                    <a:pt x="225" y="88"/>
                  </a:cubicBezTo>
                  <a:cubicBezTo>
                    <a:pt x="240" y="75"/>
                    <a:pt x="253" y="59"/>
                    <a:pt x="261" y="40"/>
                  </a:cubicBezTo>
                  <a:cubicBezTo>
                    <a:pt x="225" y="15"/>
                    <a:pt x="180" y="0"/>
                    <a:pt x="13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167" name="Freeform 10"/>
            <p:cNvSpPr>
              <a:spLocks noEditPoints="1"/>
            </p:cNvSpPr>
            <p:nvPr/>
          </p:nvSpPr>
          <p:spPr bwMode="auto">
            <a:xfrm>
              <a:off x="-1277" y="2094"/>
              <a:ext cx="1967" cy="1857"/>
            </a:xfrm>
            <a:custGeom>
              <a:avLst/>
              <a:gdLst/>
              <a:ahLst/>
              <a:cxnLst>
                <a:cxn ang="0">
                  <a:pos x="199" y="388"/>
                </a:cxn>
                <a:cxn ang="0">
                  <a:pos x="336" y="458"/>
                </a:cxn>
                <a:cxn ang="0">
                  <a:pos x="364" y="452"/>
                </a:cxn>
                <a:cxn ang="0">
                  <a:pos x="361" y="435"/>
                </a:cxn>
                <a:cxn ang="0">
                  <a:pos x="405" y="385"/>
                </a:cxn>
                <a:cxn ang="0">
                  <a:pos x="393" y="355"/>
                </a:cxn>
                <a:cxn ang="0">
                  <a:pos x="244" y="187"/>
                </a:cxn>
                <a:cxn ang="0">
                  <a:pos x="380" y="20"/>
                </a:cxn>
                <a:cxn ang="0">
                  <a:pos x="380" y="1"/>
                </a:cxn>
                <a:cxn ang="0">
                  <a:pos x="149" y="261"/>
                </a:cxn>
                <a:cxn ang="0">
                  <a:pos x="151" y="286"/>
                </a:cxn>
                <a:cxn ang="0">
                  <a:pos x="0" y="524"/>
                </a:cxn>
                <a:cxn ang="0">
                  <a:pos x="19" y="622"/>
                </a:cxn>
                <a:cxn ang="0">
                  <a:pos x="38" y="611"/>
                </a:cxn>
                <a:cxn ang="0">
                  <a:pos x="29" y="558"/>
                </a:cxn>
                <a:cxn ang="0">
                  <a:pos x="199" y="388"/>
                </a:cxn>
                <a:cxn ang="0">
                  <a:pos x="674" y="282"/>
                </a:cxn>
                <a:cxn ang="0">
                  <a:pos x="674" y="261"/>
                </a:cxn>
                <a:cxn ang="0">
                  <a:pos x="439" y="0"/>
                </a:cxn>
                <a:cxn ang="0">
                  <a:pos x="439" y="19"/>
                </a:cxn>
                <a:cxn ang="0">
                  <a:pos x="584" y="187"/>
                </a:cxn>
                <a:cxn ang="0">
                  <a:pos x="432" y="355"/>
                </a:cxn>
                <a:cxn ang="0">
                  <a:pos x="421" y="386"/>
                </a:cxn>
                <a:cxn ang="0">
                  <a:pos x="461" y="435"/>
                </a:cxn>
                <a:cxn ang="0">
                  <a:pos x="457" y="453"/>
                </a:cxn>
                <a:cxn ang="0">
                  <a:pos x="492" y="461"/>
                </a:cxn>
                <a:cxn ang="0">
                  <a:pos x="631" y="388"/>
                </a:cxn>
                <a:cxn ang="0">
                  <a:pos x="801" y="558"/>
                </a:cxn>
                <a:cxn ang="0">
                  <a:pos x="793" y="611"/>
                </a:cxn>
                <a:cxn ang="0">
                  <a:pos x="814" y="623"/>
                </a:cxn>
                <a:cxn ang="0">
                  <a:pos x="833" y="524"/>
                </a:cxn>
                <a:cxn ang="0">
                  <a:pos x="674" y="282"/>
                </a:cxn>
                <a:cxn ang="0">
                  <a:pos x="631" y="728"/>
                </a:cxn>
                <a:cxn ang="0">
                  <a:pos x="462" y="558"/>
                </a:cxn>
                <a:cxn ang="0">
                  <a:pos x="474" y="495"/>
                </a:cxn>
                <a:cxn ang="0">
                  <a:pos x="449" y="467"/>
                </a:cxn>
                <a:cxn ang="0">
                  <a:pos x="411" y="485"/>
                </a:cxn>
                <a:cxn ang="0">
                  <a:pos x="374" y="468"/>
                </a:cxn>
                <a:cxn ang="0">
                  <a:pos x="355" y="492"/>
                </a:cxn>
                <a:cxn ang="0">
                  <a:pos x="369" y="558"/>
                </a:cxn>
                <a:cxn ang="0">
                  <a:pos x="199" y="728"/>
                </a:cxn>
                <a:cxn ang="0">
                  <a:pos x="65" y="663"/>
                </a:cxn>
                <a:cxn ang="0">
                  <a:pos x="47" y="674"/>
                </a:cxn>
                <a:cxn ang="0">
                  <a:pos x="263" y="786"/>
                </a:cxn>
                <a:cxn ang="0">
                  <a:pos x="416" y="737"/>
                </a:cxn>
                <a:cxn ang="0">
                  <a:pos x="570" y="786"/>
                </a:cxn>
                <a:cxn ang="0">
                  <a:pos x="786" y="674"/>
                </a:cxn>
                <a:cxn ang="0">
                  <a:pos x="765" y="663"/>
                </a:cxn>
                <a:cxn ang="0">
                  <a:pos x="631" y="728"/>
                </a:cxn>
              </a:cxnLst>
              <a:rect l="0" t="0" r="r" b="b"/>
              <a:pathLst>
                <a:path w="833" h="786">
                  <a:moveTo>
                    <a:pt x="199" y="388"/>
                  </a:moveTo>
                  <a:cubicBezTo>
                    <a:pt x="256" y="388"/>
                    <a:pt x="306" y="416"/>
                    <a:pt x="336" y="458"/>
                  </a:cubicBezTo>
                  <a:cubicBezTo>
                    <a:pt x="364" y="452"/>
                    <a:pt x="364" y="452"/>
                    <a:pt x="364" y="452"/>
                  </a:cubicBezTo>
                  <a:cubicBezTo>
                    <a:pt x="362" y="447"/>
                    <a:pt x="361" y="441"/>
                    <a:pt x="361" y="435"/>
                  </a:cubicBezTo>
                  <a:cubicBezTo>
                    <a:pt x="361" y="409"/>
                    <a:pt x="380" y="389"/>
                    <a:pt x="405" y="385"/>
                  </a:cubicBezTo>
                  <a:cubicBezTo>
                    <a:pt x="393" y="355"/>
                    <a:pt x="393" y="355"/>
                    <a:pt x="393" y="355"/>
                  </a:cubicBezTo>
                  <a:cubicBezTo>
                    <a:pt x="309" y="345"/>
                    <a:pt x="244" y="273"/>
                    <a:pt x="244" y="187"/>
                  </a:cubicBezTo>
                  <a:cubicBezTo>
                    <a:pt x="244" y="104"/>
                    <a:pt x="303" y="36"/>
                    <a:pt x="380" y="20"/>
                  </a:cubicBezTo>
                  <a:cubicBezTo>
                    <a:pt x="380" y="1"/>
                    <a:pt x="380" y="1"/>
                    <a:pt x="380" y="1"/>
                  </a:cubicBezTo>
                  <a:cubicBezTo>
                    <a:pt x="250" y="16"/>
                    <a:pt x="149" y="127"/>
                    <a:pt x="149" y="261"/>
                  </a:cubicBezTo>
                  <a:cubicBezTo>
                    <a:pt x="149" y="270"/>
                    <a:pt x="150" y="278"/>
                    <a:pt x="151" y="286"/>
                  </a:cubicBezTo>
                  <a:cubicBezTo>
                    <a:pt x="62" y="328"/>
                    <a:pt x="0" y="419"/>
                    <a:pt x="0" y="524"/>
                  </a:cubicBezTo>
                  <a:cubicBezTo>
                    <a:pt x="0" y="558"/>
                    <a:pt x="7" y="591"/>
                    <a:pt x="19" y="622"/>
                  </a:cubicBezTo>
                  <a:cubicBezTo>
                    <a:pt x="38" y="611"/>
                    <a:pt x="38" y="611"/>
                    <a:pt x="38" y="611"/>
                  </a:cubicBezTo>
                  <a:cubicBezTo>
                    <a:pt x="32" y="594"/>
                    <a:pt x="29" y="576"/>
                    <a:pt x="29" y="558"/>
                  </a:cubicBezTo>
                  <a:cubicBezTo>
                    <a:pt x="29" y="464"/>
                    <a:pt x="105" y="388"/>
                    <a:pt x="199" y="388"/>
                  </a:cubicBezTo>
                  <a:close/>
                  <a:moveTo>
                    <a:pt x="674" y="282"/>
                  </a:moveTo>
                  <a:cubicBezTo>
                    <a:pt x="674" y="275"/>
                    <a:pt x="674" y="269"/>
                    <a:pt x="674" y="261"/>
                  </a:cubicBezTo>
                  <a:cubicBezTo>
                    <a:pt x="674" y="126"/>
                    <a:pt x="571" y="14"/>
                    <a:pt x="439" y="0"/>
                  </a:cubicBezTo>
                  <a:cubicBezTo>
                    <a:pt x="439" y="19"/>
                    <a:pt x="439" y="19"/>
                    <a:pt x="439" y="19"/>
                  </a:cubicBezTo>
                  <a:cubicBezTo>
                    <a:pt x="521" y="31"/>
                    <a:pt x="584" y="101"/>
                    <a:pt x="584" y="187"/>
                  </a:cubicBezTo>
                  <a:cubicBezTo>
                    <a:pt x="584" y="274"/>
                    <a:pt x="517" y="347"/>
                    <a:pt x="432" y="355"/>
                  </a:cubicBezTo>
                  <a:cubicBezTo>
                    <a:pt x="421" y="386"/>
                    <a:pt x="421" y="386"/>
                    <a:pt x="421" y="386"/>
                  </a:cubicBezTo>
                  <a:cubicBezTo>
                    <a:pt x="444" y="391"/>
                    <a:pt x="461" y="411"/>
                    <a:pt x="461" y="435"/>
                  </a:cubicBezTo>
                  <a:cubicBezTo>
                    <a:pt x="461" y="441"/>
                    <a:pt x="459" y="447"/>
                    <a:pt x="457" y="453"/>
                  </a:cubicBezTo>
                  <a:cubicBezTo>
                    <a:pt x="492" y="461"/>
                    <a:pt x="492" y="461"/>
                    <a:pt x="492" y="461"/>
                  </a:cubicBezTo>
                  <a:cubicBezTo>
                    <a:pt x="523" y="417"/>
                    <a:pt x="574" y="388"/>
                    <a:pt x="631" y="388"/>
                  </a:cubicBezTo>
                  <a:cubicBezTo>
                    <a:pt x="725" y="388"/>
                    <a:pt x="801" y="464"/>
                    <a:pt x="801" y="558"/>
                  </a:cubicBezTo>
                  <a:cubicBezTo>
                    <a:pt x="801" y="576"/>
                    <a:pt x="798" y="594"/>
                    <a:pt x="793" y="611"/>
                  </a:cubicBezTo>
                  <a:cubicBezTo>
                    <a:pt x="814" y="623"/>
                    <a:pt x="814" y="623"/>
                    <a:pt x="814" y="623"/>
                  </a:cubicBezTo>
                  <a:cubicBezTo>
                    <a:pt x="826" y="592"/>
                    <a:pt x="833" y="559"/>
                    <a:pt x="833" y="524"/>
                  </a:cubicBezTo>
                  <a:cubicBezTo>
                    <a:pt x="833" y="416"/>
                    <a:pt x="767" y="323"/>
                    <a:pt x="674" y="282"/>
                  </a:cubicBezTo>
                  <a:close/>
                  <a:moveTo>
                    <a:pt x="631" y="728"/>
                  </a:moveTo>
                  <a:cubicBezTo>
                    <a:pt x="538" y="728"/>
                    <a:pt x="462" y="652"/>
                    <a:pt x="462" y="558"/>
                  </a:cubicBezTo>
                  <a:cubicBezTo>
                    <a:pt x="462" y="536"/>
                    <a:pt x="466" y="514"/>
                    <a:pt x="474" y="495"/>
                  </a:cubicBezTo>
                  <a:cubicBezTo>
                    <a:pt x="449" y="467"/>
                    <a:pt x="449" y="467"/>
                    <a:pt x="449" y="467"/>
                  </a:cubicBezTo>
                  <a:cubicBezTo>
                    <a:pt x="440" y="478"/>
                    <a:pt x="426" y="485"/>
                    <a:pt x="411" y="485"/>
                  </a:cubicBezTo>
                  <a:cubicBezTo>
                    <a:pt x="396" y="485"/>
                    <a:pt x="383" y="478"/>
                    <a:pt x="374" y="468"/>
                  </a:cubicBezTo>
                  <a:cubicBezTo>
                    <a:pt x="355" y="492"/>
                    <a:pt x="355" y="492"/>
                    <a:pt x="355" y="492"/>
                  </a:cubicBezTo>
                  <a:cubicBezTo>
                    <a:pt x="364" y="512"/>
                    <a:pt x="369" y="534"/>
                    <a:pt x="369" y="558"/>
                  </a:cubicBezTo>
                  <a:cubicBezTo>
                    <a:pt x="369" y="652"/>
                    <a:pt x="293" y="728"/>
                    <a:pt x="199" y="728"/>
                  </a:cubicBezTo>
                  <a:cubicBezTo>
                    <a:pt x="145" y="728"/>
                    <a:pt x="97" y="702"/>
                    <a:pt x="65" y="663"/>
                  </a:cubicBezTo>
                  <a:cubicBezTo>
                    <a:pt x="47" y="674"/>
                    <a:pt x="47" y="674"/>
                    <a:pt x="47" y="674"/>
                  </a:cubicBezTo>
                  <a:cubicBezTo>
                    <a:pt x="94" y="742"/>
                    <a:pt x="173" y="786"/>
                    <a:pt x="263" y="786"/>
                  </a:cubicBezTo>
                  <a:cubicBezTo>
                    <a:pt x="320" y="786"/>
                    <a:pt x="373" y="768"/>
                    <a:pt x="416" y="737"/>
                  </a:cubicBezTo>
                  <a:cubicBezTo>
                    <a:pt x="460" y="768"/>
                    <a:pt x="513" y="786"/>
                    <a:pt x="570" y="786"/>
                  </a:cubicBezTo>
                  <a:cubicBezTo>
                    <a:pt x="659" y="786"/>
                    <a:pt x="738" y="742"/>
                    <a:pt x="786" y="674"/>
                  </a:cubicBezTo>
                  <a:cubicBezTo>
                    <a:pt x="765" y="663"/>
                    <a:pt x="765" y="663"/>
                    <a:pt x="765" y="663"/>
                  </a:cubicBezTo>
                  <a:cubicBezTo>
                    <a:pt x="734" y="702"/>
                    <a:pt x="685" y="728"/>
                    <a:pt x="631" y="7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grpSp>
      <p:grpSp>
        <p:nvGrpSpPr>
          <p:cNvPr id="168" name="Group 6"/>
          <p:cNvGrpSpPr>
            <a:grpSpLocks/>
          </p:cNvGrpSpPr>
          <p:nvPr/>
        </p:nvGrpSpPr>
        <p:grpSpPr bwMode="auto">
          <a:xfrm>
            <a:off x="3276600" y="3901440"/>
            <a:ext cx="381000" cy="381000"/>
            <a:chOff x="-1277" y="2094"/>
            <a:chExt cx="1967" cy="1857"/>
          </a:xfrm>
          <a:solidFill>
            <a:srgbClr val="C00000"/>
          </a:solidFill>
        </p:grpSpPr>
        <p:sp>
          <p:nvSpPr>
            <p:cNvPr id="169" name="Freeform 7"/>
            <p:cNvSpPr>
              <a:spLocks/>
            </p:cNvSpPr>
            <p:nvPr/>
          </p:nvSpPr>
          <p:spPr bwMode="auto">
            <a:xfrm>
              <a:off x="-122" y="3072"/>
              <a:ext cx="368" cy="543"/>
            </a:xfrm>
            <a:custGeom>
              <a:avLst/>
              <a:gdLst/>
              <a:ahLst/>
              <a:cxnLst>
                <a:cxn ang="0">
                  <a:pos x="92" y="9"/>
                </a:cxn>
                <a:cxn ang="0">
                  <a:pos x="93" y="22"/>
                </a:cxn>
                <a:cxn ang="0">
                  <a:pos x="0" y="171"/>
                </a:cxn>
                <a:cxn ang="0">
                  <a:pos x="26" y="230"/>
                </a:cxn>
                <a:cxn ang="0">
                  <a:pos x="156" y="24"/>
                </a:cxn>
                <a:cxn ang="0">
                  <a:pos x="155" y="1"/>
                </a:cxn>
                <a:cxn ang="0">
                  <a:pos x="143" y="0"/>
                </a:cxn>
                <a:cxn ang="0">
                  <a:pos x="92" y="9"/>
                </a:cxn>
              </a:cxnLst>
              <a:rect l="0" t="0" r="r" b="b"/>
              <a:pathLst>
                <a:path w="156" h="230">
                  <a:moveTo>
                    <a:pt x="92" y="9"/>
                  </a:moveTo>
                  <a:cubicBezTo>
                    <a:pt x="92" y="13"/>
                    <a:pt x="93" y="17"/>
                    <a:pt x="93" y="22"/>
                  </a:cubicBezTo>
                  <a:cubicBezTo>
                    <a:pt x="93" y="87"/>
                    <a:pt x="55" y="144"/>
                    <a:pt x="0" y="171"/>
                  </a:cubicBezTo>
                  <a:cubicBezTo>
                    <a:pt x="4" y="193"/>
                    <a:pt x="13" y="213"/>
                    <a:pt x="26" y="230"/>
                  </a:cubicBezTo>
                  <a:cubicBezTo>
                    <a:pt x="103" y="193"/>
                    <a:pt x="156" y="115"/>
                    <a:pt x="156" y="24"/>
                  </a:cubicBezTo>
                  <a:cubicBezTo>
                    <a:pt x="156" y="16"/>
                    <a:pt x="156" y="8"/>
                    <a:pt x="155" y="1"/>
                  </a:cubicBezTo>
                  <a:cubicBezTo>
                    <a:pt x="151" y="0"/>
                    <a:pt x="147" y="0"/>
                    <a:pt x="143" y="0"/>
                  </a:cubicBezTo>
                  <a:cubicBezTo>
                    <a:pt x="125" y="0"/>
                    <a:pt x="108" y="3"/>
                    <a:pt x="92"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170" name="Freeform 8"/>
            <p:cNvSpPr>
              <a:spLocks/>
            </p:cNvSpPr>
            <p:nvPr/>
          </p:nvSpPr>
          <p:spPr bwMode="auto">
            <a:xfrm>
              <a:off x="-833" y="3072"/>
              <a:ext cx="359" cy="541"/>
            </a:xfrm>
            <a:custGeom>
              <a:avLst/>
              <a:gdLst/>
              <a:ahLst/>
              <a:cxnLst>
                <a:cxn ang="0">
                  <a:pos x="127" y="229"/>
                </a:cxn>
                <a:cxn ang="0">
                  <a:pos x="152" y="171"/>
                </a:cxn>
                <a:cxn ang="0">
                  <a:pos x="59" y="22"/>
                </a:cxn>
                <a:cxn ang="0">
                  <a:pos x="59" y="9"/>
                </a:cxn>
                <a:cxn ang="0">
                  <a:pos x="9" y="0"/>
                </a:cxn>
                <a:cxn ang="0">
                  <a:pos x="1" y="0"/>
                </a:cxn>
                <a:cxn ang="0">
                  <a:pos x="0" y="24"/>
                </a:cxn>
                <a:cxn ang="0">
                  <a:pos x="127" y="229"/>
                </a:cxn>
              </a:cxnLst>
              <a:rect l="0" t="0" r="r" b="b"/>
              <a:pathLst>
                <a:path w="152" h="229">
                  <a:moveTo>
                    <a:pt x="127" y="229"/>
                  </a:moveTo>
                  <a:cubicBezTo>
                    <a:pt x="139" y="212"/>
                    <a:pt x="148" y="192"/>
                    <a:pt x="152" y="171"/>
                  </a:cubicBezTo>
                  <a:cubicBezTo>
                    <a:pt x="97" y="144"/>
                    <a:pt x="59" y="87"/>
                    <a:pt x="59" y="22"/>
                  </a:cubicBezTo>
                  <a:cubicBezTo>
                    <a:pt x="59" y="17"/>
                    <a:pt x="59" y="13"/>
                    <a:pt x="59" y="9"/>
                  </a:cubicBezTo>
                  <a:cubicBezTo>
                    <a:pt x="44" y="3"/>
                    <a:pt x="27" y="0"/>
                    <a:pt x="9" y="0"/>
                  </a:cubicBezTo>
                  <a:cubicBezTo>
                    <a:pt x="7" y="0"/>
                    <a:pt x="4" y="0"/>
                    <a:pt x="1" y="0"/>
                  </a:cubicBezTo>
                  <a:cubicBezTo>
                    <a:pt x="0" y="8"/>
                    <a:pt x="0" y="16"/>
                    <a:pt x="0" y="24"/>
                  </a:cubicBezTo>
                  <a:cubicBezTo>
                    <a:pt x="0" y="114"/>
                    <a:pt x="52" y="191"/>
                    <a:pt x="127" y="2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171" name="Freeform 9"/>
            <p:cNvSpPr>
              <a:spLocks/>
            </p:cNvSpPr>
            <p:nvPr/>
          </p:nvSpPr>
          <p:spPr bwMode="auto">
            <a:xfrm>
              <a:off x="-607" y="2587"/>
              <a:ext cx="617" cy="208"/>
            </a:xfrm>
            <a:custGeom>
              <a:avLst/>
              <a:gdLst/>
              <a:ahLst/>
              <a:cxnLst>
                <a:cxn ang="0">
                  <a:pos x="132" y="0"/>
                </a:cxn>
                <a:cxn ang="0">
                  <a:pos x="0" y="42"/>
                </a:cxn>
                <a:cxn ang="0">
                  <a:pos x="36" y="88"/>
                </a:cxn>
                <a:cxn ang="0">
                  <a:pos x="130" y="59"/>
                </a:cxn>
                <a:cxn ang="0">
                  <a:pos x="225" y="88"/>
                </a:cxn>
                <a:cxn ang="0">
                  <a:pos x="261" y="40"/>
                </a:cxn>
                <a:cxn ang="0">
                  <a:pos x="132" y="0"/>
                </a:cxn>
              </a:cxnLst>
              <a:rect l="0" t="0" r="r" b="b"/>
              <a:pathLst>
                <a:path w="261" h="88">
                  <a:moveTo>
                    <a:pt x="132" y="0"/>
                  </a:moveTo>
                  <a:cubicBezTo>
                    <a:pt x="83" y="0"/>
                    <a:pt x="38" y="16"/>
                    <a:pt x="0" y="42"/>
                  </a:cubicBezTo>
                  <a:cubicBezTo>
                    <a:pt x="9" y="60"/>
                    <a:pt x="21" y="75"/>
                    <a:pt x="36" y="88"/>
                  </a:cubicBezTo>
                  <a:cubicBezTo>
                    <a:pt x="63" y="70"/>
                    <a:pt x="95" y="59"/>
                    <a:pt x="130" y="59"/>
                  </a:cubicBezTo>
                  <a:cubicBezTo>
                    <a:pt x="165" y="59"/>
                    <a:pt x="198" y="70"/>
                    <a:pt x="225" y="88"/>
                  </a:cubicBezTo>
                  <a:cubicBezTo>
                    <a:pt x="240" y="75"/>
                    <a:pt x="253" y="59"/>
                    <a:pt x="261" y="40"/>
                  </a:cubicBezTo>
                  <a:cubicBezTo>
                    <a:pt x="225" y="15"/>
                    <a:pt x="180" y="0"/>
                    <a:pt x="13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172" name="Freeform 10"/>
            <p:cNvSpPr>
              <a:spLocks noEditPoints="1"/>
            </p:cNvSpPr>
            <p:nvPr/>
          </p:nvSpPr>
          <p:spPr bwMode="auto">
            <a:xfrm>
              <a:off x="-1277" y="2094"/>
              <a:ext cx="1967" cy="1857"/>
            </a:xfrm>
            <a:custGeom>
              <a:avLst/>
              <a:gdLst/>
              <a:ahLst/>
              <a:cxnLst>
                <a:cxn ang="0">
                  <a:pos x="199" y="388"/>
                </a:cxn>
                <a:cxn ang="0">
                  <a:pos x="336" y="458"/>
                </a:cxn>
                <a:cxn ang="0">
                  <a:pos x="364" y="452"/>
                </a:cxn>
                <a:cxn ang="0">
                  <a:pos x="361" y="435"/>
                </a:cxn>
                <a:cxn ang="0">
                  <a:pos x="405" y="385"/>
                </a:cxn>
                <a:cxn ang="0">
                  <a:pos x="393" y="355"/>
                </a:cxn>
                <a:cxn ang="0">
                  <a:pos x="244" y="187"/>
                </a:cxn>
                <a:cxn ang="0">
                  <a:pos x="380" y="20"/>
                </a:cxn>
                <a:cxn ang="0">
                  <a:pos x="380" y="1"/>
                </a:cxn>
                <a:cxn ang="0">
                  <a:pos x="149" y="261"/>
                </a:cxn>
                <a:cxn ang="0">
                  <a:pos x="151" y="286"/>
                </a:cxn>
                <a:cxn ang="0">
                  <a:pos x="0" y="524"/>
                </a:cxn>
                <a:cxn ang="0">
                  <a:pos x="19" y="622"/>
                </a:cxn>
                <a:cxn ang="0">
                  <a:pos x="38" y="611"/>
                </a:cxn>
                <a:cxn ang="0">
                  <a:pos x="29" y="558"/>
                </a:cxn>
                <a:cxn ang="0">
                  <a:pos x="199" y="388"/>
                </a:cxn>
                <a:cxn ang="0">
                  <a:pos x="674" y="282"/>
                </a:cxn>
                <a:cxn ang="0">
                  <a:pos x="674" y="261"/>
                </a:cxn>
                <a:cxn ang="0">
                  <a:pos x="439" y="0"/>
                </a:cxn>
                <a:cxn ang="0">
                  <a:pos x="439" y="19"/>
                </a:cxn>
                <a:cxn ang="0">
                  <a:pos x="584" y="187"/>
                </a:cxn>
                <a:cxn ang="0">
                  <a:pos x="432" y="355"/>
                </a:cxn>
                <a:cxn ang="0">
                  <a:pos x="421" y="386"/>
                </a:cxn>
                <a:cxn ang="0">
                  <a:pos x="461" y="435"/>
                </a:cxn>
                <a:cxn ang="0">
                  <a:pos x="457" y="453"/>
                </a:cxn>
                <a:cxn ang="0">
                  <a:pos x="492" y="461"/>
                </a:cxn>
                <a:cxn ang="0">
                  <a:pos x="631" y="388"/>
                </a:cxn>
                <a:cxn ang="0">
                  <a:pos x="801" y="558"/>
                </a:cxn>
                <a:cxn ang="0">
                  <a:pos x="793" y="611"/>
                </a:cxn>
                <a:cxn ang="0">
                  <a:pos x="814" y="623"/>
                </a:cxn>
                <a:cxn ang="0">
                  <a:pos x="833" y="524"/>
                </a:cxn>
                <a:cxn ang="0">
                  <a:pos x="674" y="282"/>
                </a:cxn>
                <a:cxn ang="0">
                  <a:pos x="631" y="728"/>
                </a:cxn>
                <a:cxn ang="0">
                  <a:pos x="462" y="558"/>
                </a:cxn>
                <a:cxn ang="0">
                  <a:pos x="474" y="495"/>
                </a:cxn>
                <a:cxn ang="0">
                  <a:pos x="449" y="467"/>
                </a:cxn>
                <a:cxn ang="0">
                  <a:pos x="411" y="485"/>
                </a:cxn>
                <a:cxn ang="0">
                  <a:pos x="374" y="468"/>
                </a:cxn>
                <a:cxn ang="0">
                  <a:pos x="355" y="492"/>
                </a:cxn>
                <a:cxn ang="0">
                  <a:pos x="369" y="558"/>
                </a:cxn>
                <a:cxn ang="0">
                  <a:pos x="199" y="728"/>
                </a:cxn>
                <a:cxn ang="0">
                  <a:pos x="65" y="663"/>
                </a:cxn>
                <a:cxn ang="0">
                  <a:pos x="47" y="674"/>
                </a:cxn>
                <a:cxn ang="0">
                  <a:pos x="263" y="786"/>
                </a:cxn>
                <a:cxn ang="0">
                  <a:pos x="416" y="737"/>
                </a:cxn>
                <a:cxn ang="0">
                  <a:pos x="570" y="786"/>
                </a:cxn>
                <a:cxn ang="0">
                  <a:pos x="786" y="674"/>
                </a:cxn>
                <a:cxn ang="0">
                  <a:pos x="765" y="663"/>
                </a:cxn>
                <a:cxn ang="0">
                  <a:pos x="631" y="728"/>
                </a:cxn>
              </a:cxnLst>
              <a:rect l="0" t="0" r="r" b="b"/>
              <a:pathLst>
                <a:path w="833" h="786">
                  <a:moveTo>
                    <a:pt x="199" y="388"/>
                  </a:moveTo>
                  <a:cubicBezTo>
                    <a:pt x="256" y="388"/>
                    <a:pt x="306" y="416"/>
                    <a:pt x="336" y="458"/>
                  </a:cubicBezTo>
                  <a:cubicBezTo>
                    <a:pt x="364" y="452"/>
                    <a:pt x="364" y="452"/>
                    <a:pt x="364" y="452"/>
                  </a:cubicBezTo>
                  <a:cubicBezTo>
                    <a:pt x="362" y="447"/>
                    <a:pt x="361" y="441"/>
                    <a:pt x="361" y="435"/>
                  </a:cubicBezTo>
                  <a:cubicBezTo>
                    <a:pt x="361" y="409"/>
                    <a:pt x="380" y="389"/>
                    <a:pt x="405" y="385"/>
                  </a:cubicBezTo>
                  <a:cubicBezTo>
                    <a:pt x="393" y="355"/>
                    <a:pt x="393" y="355"/>
                    <a:pt x="393" y="355"/>
                  </a:cubicBezTo>
                  <a:cubicBezTo>
                    <a:pt x="309" y="345"/>
                    <a:pt x="244" y="273"/>
                    <a:pt x="244" y="187"/>
                  </a:cubicBezTo>
                  <a:cubicBezTo>
                    <a:pt x="244" y="104"/>
                    <a:pt x="303" y="36"/>
                    <a:pt x="380" y="20"/>
                  </a:cubicBezTo>
                  <a:cubicBezTo>
                    <a:pt x="380" y="1"/>
                    <a:pt x="380" y="1"/>
                    <a:pt x="380" y="1"/>
                  </a:cubicBezTo>
                  <a:cubicBezTo>
                    <a:pt x="250" y="16"/>
                    <a:pt x="149" y="127"/>
                    <a:pt x="149" y="261"/>
                  </a:cubicBezTo>
                  <a:cubicBezTo>
                    <a:pt x="149" y="270"/>
                    <a:pt x="150" y="278"/>
                    <a:pt x="151" y="286"/>
                  </a:cubicBezTo>
                  <a:cubicBezTo>
                    <a:pt x="62" y="328"/>
                    <a:pt x="0" y="419"/>
                    <a:pt x="0" y="524"/>
                  </a:cubicBezTo>
                  <a:cubicBezTo>
                    <a:pt x="0" y="558"/>
                    <a:pt x="7" y="591"/>
                    <a:pt x="19" y="622"/>
                  </a:cubicBezTo>
                  <a:cubicBezTo>
                    <a:pt x="38" y="611"/>
                    <a:pt x="38" y="611"/>
                    <a:pt x="38" y="611"/>
                  </a:cubicBezTo>
                  <a:cubicBezTo>
                    <a:pt x="32" y="594"/>
                    <a:pt x="29" y="576"/>
                    <a:pt x="29" y="558"/>
                  </a:cubicBezTo>
                  <a:cubicBezTo>
                    <a:pt x="29" y="464"/>
                    <a:pt x="105" y="388"/>
                    <a:pt x="199" y="388"/>
                  </a:cubicBezTo>
                  <a:close/>
                  <a:moveTo>
                    <a:pt x="674" y="282"/>
                  </a:moveTo>
                  <a:cubicBezTo>
                    <a:pt x="674" y="275"/>
                    <a:pt x="674" y="269"/>
                    <a:pt x="674" y="261"/>
                  </a:cubicBezTo>
                  <a:cubicBezTo>
                    <a:pt x="674" y="126"/>
                    <a:pt x="571" y="14"/>
                    <a:pt x="439" y="0"/>
                  </a:cubicBezTo>
                  <a:cubicBezTo>
                    <a:pt x="439" y="19"/>
                    <a:pt x="439" y="19"/>
                    <a:pt x="439" y="19"/>
                  </a:cubicBezTo>
                  <a:cubicBezTo>
                    <a:pt x="521" y="31"/>
                    <a:pt x="584" y="101"/>
                    <a:pt x="584" y="187"/>
                  </a:cubicBezTo>
                  <a:cubicBezTo>
                    <a:pt x="584" y="274"/>
                    <a:pt x="517" y="347"/>
                    <a:pt x="432" y="355"/>
                  </a:cubicBezTo>
                  <a:cubicBezTo>
                    <a:pt x="421" y="386"/>
                    <a:pt x="421" y="386"/>
                    <a:pt x="421" y="386"/>
                  </a:cubicBezTo>
                  <a:cubicBezTo>
                    <a:pt x="444" y="391"/>
                    <a:pt x="461" y="411"/>
                    <a:pt x="461" y="435"/>
                  </a:cubicBezTo>
                  <a:cubicBezTo>
                    <a:pt x="461" y="441"/>
                    <a:pt x="459" y="447"/>
                    <a:pt x="457" y="453"/>
                  </a:cubicBezTo>
                  <a:cubicBezTo>
                    <a:pt x="492" y="461"/>
                    <a:pt x="492" y="461"/>
                    <a:pt x="492" y="461"/>
                  </a:cubicBezTo>
                  <a:cubicBezTo>
                    <a:pt x="523" y="417"/>
                    <a:pt x="574" y="388"/>
                    <a:pt x="631" y="388"/>
                  </a:cubicBezTo>
                  <a:cubicBezTo>
                    <a:pt x="725" y="388"/>
                    <a:pt x="801" y="464"/>
                    <a:pt x="801" y="558"/>
                  </a:cubicBezTo>
                  <a:cubicBezTo>
                    <a:pt x="801" y="576"/>
                    <a:pt x="798" y="594"/>
                    <a:pt x="793" y="611"/>
                  </a:cubicBezTo>
                  <a:cubicBezTo>
                    <a:pt x="814" y="623"/>
                    <a:pt x="814" y="623"/>
                    <a:pt x="814" y="623"/>
                  </a:cubicBezTo>
                  <a:cubicBezTo>
                    <a:pt x="826" y="592"/>
                    <a:pt x="833" y="559"/>
                    <a:pt x="833" y="524"/>
                  </a:cubicBezTo>
                  <a:cubicBezTo>
                    <a:pt x="833" y="416"/>
                    <a:pt x="767" y="323"/>
                    <a:pt x="674" y="282"/>
                  </a:cubicBezTo>
                  <a:close/>
                  <a:moveTo>
                    <a:pt x="631" y="728"/>
                  </a:moveTo>
                  <a:cubicBezTo>
                    <a:pt x="538" y="728"/>
                    <a:pt x="462" y="652"/>
                    <a:pt x="462" y="558"/>
                  </a:cubicBezTo>
                  <a:cubicBezTo>
                    <a:pt x="462" y="536"/>
                    <a:pt x="466" y="514"/>
                    <a:pt x="474" y="495"/>
                  </a:cubicBezTo>
                  <a:cubicBezTo>
                    <a:pt x="449" y="467"/>
                    <a:pt x="449" y="467"/>
                    <a:pt x="449" y="467"/>
                  </a:cubicBezTo>
                  <a:cubicBezTo>
                    <a:pt x="440" y="478"/>
                    <a:pt x="426" y="485"/>
                    <a:pt x="411" y="485"/>
                  </a:cubicBezTo>
                  <a:cubicBezTo>
                    <a:pt x="396" y="485"/>
                    <a:pt x="383" y="478"/>
                    <a:pt x="374" y="468"/>
                  </a:cubicBezTo>
                  <a:cubicBezTo>
                    <a:pt x="355" y="492"/>
                    <a:pt x="355" y="492"/>
                    <a:pt x="355" y="492"/>
                  </a:cubicBezTo>
                  <a:cubicBezTo>
                    <a:pt x="364" y="512"/>
                    <a:pt x="369" y="534"/>
                    <a:pt x="369" y="558"/>
                  </a:cubicBezTo>
                  <a:cubicBezTo>
                    <a:pt x="369" y="652"/>
                    <a:pt x="293" y="728"/>
                    <a:pt x="199" y="728"/>
                  </a:cubicBezTo>
                  <a:cubicBezTo>
                    <a:pt x="145" y="728"/>
                    <a:pt x="97" y="702"/>
                    <a:pt x="65" y="663"/>
                  </a:cubicBezTo>
                  <a:cubicBezTo>
                    <a:pt x="47" y="674"/>
                    <a:pt x="47" y="674"/>
                    <a:pt x="47" y="674"/>
                  </a:cubicBezTo>
                  <a:cubicBezTo>
                    <a:pt x="94" y="742"/>
                    <a:pt x="173" y="786"/>
                    <a:pt x="263" y="786"/>
                  </a:cubicBezTo>
                  <a:cubicBezTo>
                    <a:pt x="320" y="786"/>
                    <a:pt x="373" y="768"/>
                    <a:pt x="416" y="737"/>
                  </a:cubicBezTo>
                  <a:cubicBezTo>
                    <a:pt x="460" y="768"/>
                    <a:pt x="513" y="786"/>
                    <a:pt x="570" y="786"/>
                  </a:cubicBezTo>
                  <a:cubicBezTo>
                    <a:pt x="659" y="786"/>
                    <a:pt x="738" y="742"/>
                    <a:pt x="786" y="674"/>
                  </a:cubicBezTo>
                  <a:cubicBezTo>
                    <a:pt x="765" y="663"/>
                    <a:pt x="765" y="663"/>
                    <a:pt x="765" y="663"/>
                  </a:cubicBezTo>
                  <a:cubicBezTo>
                    <a:pt x="734" y="702"/>
                    <a:pt x="685" y="728"/>
                    <a:pt x="631" y="7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grpSp>
      <p:sp>
        <p:nvSpPr>
          <p:cNvPr id="41" name="Rectangle 40"/>
          <p:cNvSpPr/>
          <p:nvPr/>
        </p:nvSpPr>
        <p:spPr>
          <a:xfrm>
            <a:off x="4095935" y="2058101"/>
            <a:ext cx="293096" cy="35547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err="1">
                <a:solidFill>
                  <a:prstClr val="white"/>
                </a:solidFill>
                <a:latin typeface="Arial"/>
              </a:rPr>
              <a:t>NGFW</a:t>
            </a:r>
            <a:endParaRPr lang="en-US" sz="1400" dirty="0">
              <a:solidFill>
                <a:prstClr val="white"/>
              </a:solidFill>
              <a:latin typeface="Arial"/>
            </a:endParaRPr>
          </a:p>
        </p:txBody>
      </p:sp>
      <p:sp>
        <p:nvSpPr>
          <p:cNvPr id="42" name="Rectangle 41"/>
          <p:cNvSpPr/>
          <p:nvPr/>
        </p:nvSpPr>
        <p:spPr>
          <a:xfrm>
            <a:off x="4446973" y="2058101"/>
            <a:ext cx="293096" cy="35547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solidFill>
                  <a:prstClr val="white"/>
                </a:solidFill>
                <a:latin typeface="Arial"/>
              </a:rPr>
              <a:t>IDS / </a:t>
            </a:r>
            <a:r>
              <a:rPr lang="en-US" sz="1400" dirty="0" err="1">
                <a:solidFill>
                  <a:prstClr val="white"/>
                </a:solidFill>
                <a:latin typeface="Arial"/>
              </a:rPr>
              <a:t>IPS</a:t>
            </a:r>
            <a:endParaRPr lang="en-US" sz="1400" dirty="0">
              <a:solidFill>
                <a:prstClr val="white"/>
              </a:solidFill>
              <a:latin typeface="Arial"/>
            </a:endParaRPr>
          </a:p>
        </p:txBody>
      </p:sp>
      <p:sp>
        <p:nvSpPr>
          <p:cNvPr id="43" name="Rectangle 42"/>
          <p:cNvSpPr/>
          <p:nvPr/>
        </p:nvSpPr>
        <p:spPr>
          <a:xfrm>
            <a:off x="4798011" y="2058101"/>
            <a:ext cx="293096" cy="35547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solidFill>
                  <a:prstClr val="white"/>
                </a:solidFill>
                <a:latin typeface="Arial"/>
              </a:rPr>
              <a:t>Host AV</a:t>
            </a:r>
          </a:p>
        </p:txBody>
      </p:sp>
      <p:sp>
        <p:nvSpPr>
          <p:cNvPr id="44" name="Rectangle 43"/>
          <p:cNvSpPr/>
          <p:nvPr/>
        </p:nvSpPr>
        <p:spPr>
          <a:xfrm>
            <a:off x="5149049" y="2058101"/>
            <a:ext cx="293096" cy="355476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solidFill>
                  <a:prstClr val="white"/>
                </a:solidFill>
                <a:latin typeface="Arial"/>
              </a:rPr>
              <a:t>Web </a:t>
            </a:r>
            <a:r>
              <a:rPr lang="en-US" sz="1400" dirty="0" smtClean="0">
                <a:solidFill>
                  <a:prstClr val="white"/>
                </a:solidFill>
                <a:latin typeface="Arial"/>
              </a:rPr>
              <a:t>Gateway </a:t>
            </a:r>
            <a:endParaRPr lang="en-US" sz="1400" dirty="0">
              <a:solidFill>
                <a:prstClr val="white"/>
              </a:solidFill>
              <a:latin typeface="Arial"/>
            </a:endParaRPr>
          </a:p>
        </p:txBody>
      </p:sp>
      <p:sp>
        <p:nvSpPr>
          <p:cNvPr id="45" name="Rectangle 44"/>
          <p:cNvSpPr/>
          <p:nvPr/>
        </p:nvSpPr>
        <p:spPr>
          <a:xfrm>
            <a:off x="5500087" y="2058101"/>
            <a:ext cx="293096" cy="35547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err="1">
                <a:solidFill>
                  <a:prstClr val="white"/>
                </a:solidFill>
                <a:latin typeface="Arial"/>
              </a:rPr>
              <a:t>SIEM</a:t>
            </a:r>
            <a:endParaRPr lang="en-US" sz="1400" dirty="0">
              <a:solidFill>
                <a:prstClr val="white"/>
              </a:solidFill>
              <a:latin typeface="Arial"/>
            </a:endParaRPr>
          </a:p>
        </p:txBody>
      </p:sp>
      <p:sp>
        <p:nvSpPr>
          <p:cNvPr id="46" name="Rectangle 45"/>
          <p:cNvSpPr/>
          <p:nvPr/>
        </p:nvSpPr>
        <p:spPr>
          <a:xfrm>
            <a:off x="5851125" y="2058101"/>
            <a:ext cx="293096" cy="355476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solidFill>
                  <a:prstClr val="white"/>
                </a:solidFill>
                <a:latin typeface="Arial"/>
              </a:rPr>
              <a:t>Email Gateway</a:t>
            </a:r>
          </a:p>
        </p:txBody>
      </p:sp>
      <p:sp>
        <p:nvSpPr>
          <p:cNvPr id="47" name="Rectangle 46"/>
          <p:cNvSpPr/>
          <p:nvPr/>
        </p:nvSpPr>
        <p:spPr>
          <a:xfrm>
            <a:off x="6202163" y="2058101"/>
            <a:ext cx="293096" cy="355476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err="1">
                <a:solidFill>
                  <a:prstClr val="white"/>
                </a:solidFill>
                <a:latin typeface="Arial"/>
              </a:rPr>
              <a:t>DLP</a:t>
            </a:r>
            <a:endParaRPr lang="en-US" sz="1400" dirty="0">
              <a:solidFill>
                <a:prstClr val="white"/>
              </a:solidFill>
              <a:latin typeface="Arial"/>
            </a:endParaRPr>
          </a:p>
        </p:txBody>
      </p:sp>
      <p:sp>
        <p:nvSpPr>
          <p:cNvPr id="48" name="Rectangle 47"/>
          <p:cNvSpPr/>
          <p:nvPr/>
        </p:nvSpPr>
        <p:spPr>
          <a:xfrm>
            <a:off x="6553200" y="2058101"/>
            <a:ext cx="293096" cy="35547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solidFill>
                  <a:prstClr val="white"/>
                </a:solidFill>
                <a:latin typeface="Arial"/>
              </a:rPr>
              <a:t>Web Application Firewall</a:t>
            </a:r>
          </a:p>
        </p:txBody>
      </p:sp>
      <p:grpSp>
        <p:nvGrpSpPr>
          <p:cNvPr id="146" name="Group 145"/>
          <p:cNvGrpSpPr/>
          <p:nvPr/>
        </p:nvGrpSpPr>
        <p:grpSpPr>
          <a:xfrm>
            <a:off x="2492058" y="2385000"/>
            <a:ext cx="3715702" cy="494556"/>
            <a:chOff x="2695258" y="2385000"/>
            <a:chExt cx="3715702" cy="494556"/>
          </a:xfrm>
        </p:grpSpPr>
        <p:sp>
          <p:nvSpPr>
            <p:cNvPr id="142" name="Right Arrow 30"/>
            <p:cNvSpPr/>
            <p:nvPr/>
          </p:nvSpPr>
          <p:spPr>
            <a:xfrm flipH="1">
              <a:off x="2695258" y="2622095"/>
              <a:ext cx="3715702" cy="257461"/>
            </a:xfrm>
            <a:custGeom>
              <a:avLst/>
              <a:gdLst>
                <a:gd name="connsiteX0" fmla="*/ 0 w 3300039"/>
                <a:gd name="connsiteY0" fmla="*/ 76200 h 304800"/>
                <a:gd name="connsiteX1" fmla="*/ 3147639 w 3300039"/>
                <a:gd name="connsiteY1" fmla="*/ 76200 h 304800"/>
                <a:gd name="connsiteX2" fmla="*/ 3147639 w 3300039"/>
                <a:gd name="connsiteY2" fmla="*/ 0 h 304800"/>
                <a:gd name="connsiteX3" fmla="*/ 3300039 w 3300039"/>
                <a:gd name="connsiteY3" fmla="*/ 152400 h 304800"/>
                <a:gd name="connsiteX4" fmla="*/ 3147639 w 3300039"/>
                <a:gd name="connsiteY4" fmla="*/ 304800 h 304800"/>
                <a:gd name="connsiteX5" fmla="*/ 3147639 w 3300039"/>
                <a:gd name="connsiteY5" fmla="*/ 228600 h 304800"/>
                <a:gd name="connsiteX6" fmla="*/ 0 w 3300039"/>
                <a:gd name="connsiteY6" fmla="*/ 228600 h 304800"/>
                <a:gd name="connsiteX7" fmla="*/ 0 w 3300039"/>
                <a:gd name="connsiteY7" fmla="*/ 76200 h 304800"/>
                <a:gd name="connsiteX0" fmla="*/ 54768 w 3300039"/>
                <a:gd name="connsiteY0" fmla="*/ 69056 h 304800"/>
                <a:gd name="connsiteX1" fmla="*/ 3147639 w 3300039"/>
                <a:gd name="connsiteY1" fmla="*/ 76200 h 304800"/>
                <a:gd name="connsiteX2" fmla="*/ 3147639 w 3300039"/>
                <a:gd name="connsiteY2" fmla="*/ 0 h 304800"/>
                <a:gd name="connsiteX3" fmla="*/ 3300039 w 3300039"/>
                <a:gd name="connsiteY3" fmla="*/ 152400 h 304800"/>
                <a:gd name="connsiteX4" fmla="*/ 3147639 w 3300039"/>
                <a:gd name="connsiteY4" fmla="*/ 304800 h 304800"/>
                <a:gd name="connsiteX5" fmla="*/ 3147639 w 3300039"/>
                <a:gd name="connsiteY5" fmla="*/ 228600 h 304800"/>
                <a:gd name="connsiteX6" fmla="*/ 0 w 3300039"/>
                <a:gd name="connsiteY6" fmla="*/ 228600 h 304800"/>
                <a:gd name="connsiteX7" fmla="*/ 54768 w 3300039"/>
                <a:gd name="connsiteY7" fmla="*/ 69056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0039" h="304800">
                  <a:moveTo>
                    <a:pt x="54768" y="69056"/>
                  </a:moveTo>
                  <a:lnTo>
                    <a:pt x="3147639" y="76200"/>
                  </a:lnTo>
                  <a:lnTo>
                    <a:pt x="3147639" y="0"/>
                  </a:lnTo>
                  <a:lnTo>
                    <a:pt x="3300039" y="152400"/>
                  </a:lnTo>
                  <a:lnTo>
                    <a:pt x="3147639" y="304800"/>
                  </a:lnTo>
                  <a:lnTo>
                    <a:pt x="3147639" y="228600"/>
                  </a:lnTo>
                  <a:lnTo>
                    <a:pt x="0" y="228600"/>
                  </a:lnTo>
                  <a:lnTo>
                    <a:pt x="54768" y="69056"/>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80" rIns="91356" bIns="45680" rtlCol="0" anchor="ctr"/>
            <a:lstStyle/>
            <a:p>
              <a:pPr algn="ctr" defTabSz="912478"/>
              <a:endParaRPr lang="en-US" sz="1600" dirty="0">
                <a:solidFill>
                  <a:prstClr val="white"/>
                </a:solidFill>
                <a:latin typeface="Arial"/>
              </a:endParaRPr>
            </a:p>
          </p:txBody>
        </p:sp>
        <p:sp>
          <p:nvSpPr>
            <p:cNvPr id="143" name="Right Arrow 142"/>
            <p:cNvSpPr/>
            <p:nvPr/>
          </p:nvSpPr>
          <p:spPr>
            <a:xfrm rot="14919519">
              <a:off x="6021681" y="2415047"/>
              <a:ext cx="403286" cy="343192"/>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80" rIns="91356" bIns="45680" rtlCol="0" anchor="ctr"/>
            <a:lstStyle/>
            <a:p>
              <a:pPr algn="ctr" defTabSz="912478"/>
              <a:endParaRPr lang="en-US" sz="1600" dirty="0">
                <a:solidFill>
                  <a:prstClr val="white"/>
                </a:solidFill>
                <a:latin typeface="Arial"/>
              </a:endParaRPr>
            </a:p>
          </p:txBody>
        </p:sp>
      </p:grpSp>
      <p:grpSp>
        <p:nvGrpSpPr>
          <p:cNvPr id="148" name="Group 147"/>
          <p:cNvGrpSpPr/>
          <p:nvPr/>
        </p:nvGrpSpPr>
        <p:grpSpPr>
          <a:xfrm>
            <a:off x="2945776" y="4445013"/>
            <a:ext cx="2553203" cy="493245"/>
            <a:chOff x="3067696" y="4445013"/>
            <a:chExt cx="2553203" cy="493245"/>
          </a:xfrm>
        </p:grpSpPr>
        <p:sp>
          <p:nvSpPr>
            <p:cNvPr id="141" name="Right Arrow 30"/>
            <p:cNvSpPr/>
            <p:nvPr/>
          </p:nvSpPr>
          <p:spPr>
            <a:xfrm flipH="1" flipV="1">
              <a:off x="3067696" y="4445013"/>
              <a:ext cx="2543274" cy="257461"/>
            </a:xfrm>
            <a:custGeom>
              <a:avLst/>
              <a:gdLst>
                <a:gd name="connsiteX0" fmla="*/ 0 w 3300039"/>
                <a:gd name="connsiteY0" fmla="*/ 76200 h 304800"/>
                <a:gd name="connsiteX1" fmla="*/ 3147639 w 3300039"/>
                <a:gd name="connsiteY1" fmla="*/ 76200 h 304800"/>
                <a:gd name="connsiteX2" fmla="*/ 3147639 w 3300039"/>
                <a:gd name="connsiteY2" fmla="*/ 0 h 304800"/>
                <a:gd name="connsiteX3" fmla="*/ 3300039 w 3300039"/>
                <a:gd name="connsiteY3" fmla="*/ 152400 h 304800"/>
                <a:gd name="connsiteX4" fmla="*/ 3147639 w 3300039"/>
                <a:gd name="connsiteY4" fmla="*/ 304800 h 304800"/>
                <a:gd name="connsiteX5" fmla="*/ 3147639 w 3300039"/>
                <a:gd name="connsiteY5" fmla="*/ 228600 h 304800"/>
                <a:gd name="connsiteX6" fmla="*/ 0 w 3300039"/>
                <a:gd name="connsiteY6" fmla="*/ 228600 h 304800"/>
                <a:gd name="connsiteX7" fmla="*/ 0 w 3300039"/>
                <a:gd name="connsiteY7" fmla="*/ 76200 h 304800"/>
                <a:gd name="connsiteX0" fmla="*/ 54768 w 3300039"/>
                <a:gd name="connsiteY0" fmla="*/ 69056 h 304800"/>
                <a:gd name="connsiteX1" fmla="*/ 3147639 w 3300039"/>
                <a:gd name="connsiteY1" fmla="*/ 76200 h 304800"/>
                <a:gd name="connsiteX2" fmla="*/ 3147639 w 3300039"/>
                <a:gd name="connsiteY2" fmla="*/ 0 h 304800"/>
                <a:gd name="connsiteX3" fmla="*/ 3300039 w 3300039"/>
                <a:gd name="connsiteY3" fmla="*/ 152400 h 304800"/>
                <a:gd name="connsiteX4" fmla="*/ 3147639 w 3300039"/>
                <a:gd name="connsiteY4" fmla="*/ 304800 h 304800"/>
                <a:gd name="connsiteX5" fmla="*/ 3147639 w 3300039"/>
                <a:gd name="connsiteY5" fmla="*/ 228600 h 304800"/>
                <a:gd name="connsiteX6" fmla="*/ 0 w 3300039"/>
                <a:gd name="connsiteY6" fmla="*/ 228600 h 304800"/>
                <a:gd name="connsiteX7" fmla="*/ 54768 w 3300039"/>
                <a:gd name="connsiteY7" fmla="*/ 69056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0039" h="304800">
                  <a:moveTo>
                    <a:pt x="54768" y="69056"/>
                  </a:moveTo>
                  <a:lnTo>
                    <a:pt x="3147639" y="76200"/>
                  </a:lnTo>
                  <a:lnTo>
                    <a:pt x="3147639" y="0"/>
                  </a:lnTo>
                  <a:lnTo>
                    <a:pt x="3300039" y="152400"/>
                  </a:lnTo>
                  <a:lnTo>
                    <a:pt x="3147639" y="304800"/>
                  </a:lnTo>
                  <a:lnTo>
                    <a:pt x="3147639" y="228600"/>
                  </a:lnTo>
                  <a:lnTo>
                    <a:pt x="0" y="228600"/>
                  </a:lnTo>
                  <a:lnTo>
                    <a:pt x="54768" y="69056"/>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80" rIns="91356" bIns="45680" rtlCol="0" anchor="ctr"/>
            <a:lstStyle/>
            <a:p>
              <a:pPr algn="ctr" defTabSz="912478"/>
              <a:endParaRPr lang="en-US" sz="1600" dirty="0">
                <a:solidFill>
                  <a:prstClr val="white"/>
                </a:solidFill>
                <a:latin typeface="Arial"/>
              </a:endParaRPr>
            </a:p>
          </p:txBody>
        </p:sp>
        <p:sp>
          <p:nvSpPr>
            <p:cNvPr id="144" name="Right Arrow 143"/>
            <p:cNvSpPr/>
            <p:nvPr/>
          </p:nvSpPr>
          <p:spPr>
            <a:xfrm rot="6485987" flipV="1">
              <a:off x="5247660" y="4565019"/>
              <a:ext cx="403286" cy="343192"/>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80" rIns="91356" bIns="45680" rtlCol="0" anchor="ctr"/>
            <a:lstStyle/>
            <a:p>
              <a:pPr algn="ctr" defTabSz="912478"/>
              <a:endParaRPr lang="en-US" sz="1600" dirty="0">
                <a:solidFill>
                  <a:prstClr val="white"/>
                </a:solidFill>
                <a:latin typeface="Arial"/>
              </a:endParaRPr>
            </a:p>
          </p:txBody>
        </p:sp>
      </p:grpSp>
      <p:grpSp>
        <p:nvGrpSpPr>
          <p:cNvPr id="147" name="Group 146"/>
          <p:cNvGrpSpPr/>
          <p:nvPr/>
        </p:nvGrpSpPr>
        <p:grpSpPr>
          <a:xfrm>
            <a:off x="3258728" y="3083198"/>
            <a:ext cx="1171679" cy="496201"/>
            <a:chOff x="3258728" y="3083198"/>
            <a:chExt cx="1171679" cy="496201"/>
          </a:xfrm>
        </p:grpSpPr>
        <p:sp>
          <p:nvSpPr>
            <p:cNvPr id="140" name="Right Arrow 30"/>
            <p:cNvSpPr/>
            <p:nvPr/>
          </p:nvSpPr>
          <p:spPr>
            <a:xfrm flipH="1">
              <a:off x="3258728" y="3321938"/>
              <a:ext cx="1150178" cy="257461"/>
            </a:xfrm>
            <a:custGeom>
              <a:avLst/>
              <a:gdLst>
                <a:gd name="connsiteX0" fmla="*/ 0 w 3300039"/>
                <a:gd name="connsiteY0" fmla="*/ 76200 h 304800"/>
                <a:gd name="connsiteX1" fmla="*/ 3147639 w 3300039"/>
                <a:gd name="connsiteY1" fmla="*/ 76200 h 304800"/>
                <a:gd name="connsiteX2" fmla="*/ 3147639 w 3300039"/>
                <a:gd name="connsiteY2" fmla="*/ 0 h 304800"/>
                <a:gd name="connsiteX3" fmla="*/ 3300039 w 3300039"/>
                <a:gd name="connsiteY3" fmla="*/ 152400 h 304800"/>
                <a:gd name="connsiteX4" fmla="*/ 3147639 w 3300039"/>
                <a:gd name="connsiteY4" fmla="*/ 304800 h 304800"/>
                <a:gd name="connsiteX5" fmla="*/ 3147639 w 3300039"/>
                <a:gd name="connsiteY5" fmla="*/ 228600 h 304800"/>
                <a:gd name="connsiteX6" fmla="*/ 0 w 3300039"/>
                <a:gd name="connsiteY6" fmla="*/ 228600 h 304800"/>
                <a:gd name="connsiteX7" fmla="*/ 0 w 3300039"/>
                <a:gd name="connsiteY7" fmla="*/ 76200 h 304800"/>
                <a:gd name="connsiteX0" fmla="*/ 54768 w 3300039"/>
                <a:gd name="connsiteY0" fmla="*/ 69056 h 304800"/>
                <a:gd name="connsiteX1" fmla="*/ 3147639 w 3300039"/>
                <a:gd name="connsiteY1" fmla="*/ 76200 h 304800"/>
                <a:gd name="connsiteX2" fmla="*/ 3147639 w 3300039"/>
                <a:gd name="connsiteY2" fmla="*/ 0 h 304800"/>
                <a:gd name="connsiteX3" fmla="*/ 3300039 w 3300039"/>
                <a:gd name="connsiteY3" fmla="*/ 152400 h 304800"/>
                <a:gd name="connsiteX4" fmla="*/ 3147639 w 3300039"/>
                <a:gd name="connsiteY4" fmla="*/ 304800 h 304800"/>
                <a:gd name="connsiteX5" fmla="*/ 3147639 w 3300039"/>
                <a:gd name="connsiteY5" fmla="*/ 228600 h 304800"/>
                <a:gd name="connsiteX6" fmla="*/ 0 w 3300039"/>
                <a:gd name="connsiteY6" fmla="*/ 228600 h 304800"/>
                <a:gd name="connsiteX7" fmla="*/ 54768 w 3300039"/>
                <a:gd name="connsiteY7" fmla="*/ 69056 h 304800"/>
                <a:gd name="connsiteX0" fmla="*/ 108617 w 3300039"/>
                <a:gd name="connsiteY0" fmla="*/ 69056 h 304800"/>
                <a:gd name="connsiteX1" fmla="*/ 3147639 w 3300039"/>
                <a:gd name="connsiteY1" fmla="*/ 76200 h 304800"/>
                <a:gd name="connsiteX2" fmla="*/ 3147639 w 3300039"/>
                <a:gd name="connsiteY2" fmla="*/ 0 h 304800"/>
                <a:gd name="connsiteX3" fmla="*/ 3300039 w 3300039"/>
                <a:gd name="connsiteY3" fmla="*/ 152400 h 304800"/>
                <a:gd name="connsiteX4" fmla="*/ 3147639 w 3300039"/>
                <a:gd name="connsiteY4" fmla="*/ 304800 h 304800"/>
                <a:gd name="connsiteX5" fmla="*/ 3147639 w 3300039"/>
                <a:gd name="connsiteY5" fmla="*/ 228600 h 304800"/>
                <a:gd name="connsiteX6" fmla="*/ 0 w 3300039"/>
                <a:gd name="connsiteY6" fmla="*/ 228600 h 304800"/>
                <a:gd name="connsiteX7" fmla="*/ 108617 w 3300039"/>
                <a:gd name="connsiteY7" fmla="*/ 69056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0039" h="304800">
                  <a:moveTo>
                    <a:pt x="108617" y="69056"/>
                  </a:moveTo>
                  <a:lnTo>
                    <a:pt x="3147639" y="76200"/>
                  </a:lnTo>
                  <a:lnTo>
                    <a:pt x="3147639" y="0"/>
                  </a:lnTo>
                  <a:lnTo>
                    <a:pt x="3300039" y="152400"/>
                  </a:lnTo>
                  <a:lnTo>
                    <a:pt x="3147639" y="304800"/>
                  </a:lnTo>
                  <a:lnTo>
                    <a:pt x="3147639" y="228600"/>
                  </a:lnTo>
                  <a:lnTo>
                    <a:pt x="0" y="228600"/>
                  </a:lnTo>
                  <a:lnTo>
                    <a:pt x="108617" y="69056"/>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defTabSz="913027"/>
              <a:endParaRPr lang="en-US" sz="1600" dirty="0">
                <a:solidFill>
                  <a:prstClr val="white"/>
                </a:solidFill>
                <a:latin typeface="Arial"/>
              </a:endParaRPr>
            </a:p>
          </p:txBody>
        </p:sp>
        <p:sp>
          <p:nvSpPr>
            <p:cNvPr id="145" name="Right Arrow 144"/>
            <p:cNvSpPr/>
            <p:nvPr/>
          </p:nvSpPr>
          <p:spPr>
            <a:xfrm rot="15393464">
              <a:off x="4057168" y="3113245"/>
              <a:ext cx="403286" cy="343192"/>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defTabSz="913027"/>
              <a:endParaRPr lang="en-US" sz="1600" dirty="0">
                <a:solidFill>
                  <a:prstClr val="white"/>
                </a:solidFill>
                <a:latin typeface="Arial"/>
              </a:endParaRPr>
            </a:p>
          </p:txBody>
        </p:sp>
      </p:grpSp>
      <p:grpSp>
        <p:nvGrpSpPr>
          <p:cNvPr id="132" name="Group 6"/>
          <p:cNvGrpSpPr>
            <a:grpSpLocks/>
          </p:cNvGrpSpPr>
          <p:nvPr/>
        </p:nvGrpSpPr>
        <p:grpSpPr bwMode="auto">
          <a:xfrm>
            <a:off x="3195320" y="4368800"/>
            <a:ext cx="381000" cy="381000"/>
            <a:chOff x="-1277" y="2094"/>
            <a:chExt cx="1967" cy="1857"/>
          </a:xfrm>
          <a:solidFill>
            <a:srgbClr val="C00000"/>
          </a:solidFill>
        </p:grpSpPr>
        <p:sp>
          <p:nvSpPr>
            <p:cNvPr id="133" name="Freeform 7"/>
            <p:cNvSpPr>
              <a:spLocks/>
            </p:cNvSpPr>
            <p:nvPr/>
          </p:nvSpPr>
          <p:spPr bwMode="auto">
            <a:xfrm>
              <a:off x="-122" y="3072"/>
              <a:ext cx="368" cy="543"/>
            </a:xfrm>
            <a:custGeom>
              <a:avLst/>
              <a:gdLst/>
              <a:ahLst/>
              <a:cxnLst>
                <a:cxn ang="0">
                  <a:pos x="92" y="9"/>
                </a:cxn>
                <a:cxn ang="0">
                  <a:pos x="93" y="22"/>
                </a:cxn>
                <a:cxn ang="0">
                  <a:pos x="0" y="171"/>
                </a:cxn>
                <a:cxn ang="0">
                  <a:pos x="26" y="230"/>
                </a:cxn>
                <a:cxn ang="0">
                  <a:pos x="156" y="24"/>
                </a:cxn>
                <a:cxn ang="0">
                  <a:pos x="155" y="1"/>
                </a:cxn>
                <a:cxn ang="0">
                  <a:pos x="143" y="0"/>
                </a:cxn>
                <a:cxn ang="0">
                  <a:pos x="92" y="9"/>
                </a:cxn>
              </a:cxnLst>
              <a:rect l="0" t="0" r="r" b="b"/>
              <a:pathLst>
                <a:path w="156" h="230">
                  <a:moveTo>
                    <a:pt x="92" y="9"/>
                  </a:moveTo>
                  <a:cubicBezTo>
                    <a:pt x="92" y="13"/>
                    <a:pt x="93" y="17"/>
                    <a:pt x="93" y="22"/>
                  </a:cubicBezTo>
                  <a:cubicBezTo>
                    <a:pt x="93" y="87"/>
                    <a:pt x="55" y="144"/>
                    <a:pt x="0" y="171"/>
                  </a:cubicBezTo>
                  <a:cubicBezTo>
                    <a:pt x="4" y="193"/>
                    <a:pt x="13" y="213"/>
                    <a:pt x="26" y="230"/>
                  </a:cubicBezTo>
                  <a:cubicBezTo>
                    <a:pt x="103" y="193"/>
                    <a:pt x="156" y="115"/>
                    <a:pt x="156" y="24"/>
                  </a:cubicBezTo>
                  <a:cubicBezTo>
                    <a:pt x="156" y="16"/>
                    <a:pt x="156" y="8"/>
                    <a:pt x="155" y="1"/>
                  </a:cubicBezTo>
                  <a:cubicBezTo>
                    <a:pt x="151" y="0"/>
                    <a:pt x="147" y="0"/>
                    <a:pt x="143" y="0"/>
                  </a:cubicBezTo>
                  <a:cubicBezTo>
                    <a:pt x="125" y="0"/>
                    <a:pt x="108" y="3"/>
                    <a:pt x="92"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134" name="Freeform 8"/>
            <p:cNvSpPr>
              <a:spLocks/>
            </p:cNvSpPr>
            <p:nvPr/>
          </p:nvSpPr>
          <p:spPr bwMode="auto">
            <a:xfrm>
              <a:off x="-833" y="3072"/>
              <a:ext cx="359" cy="541"/>
            </a:xfrm>
            <a:custGeom>
              <a:avLst/>
              <a:gdLst/>
              <a:ahLst/>
              <a:cxnLst>
                <a:cxn ang="0">
                  <a:pos x="127" y="229"/>
                </a:cxn>
                <a:cxn ang="0">
                  <a:pos x="152" y="171"/>
                </a:cxn>
                <a:cxn ang="0">
                  <a:pos x="59" y="22"/>
                </a:cxn>
                <a:cxn ang="0">
                  <a:pos x="59" y="9"/>
                </a:cxn>
                <a:cxn ang="0">
                  <a:pos x="9" y="0"/>
                </a:cxn>
                <a:cxn ang="0">
                  <a:pos x="1" y="0"/>
                </a:cxn>
                <a:cxn ang="0">
                  <a:pos x="0" y="24"/>
                </a:cxn>
                <a:cxn ang="0">
                  <a:pos x="127" y="229"/>
                </a:cxn>
              </a:cxnLst>
              <a:rect l="0" t="0" r="r" b="b"/>
              <a:pathLst>
                <a:path w="152" h="229">
                  <a:moveTo>
                    <a:pt x="127" y="229"/>
                  </a:moveTo>
                  <a:cubicBezTo>
                    <a:pt x="139" y="212"/>
                    <a:pt x="148" y="192"/>
                    <a:pt x="152" y="171"/>
                  </a:cubicBezTo>
                  <a:cubicBezTo>
                    <a:pt x="97" y="144"/>
                    <a:pt x="59" y="87"/>
                    <a:pt x="59" y="22"/>
                  </a:cubicBezTo>
                  <a:cubicBezTo>
                    <a:pt x="59" y="17"/>
                    <a:pt x="59" y="13"/>
                    <a:pt x="59" y="9"/>
                  </a:cubicBezTo>
                  <a:cubicBezTo>
                    <a:pt x="44" y="3"/>
                    <a:pt x="27" y="0"/>
                    <a:pt x="9" y="0"/>
                  </a:cubicBezTo>
                  <a:cubicBezTo>
                    <a:pt x="7" y="0"/>
                    <a:pt x="4" y="0"/>
                    <a:pt x="1" y="0"/>
                  </a:cubicBezTo>
                  <a:cubicBezTo>
                    <a:pt x="0" y="8"/>
                    <a:pt x="0" y="16"/>
                    <a:pt x="0" y="24"/>
                  </a:cubicBezTo>
                  <a:cubicBezTo>
                    <a:pt x="0" y="114"/>
                    <a:pt x="52" y="191"/>
                    <a:pt x="127" y="2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135" name="Freeform 9"/>
            <p:cNvSpPr>
              <a:spLocks/>
            </p:cNvSpPr>
            <p:nvPr/>
          </p:nvSpPr>
          <p:spPr bwMode="auto">
            <a:xfrm>
              <a:off x="-607" y="2587"/>
              <a:ext cx="617" cy="208"/>
            </a:xfrm>
            <a:custGeom>
              <a:avLst/>
              <a:gdLst/>
              <a:ahLst/>
              <a:cxnLst>
                <a:cxn ang="0">
                  <a:pos x="132" y="0"/>
                </a:cxn>
                <a:cxn ang="0">
                  <a:pos x="0" y="42"/>
                </a:cxn>
                <a:cxn ang="0">
                  <a:pos x="36" y="88"/>
                </a:cxn>
                <a:cxn ang="0">
                  <a:pos x="130" y="59"/>
                </a:cxn>
                <a:cxn ang="0">
                  <a:pos x="225" y="88"/>
                </a:cxn>
                <a:cxn ang="0">
                  <a:pos x="261" y="40"/>
                </a:cxn>
                <a:cxn ang="0">
                  <a:pos x="132" y="0"/>
                </a:cxn>
              </a:cxnLst>
              <a:rect l="0" t="0" r="r" b="b"/>
              <a:pathLst>
                <a:path w="261" h="88">
                  <a:moveTo>
                    <a:pt x="132" y="0"/>
                  </a:moveTo>
                  <a:cubicBezTo>
                    <a:pt x="83" y="0"/>
                    <a:pt x="38" y="16"/>
                    <a:pt x="0" y="42"/>
                  </a:cubicBezTo>
                  <a:cubicBezTo>
                    <a:pt x="9" y="60"/>
                    <a:pt x="21" y="75"/>
                    <a:pt x="36" y="88"/>
                  </a:cubicBezTo>
                  <a:cubicBezTo>
                    <a:pt x="63" y="70"/>
                    <a:pt x="95" y="59"/>
                    <a:pt x="130" y="59"/>
                  </a:cubicBezTo>
                  <a:cubicBezTo>
                    <a:pt x="165" y="59"/>
                    <a:pt x="198" y="70"/>
                    <a:pt x="225" y="88"/>
                  </a:cubicBezTo>
                  <a:cubicBezTo>
                    <a:pt x="240" y="75"/>
                    <a:pt x="253" y="59"/>
                    <a:pt x="261" y="40"/>
                  </a:cubicBezTo>
                  <a:cubicBezTo>
                    <a:pt x="225" y="15"/>
                    <a:pt x="180" y="0"/>
                    <a:pt x="13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136" name="Freeform 10"/>
            <p:cNvSpPr>
              <a:spLocks noEditPoints="1"/>
            </p:cNvSpPr>
            <p:nvPr/>
          </p:nvSpPr>
          <p:spPr bwMode="auto">
            <a:xfrm>
              <a:off x="-1277" y="2094"/>
              <a:ext cx="1967" cy="1857"/>
            </a:xfrm>
            <a:custGeom>
              <a:avLst/>
              <a:gdLst/>
              <a:ahLst/>
              <a:cxnLst>
                <a:cxn ang="0">
                  <a:pos x="199" y="388"/>
                </a:cxn>
                <a:cxn ang="0">
                  <a:pos x="336" y="458"/>
                </a:cxn>
                <a:cxn ang="0">
                  <a:pos x="364" y="452"/>
                </a:cxn>
                <a:cxn ang="0">
                  <a:pos x="361" y="435"/>
                </a:cxn>
                <a:cxn ang="0">
                  <a:pos x="405" y="385"/>
                </a:cxn>
                <a:cxn ang="0">
                  <a:pos x="393" y="355"/>
                </a:cxn>
                <a:cxn ang="0">
                  <a:pos x="244" y="187"/>
                </a:cxn>
                <a:cxn ang="0">
                  <a:pos x="380" y="20"/>
                </a:cxn>
                <a:cxn ang="0">
                  <a:pos x="380" y="1"/>
                </a:cxn>
                <a:cxn ang="0">
                  <a:pos x="149" y="261"/>
                </a:cxn>
                <a:cxn ang="0">
                  <a:pos x="151" y="286"/>
                </a:cxn>
                <a:cxn ang="0">
                  <a:pos x="0" y="524"/>
                </a:cxn>
                <a:cxn ang="0">
                  <a:pos x="19" y="622"/>
                </a:cxn>
                <a:cxn ang="0">
                  <a:pos x="38" y="611"/>
                </a:cxn>
                <a:cxn ang="0">
                  <a:pos x="29" y="558"/>
                </a:cxn>
                <a:cxn ang="0">
                  <a:pos x="199" y="388"/>
                </a:cxn>
                <a:cxn ang="0">
                  <a:pos x="674" y="282"/>
                </a:cxn>
                <a:cxn ang="0">
                  <a:pos x="674" y="261"/>
                </a:cxn>
                <a:cxn ang="0">
                  <a:pos x="439" y="0"/>
                </a:cxn>
                <a:cxn ang="0">
                  <a:pos x="439" y="19"/>
                </a:cxn>
                <a:cxn ang="0">
                  <a:pos x="584" y="187"/>
                </a:cxn>
                <a:cxn ang="0">
                  <a:pos x="432" y="355"/>
                </a:cxn>
                <a:cxn ang="0">
                  <a:pos x="421" y="386"/>
                </a:cxn>
                <a:cxn ang="0">
                  <a:pos x="461" y="435"/>
                </a:cxn>
                <a:cxn ang="0">
                  <a:pos x="457" y="453"/>
                </a:cxn>
                <a:cxn ang="0">
                  <a:pos x="492" y="461"/>
                </a:cxn>
                <a:cxn ang="0">
                  <a:pos x="631" y="388"/>
                </a:cxn>
                <a:cxn ang="0">
                  <a:pos x="801" y="558"/>
                </a:cxn>
                <a:cxn ang="0">
                  <a:pos x="793" y="611"/>
                </a:cxn>
                <a:cxn ang="0">
                  <a:pos x="814" y="623"/>
                </a:cxn>
                <a:cxn ang="0">
                  <a:pos x="833" y="524"/>
                </a:cxn>
                <a:cxn ang="0">
                  <a:pos x="674" y="282"/>
                </a:cxn>
                <a:cxn ang="0">
                  <a:pos x="631" y="728"/>
                </a:cxn>
                <a:cxn ang="0">
                  <a:pos x="462" y="558"/>
                </a:cxn>
                <a:cxn ang="0">
                  <a:pos x="474" y="495"/>
                </a:cxn>
                <a:cxn ang="0">
                  <a:pos x="449" y="467"/>
                </a:cxn>
                <a:cxn ang="0">
                  <a:pos x="411" y="485"/>
                </a:cxn>
                <a:cxn ang="0">
                  <a:pos x="374" y="468"/>
                </a:cxn>
                <a:cxn ang="0">
                  <a:pos x="355" y="492"/>
                </a:cxn>
                <a:cxn ang="0">
                  <a:pos x="369" y="558"/>
                </a:cxn>
                <a:cxn ang="0">
                  <a:pos x="199" y="728"/>
                </a:cxn>
                <a:cxn ang="0">
                  <a:pos x="65" y="663"/>
                </a:cxn>
                <a:cxn ang="0">
                  <a:pos x="47" y="674"/>
                </a:cxn>
                <a:cxn ang="0">
                  <a:pos x="263" y="786"/>
                </a:cxn>
                <a:cxn ang="0">
                  <a:pos x="416" y="737"/>
                </a:cxn>
                <a:cxn ang="0">
                  <a:pos x="570" y="786"/>
                </a:cxn>
                <a:cxn ang="0">
                  <a:pos x="786" y="674"/>
                </a:cxn>
                <a:cxn ang="0">
                  <a:pos x="765" y="663"/>
                </a:cxn>
                <a:cxn ang="0">
                  <a:pos x="631" y="728"/>
                </a:cxn>
              </a:cxnLst>
              <a:rect l="0" t="0" r="r" b="b"/>
              <a:pathLst>
                <a:path w="833" h="786">
                  <a:moveTo>
                    <a:pt x="199" y="388"/>
                  </a:moveTo>
                  <a:cubicBezTo>
                    <a:pt x="256" y="388"/>
                    <a:pt x="306" y="416"/>
                    <a:pt x="336" y="458"/>
                  </a:cubicBezTo>
                  <a:cubicBezTo>
                    <a:pt x="364" y="452"/>
                    <a:pt x="364" y="452"/>
                    <a:pt x="364" y="452"/>
                  </a:cubicBezTo>
                  <a:cubicBezTo>
                    <a:pt x="362" y="447"/>
                    <a:pt x="361" y="441"/>
                    <a:pt x="361" y="435"/>
                  </a:cubicBezTo>
                  <a:cubicBezTo>
                    <a:pt x="361" y="409"/>
                    <a:pt x="380" y="389"/>
                    <a:pt x="405" y="385"/>
                  </a:cubicBezTo>
                  <a:cubicBezTo>
                    <a:pt x="393" y="355"/>
                    <a:pt x="393" y="355"/>
                    <a:pt x="393" y="355"/>
                  </a:cubicBezTo>
                  <a:cubicBezTo>
                    <a:pt x="309" y="345"/>
                    <a:pt x="244" y="273"/>
                    <a:pt x="244" y="187"/>
                  </a:cubicBezTo>
                  <a:cubicBezTo>
                    <a:pt x="244" y="104"/>
                    <a:pt x="303" y="36"/>
                    <a:pt x="380" y="20"/>
                  </a:cubicBezTo>
                  <a:cubicBezTo>
                    <a:pt x="380" y="1"/>
                    <a:pt x="380" y="1"/>
                    <a:pt x="380" y="1"/>
                  </a:cubicBezTo>
                  <a:cubicBezTo>
                    <a:pt x="250" y="16"/>
                    <a:pt x="149" y="127"/>
                    <a:pt x="149" y="261"/>
                  </a:cubicBezTo>
                  <a:cubicBezTo>
                    <a:pt x="149" y="270"/>
                    <a:pt x="150" y="278"/>
                    <a:pt x="151" y="286"/>
                  </a:cubicBezTo>
                  <a:cubicBezTo>
                    <a:pt x="62" y="328"/>
                    <a:pt x="0" y="419"/>
                    <a:pt x="0" y="524"/>
                  </a:cubicBezTo>
                  <a:cubicBezTo>
                    <a:pt x="0" y="558"/>
                    <a:pt x="7" y="591"/>
                    <a:pt x="19" y="622"/>
                  </a:cubicBezTo>
                  <a:cubicBezTo>
                    <a:pt x="38" y="611"/>
                    <a:pt x="38" y="611"/>
                    <a:pt x="38" y="611"/>
                  </a:cubicBezTo>
                  <a:cubicBezTo>
                    <a:pt x="32" y="594"/>
                    <a:pt x="29" y="576"/>
                    <a:pt x="29" y="558"/>
                  </a:cubicBezTo>
                  <a:cubicBezTo>
                    <a:pt x="29" y="464"/>
                    <a:pt x="105" y="388"/>
                    <a:pt x="199" y="388"/>
                  </a:cubicBezTo>
                  <a:close/>
                  <a:moveTo>
                    <a:pt x="674" y="282"/>
                  </a:moveTo>
                  <a:cubicBezTo>
                    <a:pt x="674" y="275"/>
                    <a:pt x="674" y="269"/>
                    <a:pt x="674" y="261"/>
                  </a:cubicBezTo>
                  <a:cubicBezTo>
                    <a:pt x="674" y="126"/>
                    <a:pt x="571" y="14"/>
                    <a:pt x="439" y="0"/>
                  </a:cubicBezTo>
                  <a:cubicBezTo>
                    <a:pt x="439" y="19"/>
                    <a:pt x="439" y="19"/>
                    <a:pt x="439" y="19"/>
                  </a:cubicBezTo>
                  <a:cubicBezTo>
                    <a:pt x="521" y="31"/>
                    <a:pt x="584" y="101"/>
                    <a:pt x="584" y="187"/>
                  </a:cubicBezTo>
                  <a:cubicBezTo>
                    <a:pt x="584" y="274"/>
                    <a:pt x="517" y="347"/>
                    <a:pt x="432" y="355"/>
                  </a:cubicBezTo>
                  <a:cubicBezTo>
                    <a:pt x="421" y="386"/>
                    <a:pt x="421" y="386"/>
                    <a:pt x="421" y="386"/>
                  </a:cubicBezTo>
                  <a:cubicBezTo>
                    <a:pt x="444" y="391"/>
                    <a:pt x="461" y="411"/>
                    <a:pt x="461" y="435"/>
                  </a:cubicBezTo>
                  <a:cubicBezTo>
                    <a:pt x="461" y="441"/>
                    <a:pt x="459" y="447"/>
                    <a:pt x="457" y="453"/>
                  </a:cubicBezTo>
                  <a:cubicBezTo>
                    <a:pt x="492" y="461"/>
                    <a:pt x="492" y="461"/>
                    <a:pt x="492" y="461"/>
                  </a:cubicBezTo>
                  <a:cubicBezTo>
                    <a:pt x="523" y="417"/>
                    <a:pt x="574" y="388"/>
                    <a:pt x="631" y="388"/>
                  </a:cubicBezTo>
                  <a:cubicBezTo>
                    <a:pt x="725" y="388"/>
                    <a:pt x="801" y="464"/>
                    <a:pt x="801" y="558"/>
                  </a:cubicBezTo>
                  <a:cubicBezTo>
                    <a:pt x="801" y="576"/>
                    <a:pt x="798" y="594"/>
                    <a:pt x="793" y="611"/>
                  </a:cubicBezTo>
                  <a:cubicBezTo>
                    <a:pt x="814" y="623"/>
                    <a:pt x="814" y="623"/>
                    <a:pt x="814" y="623"/>
                  </a:cubicBezTo>
                  <a:cubicBezTo>
                    <a:pt x="826" y="592"/>
                    <a:pt x="833" y="559"/>
                    <a:pt x="833" y="524"/>
                  </a:cubicBezTo>
                  <a:cubicBezTo>
                    <a:pt x="833" y="416"/>
                    <a:pt x="767" y="323"/>
                    <a:pt x="674" y="282"/>
                  </a:cubicBezTo>
                  <a:close/>
                  <a:moveTo>
                    <a:pt x="631" y="728"/>
                  </a:moveTo>
                  <a:cubicBezTo>
                    <a:pt x="538" y="728"/>
                    <a:pt x="462" y="652"/>
                    <a:pt x="462" y="558"/>
                  </a:cubicBezTo>
                  <a:cubicBezTo>
                    <a:pt x="462" y="536"/>
                    <a:pt x="466" y="514"/>
                    <a:pt x="474" y="495"/>
                  </a:cubicBezTo>
                  <a:cubicBezTo>
                    <a:pt x="449" y="467"/>
                    <a:pt x="449" y="467"/>
                    <a:pt x="449" y="467"/>
                  </a:cubicBezTo>
                  <a:cubicBezTo>
                    <a:pt x="440" y="478"/>
                    <a:pt x="426" y="485"/>
                    <a:pt x="411" y="485"/>
                  </a:cubicBezTo>
                  <a:cubicBezTo>
                    <a:pt x="396" y="485"/>
                    <a:pt x="383" y="478"/>
                    <a:pt x="374" y="468"/>
                  </a:cubicBezTo>
                  <a:cubicBezTo>
                    <a:pt x="355" y="492"/>
                    <a:pt x="355" y="492"/>
                    <a:pt x="355" y="492"/>
                  </a:cubicBezTo>
                  <a:cubicBezTo>
                    <a:pt x="364" y="512"/>
                    <a:pt x="369" y="534"/>
                    <a:pt x="369" y="558"/>
                  </a:cubicBezTo>
                  <a:cubicBezTo>
                    <a:pt x="369" y="652"/>
                    <a:pt x="293" y="728"/>
                    <a:pt x="199" y="728"/>
                  </a:cubicBezTo>
                  <a:cubicBezTo>
                    <a:pt x="145" y="728"/>
                    <a:pt x="97" y="702"/>
                    <a:pt x="65" y="663"/>
                  </a:cubicBezTo>
                  <a:cubicBezTo>
                    <a:pt x="47" y="674"/>
                    <a:pt x="47" y="674"/>
                    <a:pt x="47" y="674"/>
                  </a:cubicBezTo>
                  <a:cubicBezTo>
                    <a:pt x="94" y="742"/>
                    <a:pt x="173" y="786"/>
                    <a:pt x="263" y="786"/>
                  </a:cubicBezTo>
                  <a:cubicBezTo>
                    <a:pt x="320" y="786"/>
                    <a:pt x="373" y="768"/>
                    <a:pt x="416" y="737"/>
                  </a:cubicBezTo>
                  <a:cubicBezTo>
                    <a:pt x="460" y="768"/>
                    <a:pt x="513" y="786"/>
                    <a:pt x="570" y="786"/>
                  </a:cubicBezTo>
                  <a:cubicBezTo>
                    <a:pt x="659" y="786"/>
                    <a:pt x="738" y="742"/>
                    <a:pt x="786" y="674"/>
                  </a:cubicBezTo>
                  <a:cubicBezTo>
                    <a:pt x="765" y="663"/>
                    <a:pt x="765" y="663"/>
                    <a:pt x="765" y="663"/>
                  </a:cubicBezTo>
                  <a:cubicBezTo>
                    <a:pt x="734" y="702"/>
                    <a:pt x="685" y="728"/>
                    <a:pt x="631" y="7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grpSp>
      <p:grpSp>
        <p:nvGrpSpPr>
          <p:cNvPr id="149" name="Group 6"/>
          <p:cNvGrpSpPr>
            <a:grpSpLocks/>
          </p:cNvGrpSpPr>
          <p:nvPr/>
        </p:nvGrpSpPr>
        <p:grpSpPr bwMode="auto">
          <a:xfrm>
            <a:off x="3317240" y="3238500"/>
            <a:ext cx="381000" cy="381000"/>
            <a:chOff x="-1277" y="2094"/>
            <a:chExt cx="1967" cy="1857"/>
          </a:xfrm>
          <a:solidFill>
            <a:srgbClr val="C00000"/>
          </a:solidFill>
        </p:grpSpPr>
        <p:sp>
          <p:nvSpPr>
            <p:cNvPr id="150" name="Freeform 7"/>
            <p:cNvSpPr>
              <a:spLocks/>
            </p:cNvSpPr>
            <p:nvPr/>
          </p:nvSpPr>
          <p:spPr bwMode="auto">
            <a:xfrm>
              <a:off x="-122" y="3072"/>
              <a:ext cx="368" cy="543"/>
            </a:xfrm>
            <a:custGeom>
              <a:avLst/>
              <a:gdLst/>
              <a:ahLst/>
              <a:cxnLst>
                <a:cxn ang="0">
                  <a:pos x="92" y="9"/>
                </a:cxn>
                <a:cxn ang="0">
                  <a:pos x="93" y="22"/>
                </a:cxn>
                <a:cxn ang="0">
                  <a:pos x="0" y="171"/>
                </a:cxn>
                <a:cxn ang="0">
                  <a:pos x="26" y="230"/>
                </a:cxn>
                <a:cxn ang="0">
                  <a:pos x="156" y="24"/>
                </a:cxn>
                <a:cxn ang="0">
                  <a:pos x="155" y="1"/>
                </a:cxn>
                <a:cxn ang="0">
                  <a:pos x="143" y="0"/>
                </a:cxn>
                <a:cxn ang="0">
                  <a:pos x="92" y="9"/>
                </a:cxn>
              </a:cxnLst>
              <a:rect l="0" t="0" r="r" b="b"/>
              <a:pathLst>
                <a:path w="156" h="230">
                  <a:moveTo>
                    <a:pt x="92" y="9"/>
                  </a:moveTo>
                  <a:cubicBezTo>
                    <a:pt x="92" y="13"/>
                    <a:pt x="93" y="17"/>
                    <a:pt x="93" y="22"/>
                  </a:cubicBezTo>
                  <a:cubicBezTo>
                    <a:pt x="93" y="87"/>
                    <a:pt x="55" y="144"/>
                    <a:pt x="0" y="171"/>
                  </a:cubicBezTo>
                  <a:cubicBezTo>
                    <a:pt x="4" y="193"/>
                    <a:pt x="13" y="213"/>
                    <a:pt x="26" y="230"/>
                  </a:cubicBezTo>
                  <a:cubicBezTo>
                    <a:pt x="103" y="193"/>
                    <a:pt x="156" y="115"/>
                    <a:pt x="156" y="24"/>
                  </a:cubicBezTo>
                  <a:cubicBezTo>
                    <a:pt x="156" y="16"/>
                    <a:pt x="156" y="8"/>
                    <a:pt x="155" y="1"/>
                  </a:cubicBezTo>
                  <a:cubicBezTo>
                    <a:pt x="151" y="0"/>
                    <a:pt x="147" y="0"/>
                    <a:pt x="143" y="0"/>
                  </a:cubicBezTo>
                  <a:cubicBezTo>
                    <a:pt x="125" y="0"/>
                    <a:pt x="108" y="3"/>
                    <a:pt x="92"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151" name="Freeform 8"/>
            <p:cNvSpPr>
              <a:spLocks/>
            </p:cNvSpPr>
            <p:nvPr/>
          </p:nvSpPr>
          <p:spPr bwMode="auto">
            <a:xfrm>
              <a:off x="-833" y="3072"/>
              <a:ext cx="359" cy="541"/>
            </a:xfrm>
            <a:custGeom>
              <a:avLst/>
              <a:gdLst/>
              <a:ahLst/>
              <a:cxnLst>
                <a:cxn ang="0">
                  <a:pos x="127" y="229"/>
                </a:cxn>
                <a:cxn ang="0">
                  <a:pos x="152" y="171"/>
                </a:cxn>
                <a:cxn ang="0">
                  <a:pos x="59" y="22"/>
                </a:cxn>
                <a:cxn ang="0">
                  <a:pos x="59" y="9"/>
                </a:cxn>
                <a:cxn ang="0">
                  <a:pos x="9" y="0"/>
                </a:cxn>
                <a:cxn ang="0">
                  <a:pos x="1" y="0"/>
                </a:cxn>
                <a:cxn ang="0">
                  <a:pos x="0" y="24"/>
                </a:cxn>
                <a:cxn ang="0">
                  <a:pos x="127" y="229"/>
                </a:cxn>
              </a:cxnLst>
              <a:rect l="0" t="0" r="r" b="b"/>
              <a:pathLst>
                <a:path w="152" h="229">
                  <a:moveTo>
                    <a:pt x="127" y="229"/>
                  </a:moveTo>
                  <a:cubicBezTo>
                    <a:pt x="139" y="212"/>
                    <a:pt x="148" y="192"/>
                    <a:pt x="152" y="171"/>
                  </a:cubicBezTo>
                  <a:cubicBezTo>
                    <a:pt x="97" y="144"/>
                    <a:pt x="59" y="87"/>
                    <a:pt x="59" y="22"/>
                  </a:cubicBezTo>
                  <a:cubicBezTo>
                    <a:pt x="59" y="17"/>
                    <a:pt x="59" y="13"/>
                    <a:pt x="59" y="9"/>
                  </a:cubicBezTo>
                  <a:cubicBezTo>
                    <a:pt x="44" y="3"/>
                    <a:pt x="27" y="0"/>
                    <a:pt x="9" y="0"/>
                  </a:cubicBezTo>
                  <a:cubicBezTo>
                    <a:pt x="7" y="0"/>
                    <a:pt x="4" y="0"/>
                    <a:pt x="1" y="0"/>
                  </a:cubicBezTo>
                  <a:cubicBezTo>
                    <a:pt x="0" y="8"/>
                    <a:pt x="0" y="16"/>
                    <a:pt x="0" y="24"/>
                  </a:cubicBezTo>
                  <a:cubicBezTo>
                    <a:pt x="0" y="114"/>
                    <a:pt x="52" y="191"/>
                    <a:pt x="127" y="2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152" name="Freeform 9"/>
            <p:cNvSpPr>
              <a:spLocks/>
            </p:cNvSpPr>
            <p:nvPr/>
          </p:nvSpPr>
          <p:spPr bwMode="auto">
            <a:xfrm>
              <a:off x="-607" y="2587"/>
              <a:ext cx="617" cy="208"/>
            </a:xfrm>
            <a:custGeom>
              <a:avLst/>
              <a:gdLst/>
              <a:ahLst/>
              <a:cxnLst>
                <a:cxn ang="0">
                  <a:pos x="132" y="0"/>
                </a:cxn>
                <a:cxn ang="0">
                  <a:pos x="0" y="42"/>
                </a:cxn>
                <a:cxn ang="0">
                  <a:pos x="36" y="88"/>
                </a:cxn>
                <a:cxn ang="0">
                  <a:pos x="130" y="59"/>
                </a:cxn>
                <a:cxn ang="0">
                  <a:pos x="225" y="88"/>
                </a:cxn>
                <a:cxn ang="0">
                  <a:pos x="261" y="40"/>
                </a:cxn>
                <a:cxn ang="0">
                  <a:pos x="132" y="0"/>
                </a:cxn>
              </a:cxnLst>
              <a:rect l="0" t="0" r="r" b="b"/>
              <a:pathLst>
                <a:path w="261" h="88">
                  <a:moveTo>
                    <a:pt x="132" y="0"/>
                  </a:moveTo>
                  <a:cubicBezTo>
                    <a:pt x="83" y="0"/>
                    <a:pt x="38" y="16"/>
                    <a:pt x="0" y="42"/>
                  </a:cubicBezTo>
                  <a:cubicBezTo>
                    <a:pt x="9" y="60"/>
                    <a:pt x="21" y="75"/>
                    <a:pt x="36" y="88"/>
                  </a:cubicBezTo>
                  <a:cubicBezTo>
                    <a:pt x="63" y="70"/>
                    <a:pt x="95" y="59"/>
                    <a:pt x="130" y="59"/>
                  </a:cubicBezTo>
                  <a:cubicBezTo>
                    <a:pt x="165" y="59"/>
                    <a:pt x="198" y="70"/>
                    <a:pt x="225" y="88"/>
                  </a:cubicBezTo>
                  <a:cubicBezTo>
                    <a:pt x="240" y="75"/>
                    <a:pt x="253" y="59"/>
                    <a:pt x="261" y="40"/>
                  </a:cubicBezTo>
                  <a:cubicBezTo>
                    <a:pt x="225" y="15"/>
                    <a:pt x="180" y="0"/>
                    <a:pt x="13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153" name="Freeform 10"/>
            <p:cNvSpPr>
              <a:spLocks noEditPoints="1"/>
            </p:cNvSpPr>
            <p:nvPr/>
          </p:nvSpPr>
          <p:spPr bwMode="auto">
            <a:xfrm>
              <a:off x="-1277" y="2094"/>
              <a:ext cx="1967" cy="1857"/>
            </a:xfrm>
            <a:custGeom>
              <a:avLst/>
              <a:gdLst/>
              <a:ahLst/>
              <a:cxnLst>
                <a:cxn ang="0">
                  <a:pos x="199" y="388"/>
                </a:cxn>
                <a:cxn ang="0">
                  <a:pos x="336" y="458"/>
                </a:cxn>
                <a:cxn ang="0">
                  <a:pos x="364" y="452"/>
                </a:cxn>
                <a:cxn ang="0">
                  <a:pos x="361" y="435"/>
                </a:cxn>
                <a:cxn ang="0">
                  <a:pos x="405" y="385"/>
                </a:cxn>
                <a:cxn ang="0">
                  <a:pos x="393" y="355"/>
                </a:cxn>
                <a:cxn ang="0">
                  <a:pos x="244" y="187"/>
                </a:cxn>
                <a:cxn ang="0">
                  <a:pos x="380" y="20"/>
                </a:cxn>
                <a:cxn ang="0">
                  <a:pos x="380" y="1"/>
                </a:cxn>
                <a:cxn ang="0">
                  <a:pos x="149" y="261"/>
                </a:cxn>
                <a:cxn ang="0">
                  <a:pos x="151" y="286"/>
                </a:cxn>
                <a:cxn ang="0">
                  <a:pos x="0" y="524"/>
                </a:cxn>
                <a:cxn ang="0">
                  <a:pos x="19" y="622"/>
                </a:cxn>
                <a:cxn ang="0">
                  <a:pos x="38" y="611"/>
                </a:cxn>
                <a:cxn ang="0">
                  <a:pos x="29" y="558"/>
                </a:cxn>
                <a:cxn ang="0">
                  <a:pos x="199" y="388"/>
                </a:cxn>
                <a:cxn ang="0">
                  <a:pos x="674" y="282"/>
                </a:cxn>
                <a:cxn ang="0">
                  <a:pos x="674" y="261"/>
                </a:cxn>
                <a:cxn ang="0">
                  <a:pos x="439" y="0"/>
                </a:cxn>
                <a:cxn ang="0">
                  <a:pos x="439" y="19"/>
                </a:cxn>
                <a:cxn ang="0">
                  <a:pos x="584" y="187"/>
                </a:cxn>
                <a:cxn ang="0">
                  <a:pos x="432" y="355"/>
                </a:cxn>
                <a:cxn ang="0">
                  <a:pos x="421" y="386"/>
                </a:cxn>
                <a:cxn ang="0">
                  <a:pos x="461" y="435"/>
                </a:cxn>
                <a:cxn ang="0">
                  <a:pos x="457" y="453"/>
                </a:cxn>
                <a:cxn ang="0">
                  <a:pos x="492" y="461"/>
                </a:cxn>
                <a:cxn ang="0">
                  <a:pos x="631" y="388"/>
                </a:cxn>
                <a:cxn ang="0">
                  <a:pos x="801" y="558"/>
                </a:cxn>
                <a:cxn ang="0">
                  <a:pos x="793" y="611"/>
                </a:cxn>
                <a:cxn ang="0">
                  <a:pos x="814" y="623"/>
                </a:cxn>
                <a:cxn ang="0">
                  <a:pos x="833" y="524"/>
                </a:cxn>
                <a:cxn ang="0">
                  <a:pos x="674" y="282"/>
                </a:cxn>
                <a:cxn ang="0">
                  <a:pos x="631" y="728"/>
                </a:cxn>
                <a:cxn ang="0">
                  <a:pos x="462" y="558"/>
                </a:cxn>
                <a:cxn ang="0">
                  <a:pos x="474" y="495"/>
                </a:cxn>
                <a:cxn ang="0">
                  <a:pos x="449" y="467"/>
                </a:cxn>
                <a:cxn ang="0">
                  <a:pos x="411" y="485"/>
                </a:cxn>
                <a:cxn ang="0">
                  <a:pos x="374" y="468"/>
                </a:cxn>
                <a:cxn ang="0">
                  <a:pos x="355" y="492"/>
                </a:cxn>
                <a:cxn ang="0">
                  <a:pos x="369" y="558"/>
                </a:cxn>
                <a:cxn ang="0">
                  <a:pos x="199" y="728"/>
                </a:cxn>
                <a:cxn ang="0">
                  <a:pos x="65" y="663"/>
                </a:cxn>
                <a:cxn ang="0">
                  <a:pos x="47" y="674"/>
                </a:cxn>
                <a:cxn ang="0">
                  <a:pos x="263" y="786"/>
                </a:cxn>
                <a:cxn ang="0">
                  <a:pos x="416" y="737"/>
                </a:cxn>
                <a:cxn ang="0">
                  <a:pos x="570" y="786"/>
                </a:cxn>
                <a:cxn ang="0">
                  <a:pos x="786" y="674"/>
                </a:cxn>
                <a:cxn ang="0">
                  <a:pos x="765" y="663"/>
                </a:cxn>
                <a:cxn ang="0">
                  <a:pos x="631" y="728"/>
                </a:cxn>
              </a:cxnLst>
              <a:rect l="0" t="0" r="r" b="b"/>
              <a:pathLst>
                <a:path w="833" h="786">
                  <a:moveTo>
                    <a:pt x="199" y="388"/>
                  </a:moveTo>
                  <a:cubicBezTo>
                    <a:pt x="256" y="388"/>
                    <a:pt x="306" y="416"/>
                    <a:pt x="336" y="458"/>
                  </a:cubicBezTo>
                  <a:cubicBezTo>
                    <a:pt x="364" y="452"/>
                    <a:pt x="364" y="452"/>
                    <a:pt x="364" y="452"/>
                  </a:cubicBezTo>
                  <a:cubicBezTo>
                    <a:pt x="362" y="447"/>
                    <a:pt x="361" y="441"/>
                    <a:pt x="361" y="435"/>
                  </a:cubicBezTo>
                  <a:cubicBezTo>
                    <a:pt x="361" y="409"/>
                    <a:pt x="380" y="389"/>
                    <a:pt x="405" y="385"/>
                  </a:cubicBezTo>
                  <a:cubicBezTo>
                    <a:pt x="393" y="355"/>
                    <a:pt x="393" y="355"/>
                    <a:pt x="393" y="355"/>
                  </a:cubicBezTo>
                  <a:cubicBezTo>
                    <a:pt x="309" y="345"/>
                    <a:pt x="244" y="273"/>
                    <a:pt x="244" y="187"/>
                  </a:cubicBezTo>
                  <a:cubicBezTo>
                    <a:pt x="244" y="104"/>
                    <a:pt x="303" y="36"/>
                    <a:pt x="380" y="20"/>
                  </a:cubicBezTo>
                  <a:cubicBezTo>
                    <a:pt x="380" y="1"/>
                    <a:pt x="380" y="1"/>
                    <a:pt x="380" y="1"/>
                  </a:cubicBezTo>
                  <a:cubicBezTo>
                    <a:pt x="250" y="16"/>
                    <a:pt x="149" y="127"/>
                    <a:pt x="149" y="261"/>
                  </a:cubicBezTo>
                  <a:cubicBezTo>
                    <a:pt x="149" y="270"/>
                    <a:pt x="150" y="278"/>
                    <a:pt x="151" y="286"/>
                  </a:cubicBezTo>
                  <a:cubicBezTo>
                    <a:pt x="62" y="328"/>
                    <a:pt x="0" y="419"/>
                    <a:pt x="0" y="524"/>
                  </a:cubicBezTo>
                  <a:cubicBezTo>
                    <a:pt x="0" y="558"/>
                    <a:pt x="7" y="591"/>
                    <a:pt x="19" y="622"/>
                  </a:cubicBezTo>
                  <a:cubicBezTo>
                    <a:pt x="38" y="611"/>
                    <a:pt x="38" y="611"/>
                    <a:pt x="38" y="611"/>
                  </a:cubicBezTo>
                  <a:cubicBezTo>
                    <a:pt x="32" y="594"/>
                    <a:pt x="29" y="576"/>
                    <a:pt x="29" y="558"/>
                  </a:cubicBezTo>
                  <a:cubicBezTo>
                    <a:pt x="29" y="464"/>
                    <a:pt x="105" y="388"/>
                    <a:pt x="199" y="388"/>
                  </a:cubicBezTo>
                  <a:close/>
                  <a:moveTo>
                    <a:pt x="674" y="282"/>
                  </a:moveTo>
                  <a:cubicBezTo>
                    <a:pt x="674" y="275"/>
                    <a:pt x="674" y="269"/>
                    <a:pt x="674" y="261"/>
                  </a:cubicBezTo>
                  <a:cubicBezTo>
                    <a:pt x="674" y="126"/>
                    <a:pt x="571" y="14"/>
                    <a:pt x="439" y="0"/>
                  </a:cubicBezTo>
                  <a:cubicBezTo>
                    <a:pt x="439" y="19"/>
                    <a:pt x="439" y="19"/>
                    <a:pt x="439" y="19"/>
                  </a:cubicBezTo>
                  <a:cubicBezTo>
                    <a:pt x="521" y="31"/>
                    <a:pt x="584" y="101"/>
                    <a:pt x="584" y="187"/>
                  </a:cubicBezTo>
                  <a:cubicBezTo>
                    <a:pt x="584" y="274"/>
                    <a:pt x="517" y="347"/>
                    <a:pt x="432" y="355"/>
                  </a:cubicBezTo>
                  <a:cubicBezTo>
                    <a:pt x="421" y="386"/>
                    <a:pt x="421" y="386"/>
                    <a:pt x="421" y="386"/>
                  </a:cubicBezTo>
                  <a:cubicBezTo>
                    <a:pt x="444" y="391"/>
                    <a:pt x="461" y="411"/>
                    <a:pt x="461" y="435"/>
                  </a:cubicBezTo>
                  <a:cubicBezTo>
                    <a:pt x="461" y="441"/>
                    <a:pt x="459" y="447"/>
                    <a:pt x="457" y="453"/>
                  </a:cubicBezTo>
                  <a:cubicBezTo>
                    <a:pt x="492" y="461"/>
                    <a:pt x="492" y="461"/>
                    <a:pt x="492" y="461"/>
                  </a:cubicBezTo>
                  <a:cubicBezTo>
                    <a:pt x="523" y="417"/>
                    <a:pt x="574" y="388"/>
                    <a:pt x="631" y="388"/>
                  </a:cubicBezTo>
                  <a:cubicBezTo>
                    <a:pt x="725" y="388"/>
                    <a:pt x="801" y="464"/>
                    <a:pt x="801" y="558"/>
                  </a:cubicBezTo>
                  <a:cubicBezTo>
                    <a:pt x="801" y="576"/>
                    <a:pt x="798" y="594"/>
                    <a:pt x="793" y="611"/>
                  </a:cubicBezTo>
                  <a:cubicBezTo>
                    <a:pt x="814" y="623"/>
                    <a:pt x="814" y="623"/>
                    <a:pt x="814" y="623"/>
                  </a:cubicBezTo>
                  <a:cubicBezTo>
                    <a:pt x="826" y="592"/>
                    <a:pt x="833" y="559"/>
                    <a:pt x="833" y="524"/>
                  </a:cubicBezTo>
                  <a:cubicBezTo>
                    <a:pt x="833" y="416"/>
                    <a:pt x="767" y="323"/>
                    <a:pt x="674" y="282"/>
                  </a:cubicBezTo>
                  <a:close/>
                  <a:moveTo>
                    <a:pt x="631" y="728"/>
                  </a:moveTo>
                  <a:cubicBezTo>
                    <a:pt x="538" y="728"/>
                    <a:pt x="462" y="652"/>
                    <a:pt x="462" y="558"/>
                  </a:cubicBezTo>
                  <a:cubicBezTo>
                    <a:pt x="462" y="536"/>
                    <a:pt x="466" y="514"/>
                    <a:pt x="474" y="495"/>
                  </a:cubicBezTo>
                  <a:cubicBezTo>
                    <a:pt x="449" y="467"/>
                    <a:pt x="449" y="467"/>
                    <a:pt x="449" y="467"/>
                  </a:cubicBezTo>
                  <a:cubicBezTo>
                    <a:pt x="440" y="478"/>
                    <a:pt x="426" y="485"/>
                    <a:pt x="411" y="485"/>
                  </a:cubicBezTo>
                  <a:cubicBezTo>
                    <a:pt x="396" y="485"/>
                    <a:pt x="383" y="478"/>
                    <a:pt x="374" y="468"/>
                  </a:cubicBezTo>
                  <a:cubicBezTo>
                    <a:pt x="355" y="492"/>
                    <a:pt x="355" y="492"/>
                    <a:pt x="355" y="492"/>
                  </a:cubicBezTo>
                  <a:cubicBezTo>
                    <a:pt x="364" y="512"/>
                    <a:pt x="369" y="534"/>
                    <a:pt x="369" y="558"/>
                  </a:cubicBezTo>
                  <a:cubicBezTo>
                    <a:pt x="369" y="652"/>
                    <a:pt x="293" y="728"/>
                    <a:pt x="199" y="728"/>
                  </a:cubicBezTo>
                  <a:cubicBezTo>
                    <a:pt x="145" y="728"/>
                    <a:pt x="97" y="702"/>
                    <a:pt x="65" y="663"/>
                  </a:cubicBezTo>
                  <a:cubicBezTo>
                    <a:pt x="47" y="674"/>
                    <a:pt x="47" y="674"/>
                    <a:pt x="47" y="674"/>
                  </a:cubicBezTo>
                  <a:cubicBezTo>
                    <a:pt x="94" y="742"/>
                    <a:pt x="173" y="786"/>
                    <a:pt x="263" y="786"/>
                  </a:cubicBezTo>
                  <a:cubicBezTo>
                    <a:pt x="320" y="786"/>
                    <a:pt x="373" y="768"/>
                    <a:pt x="416" y="737"/>
                  </a:cubicBezTo>
                  <a:cubicBezTo>
                    <a:pt x="460" y="768"/>
                    <a:pt x="513" y="786"/>
                    <a:pt x="570" y="786"/>
                  </a:cubicBezTo>
                  <a:cubicBezTo>
                    <a:pt x="659" y="786"/>
                    <a:pt x="738" y="742"/>
                    <a:pt x="786" y="674"/>
                  </a:cubicBezTo>
                  <a:cubicBezTo>
                    <a:pt x="765" y="663"/>
                    <a:pt x="765" y="663"/>
                    <a:pt x="765" y="663"/>
                  </a:cubicBezTo>
                  <a:cubicBezTo>
                    <a:pt x="734" y="702"/>
                    <a:pt x="685" y="728"/>
                    <a:pt x="631" y="7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grpSp>
      <p:grpSp>
        <p:nvGrpSpPr>
          <p:cNvPr id="154" name="Group 6"/>
          <p:cNvGrpSpPr>
            <a:grpSpLocks/>
          </p:cNvGrpSpPr>
          <p:nvPr/>
        </p:nvGrpSpPr>
        <p:grpSpPr bwMode="auto">
          <a:xfrm>
            <a:off x="3114040" y="2570480"/>
            <a:ext cx="381000" cy="381000"/>
            <a:chOff x="-1277" y="2094"/>
            <a:chExt cx="1967" cy="1857"/>
          </a:xfrm>
          <a:solidFill>
            <a:srgbClr val="C00000"/>
          </a:solidFill>
        </p:grpSpPr>
        <p:sp>
          <p:nvSpPr>
            <p:cNvPr id="155" name="Freeform 7"/>
            <p:cNvSpPr>
              <a:spLocks/>
            </p:cNvSpPr>
            <p:nvPr/>
          </p:nvSpPr>
          <p:spPr bwMode="auto">
            <a:xfrm>
              <a:off x="-122" y="3072"/>
              <a:ext cx="368" cy="543"/>
            </a:xfrm>
            <a:custGeom>
              <a:avLst/>
              <a:gdLst/>
              <a:ahLst/>
              <a:cxnLst>
                <a:cxn ang="0">
                  <a:pos x="92" y="9"/>
                </a:cxn>
                <a:cxn ang="0">
                  <a:pos x="93" y="22"/>
                </a:cxn>
                <a:cxn ang="0">
                  <a:pos x="0" y="171"/>
                </a:cxn>
                <a:cxn ang="0">
                  <a:pos x="26" y="230"/>
                </a:cxn>
                <a:cxn ang="0">
                  <a:pos x="156" y="24"/>
                </a:cxn>
                <a:cxn ang="0">
                  <a:pos x="155" y="1"/>
                </a:cxn>
                <a:cxn ang="0">
                  <a:pos x="143" y="0"/>
                </a:cxn>
                <a:cxn ang="0">
                  <a:pos x="92" y="9"/>
                </a:cxn>
              </a:cxnLst>
              <a:rect l="0" t="0" r="r" b="b"/>
              <a:pathLst>
                <a:path w="156" h="230">
                  <a:moveTo>
                    <a:pt x="92" y="9"/>
                  </a:moveTo>
                  <a:cubicBezTo>
                    <a:pt x="92" y="13"/>
                    <a:pt x="93" y="17"/>
                    <a:pt x="93" y="22"/>
                  </a:cubicBezTo>
                  <a:cubicBezTo>
                    <a:pt x="93" y="87"/>
                    <a:pt x="55" y="144"/>
                    <a:pt x="0" y="171"/>
                  </a:cubicBezTo>
                  <a:cubicBezTo>
                    <a:pt x="4" y="193"/>
                    <a:pt x="13" y="213"/>
                    <a:pt x="26" y="230"/>
                  </a:cubicBezTo>
                  <a:cubicBezTo>
                    <a:pt x="103" y="193"/>
                    <a:pt x="156" y="115"/>
                    <a:pt x="156" y="24"/>
                  </a:cubicBezTo>
                  <a:cubicBezTo>
                    <a:pt x="156" y="16"/>
                    <a:pt x="156" y="8"/>
                    <a:pt x="155" y="1"/>
                  </a:cubicBezTo>
                  <a:cubicBezTo>
                    <a:pt x="151" y="0"/>
                    <a:pt x="147" y="0"/>
                    <a:pt x="143" y="0"/>
                  </a:cubicBezTo>
                  <a:cubicBezTo>
                    <a:pt x="125" y="0"/>
                    <a:pt x="108" y="3"/>
                    <a:pt x="92"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156" name="Freeform 8"/>
            <p:cNvSpPr>
              <a:spLocks/>
            </p:cNvSpPr>
            <p:nvPr/>
          </p:nvSpPr>
          <p:spPr bwMode="auto">
            <a:xfrm>
              <a:off x="-833" y="3072"/>
              <a:ext cx="359" cy="541"/>
            </a:xfrm>
            <a:custGeom>
              <a:avLst/>
              <a:gdLst/>
              <a:ahLst/>
              <a:cxnLst>
                <a:cxn ang="0">
                  <a:pos x="127" y="229"/>
                </a:cxn>
                <a:cxn ang="0">
                  <a:pos x="152" y="171"/>
                </a:cxn>
                <a:cxn ang="0">
                  <a:pos x="59" y="22"/>
                </a:cxn>
                <a:cxn ang="0">
                  <a:pos x="59" y="9"/>
                </a:cxn>
                <a:cxn ang="0">
                  <a:pos x="9" y="0"/>
                </a:cxn>
                <a:cxn ang="0">
                  <a:pos x="1" y="0"/>
                </a:cxn>
                <a:cxn ang="0">
                  <a:pos x="0" y="24"/>
                </a:cxn>
                <a:cxn ang="0">
                  <a:pos x="127" y="229"/>
                </a:cxn>
              </a:cxnLst>
              <a:rect l="0" t="0" r="r" b="b"/>
              <a:pathLst>
                <a:path w="152" h="229">
                  <a:moveTo>
                    <a:pt x="127" y="229"/>
                  </a:moveTo>
                  <a:cubicBezTo>
                    <a:pt x="139" y="212"/>
                    <a:pt x="148" y="192"/>
                    <a:pt x="152" y="171"/>
                  </a:cubicBezTo>
                  <a:cubicBezTo>
                    <a:pt x="97" y="144"/>
                    <a:pt x="59" y="87"/>
                    <a:pt x="59" y="22"/>
                  </a:cubicBezTo>
                  <a:cubicBezTo>
                    <a:pt x="59" y="17"/>
                    <a:pt x="59" y="13"/>
                    <a:pt x="59" y="9"/>
                  </a:cubicBezTo>
                  <a:cubicBezTo>
                    <a:pt x="44" y="3"/>
                    <a:pt x="27" y="0"/>
                    <a:pt x="9" y="0"/>
                  </a:cubicBezTo>
                  <a:cubicBezTo>
                    <a:pt x="7" y="0"/>
                    <a:pt x="4" y="0"/>
                    <a:pt x="1" y="0"/>
                  </a:cubicBezTo>
                  <a:cubicBezTo>
                    <a:pt x="0" y="8"/>
                    <a:pt x="0" y="16"/>
                    <a:pt x="0" y="24"/>
                  </a:cubicBezTo>
                  <a:cubicBezTo>
                    <a:pt x="0" y="114"/>
                    <a:pt x="52" y="191"/>
                    <a:pt x="127" y="2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157" name="Freeform 9"/>
            <p:cNvSpPr>
              <a:spLocks/>
            </p:cNvSpPr>
            <p:nvPr/>
          </p:nvSpPr>
          <p:spPr bwMode="auto">
            <a:xfrm>
              <a:off x="-607" y="2587"/>
              <a:ext cx="617" cy="208"/>
            </a:xfrm>
            <a:custGeom>
              <a:avLst/>
              <a:gdLst/>
              <a:ahLst/>
              <a:cxnLst>
                <a:cxn ang="0">
                  <a:pos x="132" y="0"/>
                </a:cxn>
                <a:cxn ang="0">
                  <a:pos x="0" y="42"/>
                </a:cxn>
                <a:cxn ang="0">
                  <a:pos x="36" y="88"/>
                </a:cxn>
                <a:cxn ang="0">
                  <a:pos x="130" y="59"/>
                </a:cxn>
                <a:cxn ang="0">
                  <a:pos x="225" y="88"/>
                </a:cxn>
                <a:cxn ang="0">
                  <a:pos x="261" y="40"/>
                </a:cxn>
                <a:cxn ang="0">
                  <a:pos x="132" y="0"/>
                </a:cxn>
              </a:cxnLst>
              <a:rect l="0" t="0" r="r" b="b"/>
              <a:pathLst>
                <a:path w="261" h="88">
                  <a:moveTo>
                    <a:pt x="132" y="0"/>
                  </a:moveTo>
                  <a:cubicBezTo>
                    <a:pt x="83" y="0"/>
                    <a:pt x="38" y="16"/>
                    <a:pt x="0" y="42"/>
                  </a:cubicBezTo>
                  <a:cubicBezTo>
                    <a:pt x="9" y="60"/>
                    <a:pt x="21" y="75"/>
                    <a:pt x="36" y="88"/>
                  </a:cubicBezTo>
                  <a:cubicBezTo>
                    <a:pt x="63" y="70"/>
                    <a:pt x="95" y="59"/>
                    <a:pt x="130" y="59"/>
                  </a:cubicBezTo>
                  <a:cubicBezTo>
                    <a:pt x="165" y="59"/>
                    <a:pt x="198" y="70"/>
                    <a:pt x="225" y="88"/>
                  </a:cubicBezTo>
                  <a:cubicBezTo>
                    <a:pt x="240" y="75"/>
                    <a:pt x="253" y="59"/>
                    <a:pt x="261" y="40"/>
                  </a:cubicBezTo>
                  <a:cubicBezTo>
                    <a:pt x="225" y="15"/>
                    <a:pt x="180" y="0"/>
                    <a:pt x="13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158" name="Freeform 10"/>
            <p:cNvSpPr>
              <a:spLocks noEditPoints="1"/>
            </p:cNvSpPr>
            <p:nvPr/>
          </p:nvSpPr>
          <p:spPr bwMode="auto">
            <a:xfrm>
              <a:off x="-1277" y="2094"/>
              <a:ext cx="1967" cy="1857"/>
            </a:xfrm>
            <a:custGeom>
              <a:avLst/>
              <a:gdLst/>
              <a:ahLst/>
              <a:cxnLst>
                <a:cxn ang="0">
                  <a:pos x="199" y="388"/>
                </a:cxn>
                <a:cxn ang="0">
                  <a:pos x="336" y="458"/>
                </a:cxn>
                <a:cxn ang="0">
                  <a:pos x="364" y="452"/>
                </a:cxn>
                <a:cxn ang="0">
                  <a:pos x="361" y="435"/>
                </a:cxn>
                <a:cxn ang="0">
                  <a:pos x="405" y="385"/>
                </a:cxn>
                <a:cxn ang="0">
                  <a:pos x="393" y="355"/>
                </a:cxn>
                <a:cxn ang="0">
                  <a:pos x="244" y="187"/>
                </a:cxn>
                <a:cxn ang="0">
                  <a:pos x="380" y="20"/>
                </a:cxn>
                <a:cxn ang="0">
                  <a:pos x="380" y="1"/>
                </a:cxn>
                <a:cxn ang="0">
                  <a:pos x="149" y="261"/>
                </a:cxn>
                <a:cxn ang="0">
                  <a:pos x="151" y="286"/>
                </a:cxn>
                <a:cxn ang="0">
                  <a:pos x="0" y="524"/>
                </a:cxn>
                <a:cxn ang="0">
                  <a:pos x="19" y="622"/>
                </a:cxn>
                <a:cxn ang="0">
                  <a:pos x="38" y="611"/>
                </a:cxn>
                <a:cxn ang="0">
                  <a:pos x="29" y="558"/>
                </a:cxn>
                <a:cxn ang="0">
                  <a:pos x="199" y="388"/>
                </a:cxn>
                <a:cxn ang="0">
                  <a:pos x="674" y="282"/>
                </a:cxn>
                <a:cxn ang="0">
                  <a:pos x="674" y="261"/>
                </a:cxn>
                <a:cxn ang="0">
                  <a:pos x="439" y="0"/>
                </a:cxn>
                <a:cxn ang="0">
                  <a:pos x="439" y="19"/>
                </a:cxn>
                <a:cxn ang="0">
                  <a:pos x="584" y="187"/>
                </a:cxn>
                <a:cxn ang="0">
                  <a:pos x="432" y="355"/>
                </a:cxn>
                <a:cxn ang="0">
                  <a:pos x="421" y="386"/>
                </a:cxn>
                <a:cxn ang="0">
                  <a:pos x="461" y="435"/>
                </a:cxn>
                <a:cxn ang="0">
                  <a:pos x="457" y="453"/>
                </a:cxn>
                <a:cxn ang="0">
                  <a:pos x="492" y="461"/>
                </a:cxn>
                <a:cxn ang="0">
                  <a:pos x="631" y="388"/>
                </a:cxn>
                <a:cxn ang="0">
                  <a:pos x="801" y="558"/>
                </a:cxn>
                <a:cxn ang="0">
                  <a:pos x="793" y="611"/>
                </a:cxn>
                <a:cxn ang="0">
                  <a:pos x="814" y="623"/>
                </a:cxn>
                <a:cxn ang="0">
                  <a:pos x="833" y="524"/>
                </a:cxn>
                <a:cxn ang="0">
                  <a:pos x="674" y="282"/>
                </a:cxn>
                <a:cxn ang="0">
                  <a:pos x="631" y="728"/>
                </a:cxn>
                <a:cxn ang="0">
                  <a:pos x="462" y="558"/>
                </a:cxn>
                <a:cxn ang="0">
                  <a:pos x="474" y="495"/>
                </a:cxn>
                <a:cxn ang="0">
                  <a:pos x="449" y="467"/>
                </a:cxn>
                <a:cxn ang="0">
                  <a:pos x="411" y="485"/>
                </a:cxn>
                <a:cxn ang="0">
                  <a:pos x="374" y="468"/>
                </a:cxn>
                <a:cxn ang="0">
                  <a:pos x="355" y="492"/>
                </a:cxn>
                <a:cxn ang="0">
                  <a:pos x="369" y="558"/>
                </a:cxn>
                <a:cxn ang="0">
                  <a:pos x="199" y="728"/>
                </a:cxn>
                <a:cxn ang="0">
                  <a:pos x="65" y="663"/>
                </a:cxn>
                <a:cxn ang="0">
                  <a:pos x="47" y="674"/>
                </a:cxn>
                <a:cxn ang="0">
                  <a:pos x="263" y="786"/>
                </a:cxn>
                <a:cxn ang="0">
                  <a:pos x="416" y="737"/>
                </a:cxn>
                <a:cxn ang="0">
                  <a:pos x="570" y="786"/>
                </a:cxn>
                <a:cxn ang="0">
                  <a:pos x="786" y="674"/>
                </a:cxn>
                <a:cxn ang="0">
                  <a:pos x="765" y="663"/>
                </a:cxn>
                <a:cxn ang="0">
                  <a:pos x="631" y="728"/>
                </a:cxn>
              </a:cxnLst>
              <a:rect l="0" t="0" r="r" b="b"/>
              <a:pathLst>
                <a:path w="833" h="786">
                  <a:moveTo>
                    <a:pt x="199" y="388"/>
                  </a:moveTo>
                  <a:cubicBezTo>
                    <a:pt x="256" y="388"/>
                    <a:pt x="306" y="416"/>
                    <a:pt x="336" y="458"/>
                  </a:cubicBezTo>
                  <a:cubicBezTo>
                    <a:pt x="364" y="452"/>
                    <a:pt x="364" y="452"/>
                    <a:pt x="364" y="452"/>
                  </a:cubicBezTo>
                  <a:cubicBezTo>
                    <a:pt x="362" y="447"/>
                    <a:pt x="361" y="441"/>
                    <a:pt x="361" y="435"/>
                  </a:cubicBezTo>
                  <a:cubicBezTo>
                    <a:pt x="361" y="409"/>
                    <a:pt x="380" y="389"/>
                    <a:pt x="405" y="385"/>
                  </a:cubicBezTo>
                  <a:cubicBezTo>
                    <a:pt x="393" y="355"/>
                    <a:pt x="393" y="355"/>
                    <a:pt x="393" y="355"/>
                  </a:cubicBezTo>
                  <a:cubicBezTo>
                    <a:pt x="309" y="345"/>
                    <a:pt x="244" y="273"/>
                    <a:pt x="244" y="187"/>
                  </a:cubicBezTo>
                  <a:cubicBezTo>
                    <a:pt x="244" y="104"/>
                    <a:pt x="303" y="36"/>
                    <a:pt x="380" y="20"/>
                  </a:cubicBezTo>
                  <a:cubicBezTo>
                    <a:pt x="380" y="1"/>
                    <a:pt x="380" y="1"/>
                    <a:pt x="380" y="1"/>
                  </a:cubicBezTo>
                  <a:cubicBezTo>
                    <a:pt x="250" y="16"/>
                    <a:pt x="149" y="127"/>
                    <a:pt x="149" y="261"/>
                  </a:cubicBezTo>
                  <a:cubicBezTo>
                    <a:pt x="149" y="270"/>
                    <a:pt x="150" y="278"/>
                    <a:pt x="151" y="286"/>
                  </a:cubicBezTo>
                  <a:cubicBezTo>
                    <a:pt x="62" y="328"/>
                    <a:pt x="0" y="419"/>
                    <a:pt x="0" y="524"/>
                  </a:cubicBezTo>
                  <a:cubicBezTo>
                    <a:pt x="0" y="558"/>
                    <a:pt x="7" y="591"/>
                    <a:pt x="19" y="622"/>
                  </a:cubicBezTo>
                  <a:cubicBezTo>
                    <a:pt x="38" y="611"/>
                    <a:pt x="38" y="611"/>
                    <a:pt x="38" y="611"/>
                  </a:cubicBezTo>
                  <a:cubicBezTo>
                    <a:pt x="32" y="594"/>
                    <a:pt x="29" y="576"/>
                    <a:pt x="29" y="558"/>
                  </a:cubicBezTo>
                  <a:cubicBezTo>
                    <a:pt x="29" y="464"/>
                    <a:pt x="105" y="388"/>
                    <a:pt x="199" y="388"/>
                  </a:cubicBezTo>
                  <a:close/>
                  <a:moveTo>
                    <a:pt x="674" y="282"/>
                  </a:moveTo>
                  <a:cubicBezTo>
                    <a:pt x="674" y="275"/>
                    <a:pt x="674" y="269"/>
                    <a:pt x="674" y="261"/>
                  </a:cubicBezTo>
                  <a:cubicBezTo>
                    <a:pt x="674" y="126"/>
                    <a:pt x="571" y="14"/>
                    <a:pt x="439" y="0"/>
                  </a:cubicBezTo>
                  <a:cubicBezTo>
                    <a:pt x="439" y="19"/>
                    <a:pt x="439" y="19"/>
                    <a:pt x="439" y="19"/>
                  </a:cubicBezTo>
                  <a:cubicBezTo>
                    <a:pt x="521" y="31"/>
                    <a:pt x="584" y="101"/>
                    <a:pt x="584" y="187"/>
                  </a:cubicBezTo>
                  <a:cubicBezTo>
                    <a:pt x="584" y="274"/>
                    <a:pt x="517" y="347"/>
                    <a:pt x="432" y="355"/>
                  </a:cubicBezTo>
                  <a:cubicBezTo>
                    <a:pt x="421" y="386"/>
                    <a:pt x="421" y="386"/>
                    <a:pt x="421" y="386"/>
                  </a:cubicBezTo>
                  <a:cubicBezTo>
                    <a:pt x="444" y="391"/>
                    <a:pt x="461" y="411"/>
                    <a:pt x="461" y="435"/>
                  </a:cubicBezTo>
                  <a:cubicBezTo>
                    <a:pt x="461" y="441"/>
                    <a:pt x="459" y="447"/>
                    <a:pt x="457" y="453"/>
                  </a:cubicBezTo>
                  <a:cubicBezTo>
                    <a:pt x="492" y="461"/>
                    <a:pt x="492" y="461"/>
                    <a:pt x="492" y="461"/>
                  </a:cubicBezTo>
                  <a:cubicBezTo>
                    <a:pt x="523" y="417"/>
                    <a:pt x="574" y="388"/>
                    <a:pt x="631" y="388"/>
                  </a:cubicBezTo>
                  <a:cubicBezTo>
                    <a:pt x="725" y="388"/>
                    <a:pt x="801" y="464"/>
                    <a:pt x="801" y="558"/>
                  </a:cubicBezTo>
                  <a:cubicBezTo>
                    <a:pt x="801" y="576"/>
                    <a:pt x="798" y="594"/>
                    <a:pt x="793" y="611"/>
                  </a:cubicBezTo>
                  <a:cubicBezTo>
                    <a:pt x="814" y="623"/>
                    <a:pt x="814" y="623"/>
                    <a:pt x="814" y="623"/>
                  </a:cubicBezTo>
                  <a:cubicBezTo>
                    <a:pt x="826" y="592"/>
                    <a:pt x="833" y="559"/>
                    <a:pt x="833" y="524"/>
                  </a:cubicBezTo>
                  <a:cubicBezTo>
                    <a:pt x="833" y="416"/>
                    <a:pt x="767" y="323"/>
                    <a:pt x="674" y="282"/>
                  </a:cubicBezTo>
                  <a:close/>
                  <a:moveTo>
                    <a:pt x="631" y="728"/>
                  </a:moveTo>
                  <a:cubicBezTo>
                    <a:pt x="538" y="728"/>
                    <a:pt x="462" y="652"/>
                    <a:pt x="462" y="558"/>
                  </a:cubicBezTo>
                  <a:cubicBezTo>
                    <a:pt x="462" y="536"/>
                    <a:pt x="466" y="514"/>
                    <a:pt x="474" y="495"/>
                  </a:cubicBezTo>
                  <a:cubicBezTo>
                    <a:pt x="449" y="467"/>
                    <a:pt x="449" y="467"/>
                    <a:pt x="449" y="467"/>
                  </a:cubicBezTo>
                  <a:cubicBezTo>
                    <a:pt x="440" y="478"/>
                    <a:pt x="426" y="485"/>
                    <a:pt x="411" y="485"/>
                  </a:cubicBezTo>
                  <a:cubicBezTo>
                    <a:pt x="396" y="485"/>
                    <a:pt x="383" y="478"/>
                    <a:pt x="374" y="468"/>
                  </a:cubicBezTo>
                  <a:cubicBezTo>
                    <a:pt x="355" y="492"/>
                    <a:pt x="355" y="492"/>
                    <a:pt x="355" y="492"/>
                  </a:cubicBezTo>
                  <a:cubicBezTo>
                    <a:pt x="364" y="512"/>
                    <a:pt x="369" y="534"/>
                    <a:pt x="369" y="558"/>
                  </a:cubicBezTo>
                  <a:cubicBezTo>
                    <a:pt x="369" y="652"/>
                    <a:pt x="293" y="728"/>
                    <a:pt x="199" y="728"/>
                  </a:cubicBezTo>
                  <a:cubicBezTo>
                    <a:pt x="145" y="728"/>
                    <a:pt x="97" y="702"/>
                    <a:pt x="65" y="663"/>
                  </a:cubicBezTo>
                  <a:cubicBezTo>
                    <a:pt x="47" y="674"/>
                    <a:pt x="47" y="674"/>
                    <a:pt x="47" y="674"/>
                  </a:cubicBezTo>
                  <a:cubicBezTo>
                    <a:pt x="94" y="742"/>
                    <a:pt x="173" y="786"/>
                    <a:pt x="263" y="786"/>
                  </a:cubicBezTo>
                  <a:cubicBezTo>
                    <a:pt x="320" y="786"/>
                    <a:pt x="373" y="768"/>
                    <a:pt x="416" y="737"/>
                  </a:cubicBezTo>
                  <a:cubicBezTo>
                    <a:pt x="460" y="768"/>
                    <a:pt x="513" y="786"/>
                    <a:pt x="570" y="786"/>
                  </a:cubicBezTo>
                  <a:cubicBezTo>
                    <a:pt x="659" y="786"/>
                    <a:pt x="738" y="742"/>
                    <a:pt x="786" y="674"/>
                  </a:cubicBezTo>
                  <a:cubicBezTo>
                    <a:pt x="765" y="663"/>
                    <a:pt x="765" y="663"/>
                    <a:pt x="765" y="663"/>
                  </a:cubicBezTo>
                  <a:cubicBezTo>
                    <a:pt x="734" y="702"/>
                    <a:pt x="685" y="728"/>
                    <a:pt x="631" y="7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grpSp>
      <p:sp>
        <p:nvSpPr>
          <p:cNvPr id="159" name="Rectangle 158"/>
          <p:cNvSpPr/>
          <p:nvPr/>
        </p:nvSpPr>
        <p:spPr>
          <a:xfrm>
            <a:off x="0" y="1905000"/>
            <a:ext cx="3733800" cy="42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51" name="Title 1"/>
          <p:cNvSpPr txBox="1">
            <a:spLocks/>
          </p:cNvSpPr>
          <p:nvPr/>
        </p:nvSpPr>
        <p:spPr>
          <a:xfrm>
            <a:off x="2783515" y="77209"/>
            <a:ext cx="5958486" cy="1143000"/>
          </a:xfrm>
          <a:prstGeom prst="rect">
            <a:avLst/>
          </a:prstGeom>
        </p:spPr>
        <p:txBody>
          <a:bodyPr vert="horz" lIns="0" tIns="45614" rIns="0" bIns="45614" rtlCol="0" anchor="ctr">
            <a:normAutofit/>
          </a:bodyPr>
          <a:lstStyle>
            <a:lvl1pPr algn="r" defTabSz="913164" rtl="0" eaLnBrk="1" latinLnBrk="0" hangingPunct="1">
              <a:spcBef>
                <a:spcPct val="0"/>
              </a:spcBef>
              <a:buNone/>
              <a:defRPr sz="2400" b="1" kern="1200" cap="all" baseline="0">
                <a:solidFill>
                  <a:schemeClr val="bg1"/>
                </a:solidFill>
                <a:latin typeface="+mj-lt"/>
                <a:ea typeface="+mj-ea"/>
                <a:cs typeface="+mj-cs"/>
              </a:defRPr>
            </a:lvl1pPr>
          </a:lstStyle>
          <a:p>
            <a:r>
              <a:rPr lang="en-US" dirty="0" smtClean="0">
                <a:solidFill>
                  <a:prstClr val="white"/>
                </a:solidFill>
                <a:latin typeface="Arial"/>
              </a:rPr>
              <a:t>Post-prevention security gap</a:t>
            </a:r>
            <a:endParaRPr lang="en-US" dirty="0">
              <a:solidFill>
                <a:prstClr val="white"/>
              </a:solidFill>
              <a:latin typeface="Arial"/>
            </a:endParaRPr>
          </a:p>
        </p:txBody>
      </p:sp>
      <p:sp>
        <p:nvSpPr>
          <p:cNvPr id="125" name="Rectangle 124"/>
          <p:cNvSpPr/>
          <p:nvPr/>
        </p:nvSpPr>
        <p:spPr>
          <a:xfrm>
            <a:off x="7232183" y="2329112"/>
            <a:ext cx="1838270" cy="3081419"/>
          </a:xfrm>
          <a:prstGeom prst="rect">
            <a:avLst/>
          </a:prstGeom>
          <a:noFill/>
          <a:ln w="3175">
            <a:noFill/>
          </a:ln>
          <a:effectLst>
            <a:outerShdw blurRad="457200" dist="88900" dir="5400000" sx="79000" sy="7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518" tIns="45634" rIns="182518" bIns="45634" rtlCol="0" anchor="t" anchorCtr="0"/>
          <a:lstStyle/>
          <a:p>
            <a:pPr defTabSz="912478"/>
            <a:r>
              <a:rPr lang="en-US" sz="1400" b="1" dirty="0" smtClean="0">
                <a:solidFill>
                  <a:srgbClr val="00AEEF"/>
                </a:solidFill>
                <a:latin typeface="Helvetica 55 Roman" panose="020B0800000000000000" pitchFamily="34" charset="0"/>
                <a:cs typeface="Helvetica" panose="020B0604020202020204" pitchFamily="34" charset="0"/>
              </a:rPr>
              <a:t>Advanced Threat Protection</a:t>
            </a:r>
            <a:endParaRPr lang="en-US" sz="1400" dirty="0">
              <a:solidFill>
                <a:srgbClr val="00AEEF"/>
              </a:solidFill>
              <a:latin typeface="Helvetica 55 Roman" panose="020B0800000000000000" pitchFamily="34" charset="0"/>
              <a:cs typeface="Helvetica" panose="020B0604020202020204" pitchFamily="34" charset="0"/>
            </a:endParaRPr>
          </a:p>
          <a:p>
            <a:pPr marL="171138" indent="-171138" defTabSz="912615">
              <a:lnSpc>
                <a:spcPct val="150000"/>
              </a:lnSpc>
              <a:buClr>
                <a:srgbClr val="00AEEF"/>
              </a:buClr>
              <a:buFont typeface="Arial" panose="020B0604020202020204" pitchFamily="34" charset="0"/>
              <a:buChar char="•"/>
            </a:pPr>
            <a:r>
              <a:rPr lang="en-US" sz="1400" b="1" dirty="0">
                <a:solidFill>
                  <a:srgbClr val="232323">
                    <a:lumMod val="90000"/>
                    <a:lumOff val="10000"/>
                  </a:srgbClr>
                </a:solidFill>
                <a:latin typeface="Arial"/>
                <a:ea typeface="ＭＳ Ｐゴシック" charset="0"/>
                <a:cs typeface="Arial" charset="0"/>
              </a:rPr>
              <a:t>Content</a:t>
            </a:r>
          </a:p>
          <a:p>
            <a:pPr marL="171138" indent="-171138" defTabSz="912615">
              <a:lnSpc>
                <a:spcPct val="150000"/>
              </a:lnSpc>
              <a:buClr>
                <a:srgbClr val="00AEEF"/>
              </a:buClr>
              <a:buFont typeface="Arial" panose="020B0604020202020204" pitchFamily="34" charset="0"/>
              <a:buChar char="•"/>
            </a:pPr>
            <a:r>
              <a:rPr lang="en-US" sz="1400" b="1" dirty="0">
                <a:solidFill>
                  <a:srgbClr val="232323">
                    <a:lumMod val="90000"/>
                    <a:lumOff val="10000"/>
                  </a:srgbClr>
                </a:solidFill>
                <a:latin typeface="Arial"/>
                <a:ea typeface="ＭＳ Ｐゴシック" charset="0"/>
                <a:cs typeface="Arial" charset="0"/>
              </a:rPr>
              <a:t>Detection</a:t>
            </a:r>
          </a:p>
          <a:p>
            <a:pPr marL="171138" indent="-171138" defTabSz="912615">
              <a:lnSpc>
                <a:spcPct val="150000"/>
              </a:lnSpc>
              <a:buClr>
                <a:srgbClr val="00AEEF"/>
              </a:buClr>
              <a:buFont typeface="Arial" panose="020B0604020202020204" pitchFamily="34" charset="0"/>
              <a:buChar char="•"/>
            </a:pPr>
            <a:r>
              <a:rPr lang="en-US" sz="1400" b="1" dirty="0">
                <a:solidFill>
                  <a:srgbClr val="232323">
                    <a:lumMod val="90000"/>
                    <a:lumOff val="10000"/>
                  </a:srgbClr>
                </a:solidFill>
                <a:latin typeface="Arial"/>
                <a:ea typeface="ＭＳ Ｐゴシック" charset="0"/>
                <a:cs typeface="Arial" charset="0"/>
              </a:rPr>
              <a:t>Analytics</a:t>
            </a:r>
          </a:p>
          <a:p>
            <a:pPr marL="171138" indent="-171138" defTabSz="912615">
              <a:lnSpc>
                <a:spcPct val="150000"/>
              </a:lnSpc>
              <a:buClr>
                <a:srgbClr val="00AEEF"/>
              </a:buClr>
              <a:buFont typeface="Arial" panose="020B0604020202020204" pitchFamily="34" charset="0"/>
              <a:buChar char="•"/>
            </a:pPr>
            <a:r>
              <a:rPr lang="en-US" sz="1400" b="1" dirty="0">
                <a:solidFill>
                  <a:srgbClr val="232323">
                    <a:lumMod val="90000"/>
                    <a:lumOff val="10000"/>
                  </a:srgbClr>
                </a:solidFill>
                <a:latin typeface="Arial"/>
                <a:ea typeface="ＭＳ Ｐゴシック" charset="0"/>
                <a:cs typeface="Arial" charset="0"/>
              </a:rPr>
              <a:t>Context</a:t>
            </a:r>
          </a:p>
          <a:p>
            <a:pPr marL="171138" indent="-171138" defTabSz="912615">
              <a:lnSpc>
                <a:spcPct val="150000"/>
              </a:lnSpc>
              <a:buClr>
                <a:srgbClr val="00AEEF"/>
              </a:buClr>
              <a:buFont typeface="Arial" panose="020B0604020202020204" pitchFamily="34" charset="0"/>
              <a:buChar char="•"/>
            </a:pPr>
            <a:r>
              <a:rPr lang="en-US" sz="1400" b="1" dirty="0">
                <a:solidFill>
                  <a:srgbClr val="232323">
                    <a:lumMod val="90000"/>
                    <a:lumOff val="10000"/>
                  </a:srgbClr>
                </a:solidFill>
                <a:latin typeface="Arial"/>
                <a:ea typeface="ＭＳ Ｐゴシック" charset="0"/>
                <a:cs typeface="Arial" charset="0"/>
              </a:rPr>
              <a:t>Visibility</a:t>
            </a:r>
          </a:p>
          <a:p>
            <a:pPr marL="171138" indent="-171138" defTabSz="912615">
              <a:lnSpc>
                <a:spcPct val="150000"/>
              </a:lnSpc>
              <a:buClr>
                <a:srgbClr val="00AEEF"/>
              </a:buClr>
              <a:buFont typeface="Arial" panose="020B0604020202020204" pitchFamily="34" charset="0"/>
              <a:buChar char="•"/>
            </a:pPr>
            <a:r>
              <a:rPr lang="en-US" sz="1400" b="1" dirty="0">
                <a:solidFill>
                  <a:srgbClr val="232323">
                    <a:lumMod val="90000"/>
                    <a:lumOff val="10000"/>
                  </a:srgbClr>
                </a:solidFill>
                <a:latin typeface="Arial"/>
                <a:ea typeface="ＭＳ Ｐゴシック" charset="0"/>
                <a:cs typeface="Arial" charset="0"/>
              </a:rPr>
              <a:t>Analysis</a:t>
            </a:r>
          </a:p>
          <a:p>
            <a:pPr marL="171138" indent="-171138" defTabSz="912615">
              <a:lnSpc>
                <a:spcPct val="150000"/>
              </a:lnSpc>
              <a:buClr>
                <a:srgbClr val="00AEEF"/>
              </a:buClr>
              <a:buFont typeface="Arial" panose="020B0604020202020204" pitchFamily="34" charset="0"/>
              <a:buChar char="•"/>
            </a:pPr>
            <a:r>
              <a:rPr lang="en-US" sz="1400" b="1" dirty="0">
                <a:solidFill>
                  <a:srgbClr val="232323">
                    <a:lumMod val="90000"/>
                    <a:lumOff val="10000"/>
                  </a:srgbClr>
                </a:solidFill>
                <a:latin typeface="Arial"/>
                <a:ea typeface="ＭＳ Ｐゴシック" charset="0"/>
                <a:cs typeface="Arial" charset="0"/>
              </a:rPr>
              <a:t>Intelligence</a:t>
            </a:r>
          </a:p>
        </p:txBody>
      </p:sp>
      <p:sp>
        <p:nvSpPr>
          <p:cNvPr id="119" name="TextBox 118"/>
          <p:cNvSpPr txBox="1"/>
          <p:nvPr/>
        </p:nvSpPr>
        <p:spPr>
          <a:xfrm>
            <a:off x="4023360" y="5664200"/>
            <a:ext cx="2896777" cy="230752"/>
          </a:xfrm>
          <a:prstGeom prst="rect">
            <a:avLst/>
          </a:prstGeom>
          <a:noFill/>
        </p:spPr>
        <p:txBody>
          <a:bodyPr wrap="none" lIns="91356" tIns="45680" rIns="91356" bIns="45680" rtlCol="0">
            <a:spAutoFit/>
          </a:bodyPr>
          <a:lstStyle/>
          <a:p>
            <a:pPr defTabSz="912478"/>
            <a:r>
              <a:rPr lang="en-US" sz="900" b="1" cap="all" dirty="0">
                <a:solidFill>
                  <a:srgbClr val="232323"/>
                </a:solidFill>
                <a:latin typeface="Arial"/>
                <a:cs typeface="Helvetica" panose="020B0604020202020204" pitchFamily="34" charset="0"/>
              </a:rPr>
              <a:t>Signature-based </a:t>
            </a:r>
            <a:r>
              <a:rPr lang="en-US" sz="900" b="1" cap="all" dirty="0" smtClean="0">
                <a:solidFill>
                  <a:srgbClr val="232323"/>
                </a:solidFill>
                <a:latin typeface="Arial"/>
                <a:cs typeface="Helvetica" panose="020B0604020202020204" pitchFamily="34" charset="0"/>
              </a:rPr>
              <a:t>Defense-in-</a:t>
            </a:r>
            <a:r>
              <a:rPr lang="en-US" sz="900" b="1" cap="all" dirty="0">
                <a:solidFill>
                  <a:srgbClr val="232323"/>
                </a:solidFill>
                <a:latin typeface="Arial"/>
                <a:cs typeface="Helvetica" panose="020B0604020202020204" pitchFamily="34" charset="0"/>
              </a:rPr>
              <a:t>D</a:t>
            </a:r>
            <a:r>
              <a:rPr lang="en-US" sz="900" b="1" cap="all" dirty="0" smtClean="0">
                <a:solidFill>
                  <a:srgbClr val="232323"/>
                </a:solidFill>
                <a:latin typeface="Arial"/>
                <a:cs typeface="Helvetica" panose="020B0604020202020204" pitchFamily="34" charset="0"/>
              </a:rPr>
              <a:t>epth </a:t>
            </a:r>
            <a:r>
              <a:rPr lang="en-US" sz="900" b="1" cap="all" dirty="0">
                <a:solidFill>
                  <a:srgbClr val="232323"/>
                </a:solidFill>
                <a:latin typeface="Arial"/>
                <a:cs typeface="Helvetica" panose="020B0604020202020204" pitchFamily="34" charset="0"/>
              </a:rPr>
              <a:t>T</a:t>
            </a:r>
            <a:r>
              <a:rPr lang="en-US" sz="900" b="1" cap="all" dirty="0" smtClean="0">
                <a:solidFill>
                  <a:srgbClr val="232323"/>
                </a:solidFill>
                <a:latin typeface="Arial"/>
                <a:cs typeface="Helvetica" panose="020B0604020202020204" pitchFamily="34" charset="0"/>
              </a:rPr>
              <a:t>ools</a:t>
            </a:r>
            <a:endParaRPr lang="en-US" sz="900" b="1" cap="all" dirty="0">
              <a:solidFill>
                <a:srgbClr val="232323"/>
              </a:solidFill>
              <a:latin typeface="Arial"/>
              <a:cs typeface="Helvetica" panose="020B0604020202020204" pitchFamily="34" charset="0"/>
            </a:endParaRPr>
          </a:p>
        </p:txBody>
      </p:sp>
      <p:grpSp>
        <p:nvGrpSpPr>
          <p:cNvPr id="138" name="Group 137"/>
          <p:cNvGrpSpPr/>
          <p:nvPr/>
        </p:nvGrpSpPr>
        <p:grpSpPr>
          <a:xfrm>
            <a:off x="132080" y="1981200"/>
            <a:ext cx="1769216" cy="3862236"/>
            <a:chOff x="132080" y="1981200"/>
            <a:chExt cx="1769216" cy="3862236"/>
          </a:xfrm>
        </p:grpSpPr>
        <p:grpSp>
          <p:nvGrpSpPr>
            <p:cNvPr id="92" name="Group 91"/>
            <p:cNvGrpSpPr/>
            <p:nvPr/>
          </p:nvGrpSpPr>
          <p:grpSpPr>
            <a:xfrm>
              <a:off x="132080" y="1981200"/>
              <a:ext cx="1769216" cy="3862236"/>
              <a:chOff x="190499" y="1990725"/>
              <a:chExt cx="1769216" cy="3862236"/>
            </a:xfrm>
          </p:grpSpPr>
          <p:sp>
            <p:nvSpPr>
              <p:cNvPr id="66" name="Rectangle 65"/>
              <p:cNvSpPr/>
              <p:nvPr/>
            </p:nvSpPr>
            <p:spPr>
              <a:xfrm>
                <a:off x="277564" y="5459607"/>
                <a:ext cx="1595086" cy="393354"/>
              </a:xfrm>
              <a:prstGeom prst="rect">
                <a:avLst/>
              </a:prstGeom>
              <a:gradFill flip="none" rotWithShape="1">
                <a:gsLst>
                  <a:gs pos="9000">
                    <a:schemeClr val="tx1">
                      <a:alpha val="72000"/>
                    </a:schemeClr>
                  </a:gs>
                  <a:gs pos="100000">
                    <a:schemeClr val="accent2">
                      <a:alpha val="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67" name="Rectangle 66"/>
              <p:cNvSpPr/>
              <p:nvPr/>
            </p:nvSpPr>
            <p:spPr>
              <a:xfrm>
                <a:off x="260034" y="1990725"/>
                <a:ext cx="1630145" cy="36895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68" name="Rectangle 67"/>
              <p:cNvSpPr/>
              <p:nvPr/>
            </p:nvSpPr>
            <p:spPr>
              <a:xfrm>
                <a:off x="190499" y="2130948"/>
                <a:ext cx="1769216" cy="339451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69" name="TextBox 68"/>
              <p:cNvSpPr txBox="1"/>
              <p:nvPr/>
            </p:nvSpPr>
            <p:spPr>
              <a:xfrm>
                <a:off x="212799" y="3640304"/>
                <a:ext cx="1724615" cy="1246021"/>
              </a:xfrm>
              <a:prstGeom prst="rect">
                <a:avLst/>
              </a:prstGeom>
              <a:noFill/>
            </p:spPr>
            <p:txBody>
              <a:bodyPr wrap="square" rtlCol="0">
                <a:spAutoFit/>
              </a:bodyPr>
              <a:lstStyle/>
              <a:p>
                <a:pPr algn="ctr">
                  <a:spcAft>
                    <a:spcPts val="600"/>
                  </a:spcAft>
                </a:pPr>
                <a:r>
                  <a:rPr lang="en-US" sz="1400" b="1" dirty="0">
                    <a:solidFill>
                      <a:srgbClr val="232323">
                        <a:lumMod val="75000"/>
                        <a:lumOff val="25000"/>
                      </a:srgbClr>
                    </a:solidFill>
                    <a:latin typeface="Arial"/>
                  </a:rPr>
                  <a:t>Nation States</a:t>
                </a:r>
              </a:p>
              <a:p>
                <a:pPr algn="ctr">
                  <a:spcAft>
                    <a:spcPts val="600"/>
                  </a:spcAft>
                </a:pPr>
                <a:r>
                  <a:rPr lang="en-US" sz="1400" b="1" dirty="0">
                    <a:solidFill>
                      <a:srgbClr val="232323">
                        <a:lumMod val="75000"/>
                        <a:lumOff val="25000"/>
                      </a:srgbClr>
                    </a:solidFill>
                    <a:latin typeface="Arial"/>
                  </a:rPr>
                  <a:t>Cybercriminals</a:t>
                </a:r>
              </a:p>
              <a:p>
                <a:pPr algn="ctr">
                  <a:spcAft>
                    <a:spcPts val="600"/>
                  </a:spcAft>
                </a:pPr>
                <a:r>
                  <a:rPr lang="en-US" sz="1400" b="1" dirty="0" err="1">
                    <a:solidFill>
                      <a:srgbClr val="232323">
                        <a:lumMod val="75000"/>
                        <a:lumOff val="25000"/>
                      </a:srgbClr>
                    </a:solidFill>
                    <a:latin typeface="Arial"/>
                  </a:rPr>
                  <a:t>Hactivists</a:t>
                </a:r>
                <a:endParaRPr lang="en-US" sz="1400" b="1" dirty="0">
                  <a:solidFill>
                    <a:srgbClr val="232323">
                      <a:lumMod val="75000"/>
                      <a:lumOff val="25000"/>
                    </a:srgbClr>
                  </a:solidFill>
                  <a:latin typeface="Arial"/>
                </a:endParaRPr>
              </a:p>
              <a:p>
                <a:pPr algn="ctr">
                  <a:spcAft>
                    <a:spcPts val="600"/>
                  </a:spcAft>
                </a:pPr>
                <a:r>
                  <a:rPr lang="en-US" sz="1400" b="1" dirty="0">
                    <a:solidFill>
                      <a:srgbClr val="232323">
                        <a:lumMod val="75000"/>
                        <a:lumOff val="25000"/>
                      </a:srgbClr>
                    </a:solidFill>
                    <a:latin typeface="Arial"/>
                  </a:rPr>
                  <a:t>Insider-Threats</a:t>
                </a:r>
              </a:p>
            </p:txBody>
          </p:sp>
          <p:sp>
            <p:nvSpPr>
              <p:cNvPr id="70" name="Rectangle 69"/>
              <p:cNvSpPr/>
              <p:nvPr/>
            </p:nvSpPr>
            <p:spPr>
              <a:xfrm>
                <a:off x="206582" y="2995634"/>
                <a:ext cx="1737049" cy="637586"/>
              </a:xfrm>
              <a:prstGeom prst="rect">
                <a:avLst/>
              </a:prstGeom>
              <a:gradFill>
                <a:gsLst>
                  <a:gs pos="99583">
                    <a:schemeClr val="bg1">
                      <a:lumMod val="85000"/>
                      <a:alpha val="0"/>
                    </a:schemeClr>
                  </a:gs>
                  <a:gs pos="50000">
                    <a:srgbClr val="C00000">
                      <a:alpha val="31000"/>
                    </a:srgbClr>
                  </a:gs>
                  <a:gs pos="0">
                    <a:schemeClr val="tx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71" name="TextBox 70"/>
              <p:cNvSpPr txBox="1"/>
              <p:nvPr/>
            </p:nvSpPr>
            <p:spPr>
              <a:xfrm>
                <a:off x="324304" y="2959239"/>
                <a:ext cx="1501605" cy="707886"/>
              </a:xfrm>
              <a:prstGeom prst="rect">
                <a:avLst/>
              </a:prstGeom>
              <a:noFill/>
            </p:spPr>
            <p:txBody>
              <a:bodyPr wrap="square" rtlCol="0">
                <a:spAutoFit/>
              </a:bodyPr>
              <a:lstStyle/>
              <a:p>
                <a:pPr algn="ctr"/>
                <a:r>
                  <a:rPr lang="en-US" sz="2000" b="1" dirty="0">
                    <a:solidFill>
                      <a:srgbClr val="232323"/>
                    </a:solidFill>
                    <a:latin typeface="Arial"/>
                  </a:rPr>
                  <a:t>Threat</a:t>
                </a:r>
                <a:br>
                  <a:rPr lang="en-US" sz="2000" b="1" dirty="0">
                    <a:solidFill>
                      <a:srgbClr val="232323"/>
                    </a:solidFill>
                    <a:latin typeface="Arial"/>
                  </a:rPr>
                </a:br>
                <a:r>
                  <a:rPr lang="en-US" sz="2000" b="1" dirty="0">
                    <a:solidFill>
                      <a:srgbClr val="232323"/>
                    </a:solidFill>
                    <a:latin typeface="Arial"/>
                  </a:rPr>
                  <a:t>Actors</a:t>
                </a:r>
              </a:p>
            </p:txBody>
          </p:sp>
        </p:grpSp>
        <p:grpSp>
          <p:nvGrpSpPr>
            <p:cNvPr id="120" name="Group 6"/>
            <p:cNvGrpSpPr>
              <a:grpSpLocks/>
            </p:cNvGrpSpPr>
            <p:nvPr/>
          </p:nvGrpSpPr>
          <p:grpSpPr bwMode="auto">
            <a:xfrm>
              <a:off x="673788" y="2194560"/>
              <a:ext cx="685800" cy="685800"/>
              <a:chOff x="-1277" y="2094"/>
              <a:chExt cx="1967" cy="1857"/>
            </a:xfrm>
            <a:solidFill>
              <a:srgbClr val="C00000"/>
            </a:solidFill>
          </p:grpSpPr>
          <p:sp>
            <p:nvSpPr>
              <p:cNvPr id="121" name="Freeform 7"/>
              <p:cNvSpPr>
                <a:spLocks/>
              </p:cNvSpPr>
              <p:nvPr/>
            </p:nvSpPr>
            <p:spPr bwMode="auto">
              <a:xfrm>
                <a:off x="-122" y="3072"/>
                <a:ext cx="368" cy="543"/>
              </a:xfrm>
              <a:custGeom>
                <a:avLst/>
                <a:gdLst/>
                <a:ahLst/>
                <a:cxnLst>
                  <a:cxn ang="0">
                    <a:pos x="92" y="9"/>
                  </a:cxn>
                  <a:cxn ang="0">
                    <a:pos x="93" y="22"/>
                  </a:cxn>
                  <a:cxn ang="0">
                    <a:pos x="0" y="171"/>
                  </a:cxn>
                  <a:cxn ang="0">
                    <a:pos x="26" y="230"/>
                  </a:cxn>
                  <a:cxn ang="0">
                    <a:pos x="156" y="24"/>
                  </a:cxn>
                  <a:cxn ang="0">
                    <a:pos x="155" y="1"/>
                  </a:cxn>
                  <a:cxn ang="0">
                    <a:pos x="143" y="0"/>
                  </a:cxn>
                  <a:cxn ang="0">
                    <a:pos x="92" y="9"/>
                  </a:cxn>
                </a:cxnLst>
                <a:rect l="0" t="0" r="r" b="b"/>
                <a:pathLst>
                  <a:path w="156" h="230">
                    <a:moveTo>
                      <a:pt x="92" y="9"/>
                    </a:moveTo>
                    <a:cubicBezTo>
                      <a:pt x="92" y="13"/>
                      <a:pt x="93" y="17"/>
                      <a:pt x="93" y="22"/>
                    </a:cubicBezTo>
                    <a:cubicBezTo>
                      <a:pt x="93" y="87"/>
                      <a:pt x="55" y="144"/>
                      <a:pt x="0" y="171"/>
                    </a:cubicBezTo>
                    <a:cubicBezTo>
                      <a:pt x="4" y="193"/>
                      <a:pt x="13" y="213"/>
                      <a:pt x="26" y="230"/>
                    </a:cubicBezTo>
                    <a:cubicBezTo>
                      <a:pt x="103" y="193"/>
                      <a:pt x="156" y="115"/>
                      <a:pt x="156" y="24"/>
                    </a:cubicBezTo>
                    <a:cubicBezTo>
                      <a:pt x="156" y="16"/>
                      <a:pt x="156" y="8"/>
                      <a:pt x="155" y="1"/>
                    </a:cubicBezTo>
                    <a:cubicBezTo>
                      <a:pt x="151" y="0"/>
                      <a:pt x="147" y="0"/>
                      <a:pt x="143" y="0"/>
                    </a:cubicBezTo>
                    <a:cubicBezTo>
                      <a:pt x="125" y="0"/>
                      <a:pt x="108" y="3"/>
                      <a:pt x="92"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122" name="Freeform 8"/>
              <p:cNvSpPr>
                <a:spLocks/>
              </p:cNvSpPr>
              <p:nvPr/>
            </p:nvSpPr>
            <p:spPr bwMode="auto">
              <a:xfrm>
                <a:off x="-833" y="3072"/>
                <a:ext cx="359" cy="541"/>
              </a:xfrm>
              <a:custGeom>
                <a:avLst/>
                <a:gdLst/>
                <a:ahLst/>
                <a:cxnLst>
                  <a:cxn ang="0">
                    <a:pos x="127" y="229"/>
                  </a:cxn>
                  <a:cxn ang="0">
                    <a:pos x="152" y="171"/>
                  </a:cxn>
                  <a:cxn ang="0">
                    <a:pos x="59" y="22"/>
                  </a:cxn>
                  <a:cxn ang="0">
                    <a:pos x="59" y="9"/>
                  </a:cxn>
                  <a:cxn ang="0">
                    <a:pos x="9" y="0"/>
                  </a:cxn>
                  <a:cxn ang="0">
                    <a:pos x="1" y="0"/>
                  </a:cxn>
                  <a:cxn ang="0">
                    <a:pos x="0" y="24"/>
                  </a:cxn>
                  <a:cxn ang="0">
                    <a:pos x="127" y="229"/>
                  </a:cxn>
                </a:cxnLst>
                <a:rect l="0" t="0" r="r" b="b"/>
                <a:pathLst>
                  <a:path w="152" h="229">
                    <a:moveTo>
                      <a:pt x="127" y="229"/>
                    </a:moveTo>
                    <a:cubicBezTo>
                      <a:pt x="139" y="212"/>
                      <a:pt x="148" y="192"/>
                      <a:pt x="152" y="171"/>
                    </a:cubicBezTo>
                    <a:cubicBezTo>
                      <a:pt x="97" y="144"/>
                      <a:pt x="59" y="87"/>
                      <a:pt x="59" y="22"/>
                    </a:cubicBezTo>
                    <a:cubicBezTo>
                      <a:pt x="59" y="17"/>
                      <a:pt x="59" y="13"/>
                      <a:pt x="59" y="9"/>
                    </a:cubicBezTo>
                    <a:cubicBezTo>
                      <a:pt x="44" y="3"/>
                      <a:pt x="27" y="0"/>
                      <a:pt x="9" y="0"/>
                    </a:cubicBezTo>
                    <a:cubicBezTo>
                      <a:pt x="7" y="0"/>
                      <a:pt x="4" y="0"/>
                      <a:pt x="1" y="0"/>
                    </a:cubicBezTo>
                    <a:cubicBezTo>
                      <a:pt x="0" y="8"/>
                      <a:pt x="0" y="16"/>
                      <a:pt x="0" y="24"/>
                    </a:cubicBezTo>
                    <a:cubicBezTo>
                      <a:pt x="0" y="114"/>
                      <a:pt x="52" y="191"/>
                      <a:pt x="127" y="2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123" name="Freeform 9"/>
              <p:cNvSpPr>
                <a:spLocks/>
              </p:cNvSpPr>
              <p:nvPr/>
            </p:nvSpPr>
            <p:spPr bwMode="auto">
              <a:xfrm>
                <a:off x="-607" y="2587"/>
                <a:ext cx="617" cy="208"/>
              </a:xfrm>
              <a:custGeom>
                <a:avLst/>
                <a:gdLst/>
                <a:ahLst/>
                <a:cxnLst>
                  <a:cxn ang="0">
                    <a:pos x="132" y="0"/>
                  </a:cxn>
                  <a:cxn ang="0">
                    <a:pos x="0" y="42"/>
                  </a:cxn>
                  <a:cxn ang="0">
                    <a:pos x="36" y="88"/>
                  </a:cxn>
                  <a:cxn ang="0">
                    <a:pos x="130" y="59"/>
                  </a:cxn>
                  <a:cxn ang="0">
                    <a:pos x="225" y="88"/>
                  </a:cxn>
                  <a:cxn ang="0">
                    <a:pos x="261" y="40"/>
                  </a:cxn>
                  <a:cxn ang="0">
                    <a:pos x="132" y="0"/>
                  </a:cxn>
                </a:cxnLst>
                <a:rect l="0" t="0" r="r" b="b"/>
                <a:pathLst>
                  <a:path w="261" h="88">
                    <a:moveTo>
                      <a:pt x="132" y="0"/>
                    </a:moveTo>
                    <a:cubicBezTo>
                      <a:pt x="83" y="0"/>
                      <a:pt x="38" y="16"/>
                      <a:pt x="0" y="42"/>
                    </a:cubicBezTo>
                    <a:cubicBezTo>
                      <a:pt x="9" y="60"/>
                      <a:pt x="21" y="75"/>
                      <a:pt x="36" y="88"/>
                    </a:cubicBezTo>
                    <a:cubicBezTo>
                      <a:pt x="63" y="70"/>
                      <a:pt x="95" y="59"/>
                      <a:pt x="130" y="59"/>
                    </a:cubicBezTo>
                    <a:cubicBezTo>
                      <a:pt x="165" y="59"/>
                      <a:pt x="198" y="70"/>
                      <a:pt x="225" y="88"/>
                    </a:cubicBezTo>
                    <a:cubicBezTo>
                      <a:pt x="240" y="75"/>
                      <a:pt x="253" y="59"/>
                      <a:pt x="261" y="40"/>
                    </a:cubicBezTo>
                    <a:cubicBezTo>
                      <a:pt x="225" y="15"/>
                      <a:pt x="180" y="0"/>
                      <a:pt x="13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124" name="Freeform 10"/>
              <p:cNvSpPr>
                <a:spLocks noEditPoints="1"/>
              </p:cNvSpPr>
              <p:nvPr/>
            </p:nvSpPr>
            <p:spPr bwMode="auto">
              <a:xfrm>
                <a:off x="-1277" y="2094"/>
                <a:ext cx="1967" cy="1857"/>
              </a:xfrm>
              <a:custGeom>
                <a:avLst/>
                <a:gdLst/>
                <a:ahLst/>
                <a:cxnLst>
                  <a:cxn ang="0">
                    <a:pos x="199" y="388"/>
                  </a:cxn>
                  <a:cxn ang="0">
                    <a:pos x="336" y="458"/>
                  </a:cxn>
                  <a:cxn ang="0">
                    <a:pos x="364" y="452"/>
                  </a:cxn>
                  <a:cxn ang="0">
                    <a:pos x="361" y="435"/>
                  </a:cxn>
                  <a:cxn ang="0">
                    <a:pos x="405" y="385"/>
                  </a:cxn>
                  <a:cxn ang="0">
                    <a:pos x="393" y="355"/>
                  </a:cxn>
                  <a:cxn ang="0">
                    <a:pos x="244" y="187"/>
                  </a:cxn>
                  <a:cxn ang="0">
                    <a:pos x="380" y="20"/>
                  </a:cxn>
                  <a:cxn ang="0">
                    <a:pos x="380" y="1"/>
                  </a:cxn>
                  <a:cxn ang="0">
                    <a:pos x="149" y="261"/>
                  </a:cxn>
                  <a:cxn ang="0">
                    <a:pos x="151" y="286"/>
                  </a:cxn>
                  <a:cxn ang="0">
                    <a:pos x="0" y="524"/>
                  </a:cxn>
                  <a:cxn ang="0">
                    <a:pos x="19" y="622"/>
                  </a:cxn>
                  <a:cxn ang="0">
                    <a:pos x="38" y="611"/>
                  </a:cxn>
                  <a:cxn ang="0">
                    <a:pos x="29" y="558"/>
                  </a:cxn>
                  <a:cxn ang="0">
                    <a:pos x="199" y="388"/>
                  </a:cxn>
                  <a:cxn ang="0">
                    <a:pos x="674" y="282"/>
                  </a:cxn>
                  <a:cxn ang="0">
                    <a:pos x="674" y="261"/>
                  </a:cxn>
                  <a:cxn ang="0">
                    <a:pos x="439" y="0"/>
                  </a:cxn>
                  <a:cxn ang="0">
                    <a:pos x="439" y="19"/>
                  </a:cxn>
                  <a:cxn ang="0">
                    <a:pos x="584" y="187"/>
                  </a:cxn>
                  <a:cxn ang="0">
                    <a:pos x="432" y="355"/>
                  </a:cxn>
                  <a:cxn ang="0">
                    <a:pos x="421" y="386"/>
                  </a:cxn>
                  <a:cxn ang="0">
                    <a:pos x="461" y="435"/>
                  </a:cxn>
                  <a:cxn ang="0">
                    <a:pos x="457" y="453"/>
                  </a:cxn>
                  <a:cxn ang="0">
                    <a:pos x="492" y="461"/>
                  </a:cxn>
                  <a:cxn ang="0">
                    <a:pos x="631" y="388"/>
                  </a:cxn>
                  <a:cxn ang="0">
                    <a:pos x="801" y="558"/>
                  </a:cxn>
                  <a:cxn ang="0">
                    <a:pos x="793" y="611"/>
                  </a:cxn>
                  <a:cxn ang="0">
                    <a:pos x="814" y="623"/>
                  </a:cxn>
                  <a:cxn ang="0">
                    <a:pos x="833" y="524"/>
                  </a:cxn>
                  <a:cxn ang="0">
                    <a:pos x="674" y="282"/>
                  </a:cxn>
                  <a:cxn ang="0">
                    <a:pos x="631" y="728"/>
                  </a:cxn>
                  <a:cxn ang="0">
                    <a:pos x="462" y="558"/>
                  </a:cxn>
                  <a:cxn ang="0">
                    <a:pos x="474" y="495"/>
                  </a:cxn>
                  <a:cxn ang="0">
                    <a:pos x="449" y="467"/>
                  </a:cxn>
                  <a:cxn ang="0">
                    <a:pos x="411" y="485"/>
                  </a:cxn>
                  <a:cxn ang="0">
                    <a:pos x="374" y="468"/>
                  </a:cxn>
                  <a:cxn ang="0">
                    <a:pos x="355" y="492"/>
                  </a:cxn>
                  <a:cxn ang="0">
                    <a:pos x="369" y="558"/>
                  </a:cxn>
                  <a:cxn ang="0">
                    <a:pos x="199" y="728"/>
                  </a:cxn>
                  <a:cxn ang="0">
                    <a:pos x="65" y="663"/>
                  </a:cxn>
                  <a:cxn ang="0">
                    <a:pos x="47" y="674"/>
                  </a:cxn>
                  <a:cxn ang="0">
                    <a:pos x="263" y="786"/>
                  </a:cxn>
                  <a:cxn ang="0">
                    <a:pos x="416" y="737"/>
                  </a:cxn>
                  <a:cxn ang="0">
                    <a:pos x="570" y="786"/>
                  </a:cxn>
                  <a:cxn ang="0">
                    <a:pos x="786" y="674"/>
                  </a:cxn>
                  <a:cxn ang="0">
                    <a:pos x="765" y="663"/>
                  </a:cxn>
                  <a:cxn ang="0">
                    <a:pos x="631" y="728"/>
                  </a:cxn>
                </a:cxnLst>
                <a:rect l="0" t="0" r="r" b="b"/>
                <a:pathLst>
                  <a:path w="833" h="786">
                    <a:moveTo>
                      <a:pt x="199" y="388"/>
                    </a:moveTo>
                    <a:cubicBezTo>
                      <a:pt x="256" y="388"/>
                      <a:pt x="306" y="416"/>
                      <a:pt x="336" y="458"/>
                    </a:cubicBezTo>
                    <a:cubicBezTo>
                      <a:pt x="364" y="452"/>
                      <a:pt x="364" y="452"/>
                      <a:pt x="364" y="452"/>
                    </a:cubicBezTo>
                    <a:cubicBezTo>
                      <a:pt x="362" y="447"/>
                      <a:pt x="361" y="441"/>
                      <a:pt x="361" y="435"/>
                    </a:cubicBezTo>
                    <a:cubicBezTo>
                      <a:pt x="361" y="409"/>
                      <a:pt x="380" y="389"/>
                      <a:pt x="405" y="385"/>
                    </a:cubicBezTo>
                    <a:cubicBezTo>
                      <a:pt x="393" y="355"/>
                      <a:pt x="393" y="355"/>
                      <a:pt x="393" y="355"/>
                    </a:cubicBezTo>
                    <a:cubicBezTo>
                      <a:pt x="309" y="345"/>
                      <a:pt x="244" y="273"/>
                      <a:pt x="244" y="187"/>
                    </a:cubicBezTo>
                    <a:cubicBezTo>
                      <a:pt x="244" y="104"/>
                      <a:pt x="303" y="36"/>
                      <a:pt x="380" y="20"/>
                    </a:cubicBezTo>
                    <a:cubicBezTo>
                      <a:pt x="380" y="1"/>
                      <a:pt x="380" y="1"/>
                      <a:pt x="380" y="1"/>
                    </a:cubicBezTo>
                    <a:cubicBezTo>
                      <a:pt x="250" y="16"/>
                      <a:pt x="149" y="127"/>
                      <a:pt x="149" y="261"/>
                    </a:cubicBezTo>
                    <a:cubicBezTo>
                      <a:pt x="149" y="270"/>
                      <a:pt x="150" y="278"/>
                      <a:pt x="151" y="286"/>
                    </a:cubicBezTo>
                    <a:cubicBezTo>
                      <a:pt x="62" y="328"/>
                      <a:pt x="0" y="419"/>
                      <a:pt x="0" y="524"/>
                    </a:cubicBezTo>
                    <a:cubicBezTo>
                      <a:pt x="0" y="558"/>
                      <a:pt x="7" y="591"/>
                      <a:pt x="19" y="622"/>
                    </a:cubicBezTo>
                    <a:cubicBezTo>
                      <a:pt x="38" y="611"/>
                      <a:pt x="38" y="611"/>
                      <a:pt x="38" y="611"/>
                    </a:cubicBezTo>
                    <a:cubicBezTo>
                      <a:pt x="32" y="594"/>
                      <a:pt x="29" y="576"/>
                      <a:pt x="29" y="558"/>
                    </a:cubicBezTo>
                    <a:cubicBezTo>
                      <a:pt x="29" y="464"/>
                      <a:pt x="105" y="388"/>
                      <a:pt x="199" y="388"/>
                    </a:cubicBezTo>
                    <a:close/>
                    <a:moveTo>
                      <a:pt x="674" y="282"/>
                    </a:moveTo>
                    <a:cubicBezTo>
                      <a:pt x="674" y="275"/>
                      <a:pt x="674" y="269"/>
                      <a:pt x="674" y="261"/>
                    </a:cubicBezTo>
                    <a:cubicBezTo>
                      <a:pt x="674" y="126"/>
                      <a:pt x="571" y="14"/>
                      <a:pt x="439" y="0"/>
                    </a:cubicBezTo>
                    <a:cubicBezTo>
                      <a:pt x="439" y="19"/>
                      <a:pt x="439" y="19"/>
                      <a:pt x="439" y="19"/>
                    </a:cubicBezTo>
                    <a:cubicBezTo>
                      <a:pt x="521" y="31"/>
                      <a:pt x="584" y="101"/>
                      <a:pt x="584" y="187"/>
                    </a:cubicBezTo>
                    <a:cubicBezTo>
                      <a:pt x="584" y="274"/>
                      <a:pt x="517" y="347"/>
                      <a:pt x="432" y="355"/>
                    </a:cubicBezTo>
                    <a:cubicBezTo>
                      <a:pt x="421" y="386"/>
                      <a:pt x="421" y="386"/>
                      <a:pt x="421" y="386"/>
                    </a:cubicBezTo>
                    <a:cubicBezTo>
                      <a:pt x="444" y="391"/>
                      <a:pt x="461" y="411"/>
                      <a:pt x="461" y="435"/>
                    </a:cubicBezTo>
                    <a:cubicBezTo>
                      <a:pt x="461" y="441"/>
                      <a:pt x="459" y="447"/>
                      <a:pt x="457" y="453"/>
                    </a:cubicBezTo>
                    <a:cubicBezTo>
                      <a:pt x="492" y="461"/>
                      <a:pt x="492" y="461"/>
                      <a:pt x="492" y="461"/>
                    </a:cubicBezTo>
                    <a:cubicBezTo>
                      <a:pt x="523" y="417"/>
                      <a:pt x="574" y="388"/>
                      <a:pt x="631" y="388"/>
                    </a:cubicBezTo>
                    <a:cubicBezTo>
                      <a:pt x="725" y="388"/>
                      <a:pt x="801" y="464"/>
                      <a:pt x="801" y="558"/>
                    </a:cubicBezTo>
                    <a:cubicBezTo>
                      <a:pt x="801" y="576"/>
                      <a:pt x="798" y="594"/>
                      <a:pt x="793" y="611"/>
                    </a:cubicBezTo>
                    <a:cubicBezTo>
                      <a:pt x="814" y="623"/>
                      <a:pt x="814" y="623"/>
                      <a:pt x="814" y="623"/>
                    </a:cubicBezTo>
                    <a:cubicBezTo>
                      <a:pt x="826" y="592"/>
                      <a:pt x="833" y="559"/>
                      <a:pt x="833" y="524"/>
                    </a:cubicBezTo>
                    <a:cubicBezTo>
                      <a:pt x="833" y="416"/>
                      <a:pt x="767" y="323"/>
                      <a:pt x="674" y="282"/>
                    </a:cubicBezTo>
                    <a:close/>
                    <a:moveTo>
                      <a:pt x="631" y="728"/>
                    </a:moveTo>
                    <a:cubicBezTo>
                      <a:pt x="538" y="728"/>
                      <a:pt x="462" y="652"/>
                      <a:pt x="462" y="558"/>
                    </a:cubicBezTo>
                    <a:cubicBezTo>
                      <a:pt x="462" y="536"/>
                      <a:pt x="466" y="514"/>
                      <a:pt x="474" y="495"/>
                    </a:cubicBezTo>
                    <a:cubicBezTo>
                      <a:pt x="449" y="467"/>
                      <a:pt x="449" y="467"/>
                      <a:pt x="449" y="467"/>
                    </a:cubicBezTo>
                    <a:cubicBezTo>
                      <a:pt x="440" y="478"/>
                      <a:pt x="426" y="485"/>
                      <a:pt x="411" y="485"/>
                    </a:cubicBezTo>
                    <a:cubicBezTo>
                      <a:pt x="396" y="485"/>
                      <a:pt x="383" y="478"/>
                      <a:pt x="374" y="468"/>
                    </a:cubicBezTo>
                    <a:cubicBezTo>
                      <a:pt x="355" y="492"/>
                      <a:pt x="355" y="492"/>
                      <a:pt x="355" y="492"/>
                    </a:cubicBezTo>
                    <a:cubicBezTo>
                      <a:pt x="364" y="512"/>
                      <a:pt x="369" y="534"/>
                      <a:pt x="369" y="558"/>
                    </a:cubicBezTo>
                    <a:cubicBezTo>
                      <a:pt x="369" y="652"/>
                      <a:pt x="293" y="728"/>
                      <a:pt x="199" y="728"/>
                    </a:cubicBezTo>
                    <a:cubicBezTo>
                      <a:pt x="145" y="728"/>
                      <a:pt x="97" y="702"/>
                      <a:pt x="65" y="663"/>
                    </a:cubicBezTo>
                    <a:cubicBezTo>
                      <a:pt x="47" y="674"/>
                      <a:pt x="47" y="674"/>
                      <a:pt x="47" y="674"/>
                    </a:cubicBezTo>
                    <a:cubicBezTo>
                      <a:pt x="94" y="742"/>
                      <a:pt x="173" y="786"/>
                      <a:pt x="263" y="786"/>
                    </a:cubicBezTo>
                    <a:cubicBezTo>
                      <a:pt x="320" y="786"/>
                      <a:pt x="373" y="768"/>
                      <a:pt x="416" y="737"/>
                    </a:cubicBezTo>
                    <a:cubicBezTo>
                      <a:pt x="460" y="768"/>
                      <a:pt x="513" y="786"/>
                      <a:pt x="570" y="786"/>
                    </a:cubicBezTo>
                    <a:cubicBezTo>
                      <a:pt x="659" y="786"/>
                      <a:pt x="738" y="742"/>
                      <a:pt x="786" y="674"/>
                    </a:cubicBezTo>
                    <a:cubicBezTo>
                      <a:pt x="765" y="663"/>
                      <a:pt x="765" y="663"/>
                      <a:pt x="765" y="663"/>
                    </a:cubicBezTo>
                    <a:cubicBezTo>
                      <a:pt x="734" y="702"/>
                      <a:pt x="685" y="728"/>
                      <a:pt x="631" y="7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grpSp>
      </p:grpSp>
      <p:grpSp>
        <p:nvGrpSpPr>
          <p:cNvPr id="137" name="Group 136"/>
          <p:cNvGrpSpPr/>
          <p:nvPr/>
        </p:nvGrpSpPr>
        <p:grpSpPr>
          <a:xfrm>
            <a:off x="1960880" y="1981200"/>
            <a:ext cx="1769216" cy="3886200"/>
            <a:chOff x="1960880" y="1981200"/>
            <a:chExt cx="1769216" cy="3886200"/>
          </a:xfrm>
        </p:grpSpPr>
        <p:grpSp>
          <p:nvGrpSpPr>
            <p:cNvPr id="100" name="Group 99"/>
            <p:cNvGrpSpPr/>
            <p:nvPr/>
          </p:nvGrpSpPr>
          <p:grpSpPr>
            <a:xfrm>
              <a:off x="1960880" y="1981200"/>
              <a:ext cx="1769216" cy="3886200"/>
              <a:chOff x="2111780" y="1990725"/>
              <a:chExt cx="1769216" cy="3886200"/>
            </a:xfrm>
          </p:grpSpPr>
          <p:sp>
            <p:nvSpPr>
              <p:cNvPr id="101" name="Rectangle 100"/>
              <p:cNvSpPr/>
              <p:nvPr/>
            </p:nvSpPr>
            <p:spPr>
              <a:xfrm>
                <a:off x="2198845" y="5483571"/>
                <a:ext cx="1595086" cy="393354"/>
              </a:xfrm>
              <a:prstGeom prst="rect">
                <a:avLst/>
              </a:prstGeom>
              <a:gradFill flip="none" rotWithShape="1">
                <a:gsLst>
                  <a:gs pos="9000">
                    <a:schemeClr val="tx1">
                      <a:alpha val="72000"/>
                    </a:schemeClr>
                  </a:gs>
                  <a:gs pos="100000">
                    <a:schemeClr val="accent2">
                      <a:alpha val="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102" name="Rectangle 101"/>
              <p:cNvSpPr/>
              <p:nvPr/>
            </p:nvSpPr>
            <p:spPr>
              <a:xfrm>
                <a:off x="2181315" y="1990725"/>
                <a:ext cx="1630145" cy="36895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103" name="Rectangle 102"/>
              <p:cNvSpPr/>
              <p:nvPr/>
            </p:nvSpPr>
            <p:spPr>
              <a:xfrm>
                <a:off x="2111780" y="2130948"/>
                <a:ext cx="1769216" cy="339451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104" name="TextBox 103"/>
              <p:cNvSpPr txBox="1"/>
              <p:nvPr/>
            </p:nvSpPr>
            <p:spPr>
              <a:xfrm>
                <a:off x="2134080" y="3625185"/>
                <a:ext cx="1724615" cy="1184940"/>
              </a:xfrm>
              <a:prstGeom prst="rect">
                <a:avLst/>
              </a:prstGeom>
              <a:noFill/>
            </p:spPr>
            <p:txBody>
              <a:bodyPr wrap="square" rtlCol="0">
                <a:spAutoFit/>
              </a:bodyPr>
              <a:lstStyle/>
              <a:p>
                <a:pPr algn="ctr">
                  <a:spcAft>
                    <a:spcPts val="600"/>
                  </a:spcAft>
                </a:pPr>
                <a:r>
                  <a:rPr lang="en-US" sz="1400" b="1" dirty="0" smtClean="0">
                    <a:solidFill>
                      <a:srgbClr val="232323">
                        <a:lumMod val="75000"/>
                        <a:lumOff val="25000"/>
                      </a:srgbClr>
                    </a:solidFill>
                    <a:latin typeface="Arial"/>
                  </a:rPr>
                  <a:t>Known Threats</a:t>
                </a:r>
              </a:p>
              <a:p>
                <a:pPr algn="ctr">
                  <a:spcAft>
                    <a:spcPts val="600"/>
                  </a:spcAft>
                </a:pPr>
                <a:r>
                  <a:rPr lang="en-US" sz="1400" b="1" dirty="0" smtClean="0">
                    <a:solidFill>
                      <a:srgbClr val="232323">
                        <a:lumMod val="75000"/>
                        <a:lumOff val="25000"/>
                      </a:srgbClr>
                    </a:solidFill>
                    <a:latin typeface="Arial"/>
                  </a:rPr>
                  <a:t>Known Malware</a:t>
                </a:r>
              </a:p>
              <a:p>
                <a:pPr algn="ctr">
                  <a:spcAft>
                    <a:spcPts val="600"/>
                  </a:spcAft>
                </a:pPr>
                <a:r>
                  <a:rPr lang="en-US" sz="1400" b="1" dirty="0" smtClean="0">
                    <a:solidFill>
                      <a:srgbClr val="232323">
                        <a:lumMod val="75000"/>
                        <a:lumOff val="25000"/>
                      </a:srgbClr>
                    </a:solidFill>
                    <a:latin typeface="Arial"/>
                  </a:rPr>
                  <a:t>Known Files</a:t>
                </a:r>
              </a:p>
              <a:p>
                <a:pPr algn="ctr">
                  <a:spcAft>
                    <a:spcPts val="600"/>
                  </a:spcAft>
                </a:pPr>
                <a:r>
                  <a:rPr lang="en-US" sz="1400" b="1" dirty="0" smtClean="0">
                    <a:solidFill>
                      <a:srgbClr val="232323">
                        <a:lumMod val="75000"/>
                        <a:lumOff val="25000"/>
                      </a:srgbClr>
                    </a:solidFill>
                    <a:latin typeface="Arial"/>
                  </a:rPr>
                  <a:t>Known </a:t>
                </a:r>
                <a:r>
                  <a:rPr lang="en-US" sz="1400" b="1" dirty="0" err="1" smtClean="0">
                    <a:solidFill>
                      <a:srgbClr val="232323">
                        <a:lumMod val="75000"/>
                        <a:lumOff val="25000"/>
                      </a:srgbClr>
                    </a:solidFill>
                    <a:latin typeface="Arial"/>
                  </a:rPr>
                  <a:t>IPs</a:t>
                </a:r>
                <a:r>
                  <a:rPr lang="en-US" sz="1400" b="1" dirty="0" smtClean="0">
                    <a:solidFill>
                      <a:srgbClr val="232323">
                        <a:lumMod val="75000"/>
                        <a:lumOff val="25000"/>
                      </a:srgbClr>
                    </a:solidFill>
                    <a:latin typeface="Arial"/>
                  </a:rPr>
                  <a:t>/URLs</a:t>
                </a:r>
              </a:p>
            </p:txBody>
          </p:sp>
          <p:sp>
            <p:nvSpPr>
              <p:cNvPr id="105" name="Rectangle 104"/>
              <p:cNvSpPr/>
              <p:nvPr/>
            </p:nvSpPr>
            <p:spPr>
              <a:xfrm>
                <a:off x="2127863" y="2995634"/>
                <a:ext cx="1737049" cy="637586"/>
              </a:xfrm>
              <a:prstGeom prst="rect">
                <a:avLst/>
              </a:prstGeom>
              <a:gradFill>
                <a:gsLst>
                  <a:gs pos="99583">
                    <a:schemeClr val="bg1">
                      <a:lumMod val="85000"/>
                      <a:alpha val="0"/>
                    </a:schemeClr>
                  </a:gs>
                  <a:gs pos="50000">
                    <a:srgbClr val="C00000">
                      <a:alpha val="31000"/>
                    </a:srgbClr>
                  </a:gs>
                  <a:gs pos="0">
                    <a:schemeClr val="tx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106" name="TextBox 105"/>
              <p:cNvSpPr txBox="1"/>
              <p:nvPr/>
            </p:nvSpPr>
            <p:spPr>
              <a:xfrm>
                <a:off x="2245585" y="2959239"/>
                <a:ext cx="1501605" cy="707886"/>
              </a:xfrm>
              <a:prstGeom prst="rect">
                <a:avLst/>
              </a:prstGeom>
              <a:noFill/>
            </p:spPr>
            <p:txBody>
              <a:bodyPr wrap="square" rtlCol="0">
                <a:spAutoFit/>
              </a:bodyPr>
              <a:lstStyle/>
              <a:p>
                <a:pPr algn="ctr"/>
                <a:r>
                  <a:rPr lang="en-US" sz="2000" b="1" dirty="0" smtClean="0">
                    <a:solidFill>
                      <a:srgbClr val="232323"/>
                    </a:solidFill>
                    <a:latin typeface="Arial"/>
                  </a:rPr>
                  <a:t>Traditional</a:t>
                </a:r>
                <a:br>
                  <a:rPr lang="en-US" sz="2000" b="1" dirty="0" smtClean="0">
                    <a:solidFill>
                      <a:srgbClr val="232323"/>
                    </a:solidFill>
                    <a:latin typeface="Arial"/>
                  </a:rPr>
                </a:br>
                <a:r>
                  <a:rPr lang="en-US" sz="2000" b="1" dirty="0" smtClean="0">
                    <a:solidFill>
                      <a:srgbClr val="232323"/>
                    </a:solidFill>
                    <a:latin typeface="Arial"/>
                  </a:rPr>
                  <a:t>Threats</a:t>
                </a:r>
                <a:endParaRPr lang="en-US" sz="2000" b="1" dirty="0">
                  <a:solidFill>
                    <a:srgbClr val="232323"/>
                  </a:solidFill>
                  <a:latin typeface="Arial"/>
                </a:endParaRPr>
              </a:p>
            </p:txBody>
          </p:sp>
        </p:grpSp>
        <p:grpSp>
          <p:nvGrpSpPr>
            <p:cNvPr id="9" name="Group 6"/>
            <p:cNvGrpSpPr>
              <a:grpSpLocks/>
            </p:cNvGrpSpPr>
            <p:nvPr/>
          </p:nvGrpSpPr>
          <p:grpSpPr bwMode="auto">
            <a:xfrm>
              <a:off x="2502588" y="2194560"/>
              <a:ext cx="685800" cy="685800"/>
              <a:chOff x="-1277" y="2094"/>
              <a:chExt cx="1967" cy="1857"/>
            </a:xfrm>
            <a:solidFill>
              <a:srgbClr val="C00000"/>
            </a:solidFill>
          </p:grpSpPr>
          <p:sp>
            <p:nvSpPr>
              <p:cNvPr id="78" name="Freeform 7"/>
              <p:cNvSpPr>
                <a:spLocks/>
              </p:cNvSpPr>
              <p:nvPr/>
            </p:nvSpPr>
            <p:spPr bwMode="auto">
              <a:xfrm>
                <a:off x="-122" y="3072"/>
                <a:ext cx="368" cy="543"/>
              </a:xfrm>
              <a:custGeom>
                <a:avLst/>
                <a:gdLst/>
                <a:ahLst/>
                <a:cxnLst>
                  <a:cxn ang="0">
                    <a:pos x="92" y="9"/>
                  </a:cxn>
                  <a:cxn ang="0">
                    <a:pos x="93" y="22"/>
                  </a:cxn>
                  <a:cxn ang="0">
                    <a:pos x="0" y="171"/>
                  </a:cxn>
                  <a:cxn ang="0">
                    <a:pos x="26" y="230"/>
                  </a:cxn>
                  <a:cxn ang="0">
                    <a:pos x="156" y="24"/>
                  </a:cxn>
                  <a:cxn ang="0">
                    <a:pos x="155" y="1"/>
                  </a:cxn>
                  <a:cxn ang="0">
                    <a:pos x="143" y="0"/>
                  </a:cxn>
                  <a:cxn ang="0">
                    <a:pos x="92" y="9"/>
                  </a:cxn>
                </a:cxnLst>
                <a:rect l="0" t="0" r="r" b="b"/>
                <a:pathLst>
                  <a:path w="156" h="230">
                    <a:moveTo>
                      <a:pt x="92" y="9"/>
                    </a:moveTo>
                    <a:cubicBezTo>
                      <a:pt x="92" y="13"/>
                      <a:pt x="93" y="17"/>
                      <a:pt x="93" y="22"/>
                    </a:cubicBezTo>
                    <a:cubicBezTo>
                      <a:pt x="93" y="87"/>
                      <a:pt x="55" y="144"/>
                      <a:pt x="0" y="171"/>
                    </a:cubicBezTo>
                    <a:cubicBezTo>
                      <a:pt x="4" y="193"/>
                      <a:pt x="13" y="213"/>
                      <a:pt x="26" y="230"/>
                    </a:cubicBezTo>
                    <a:cubicBezTo>
                      <a:pt x="103" y="193"/>
                      <a:pt x="156" y="115"/>
                      <a:pt x="156" y="24"/>
                    </a:cubicBezTo>
                    <a:cubicBezTo>
                      <a:pt x="156" y="16"/>
                      <a:pt x="156" y="8"/>
                      <a:pt x="155" y="1"/>
                    </a:cubicBezTo>
                    <a:cubicBezTo>
                      <a:pt x="151" y="0"/>
                      <a:pt x="147" y="0"/>
                      <a:pt x="143" y="0"/>
                    </a:cubicBezTo>
                    <a:cubicBezTo>
                      <a:pt x="125" y="0"/>
                      <a:pt x="108" y="3"/>
                      <a:pt x="92"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79" name="Freeform 8"/>
              <p:cNvSpPr>
                <a:spLocks/>
              </p:cNvSpPr>
              <p:nvPr/>
            </p:nvSpPr>
            <p:spPr bwMode="auto">
              <a:xfrm>
                <a:off x="-833" y="3072"/>
                <a:ext cx="359" cy="541"/>
              </a:xfrm>
              <a:custGeom>
                <a:avLst/>
                <a:gdLst/>
                <a:ahLst/>
                <a:cxnLst>
                  <a:cxn ang="0">
                    <a:pos x="127" y="229"/>
                  </a:cxn>
                  <a:cxn ang="0">
                    <a:pos x="152" y="171"/>
                  </a:cxn>
                  <a:cxn ang="0">
                    <a:pos x="59" y="22"/>
                  </a:cxn>
                  <a:cxn ang="0">
                    <a:pos x="59" y="9"/>
                  </a:cxn>
                  <a:cxn ang="0">
                    <a:pos x="9" y="0"/>
                  </a:cxn>
                  <a:cxn ang="0">
                    <a:pos x="1" y="0"/>
                  </a:cxn>
                  <a:cxn ang="0">
                    <a:pos x="0" y="24"/>
                  </a:cxn>
                  <a:cxn ang="0">
                    <a:pos x="127" y="229"/>
                  </a:cxn>
                </a:cxnLst>
                <a:rect l="0" t="0" r="r" b="b"/>
                <a:pathLst>
                  <a:path w="152" h="229">
                    <a:moveTo>
                      <a:pt x="127" y="229"/>
                    </a:moveTo>
                    <a:cubicBezTo>
                      <a:pt x="139" y="212"/>
                      <a:pt x="148" y="192"/>
                      <a:pt x="152" y="171"/>
                    </a:cubicBezTo>
                    <a:cubicBezTo>
                      <a:pt x="97" y="144"/>
                      <a:pt x="59" y="87"/>
                      <a:pt x="59" y="22"/>
                    </a:cubicBezTo>
                    <a:cubicBezTo>
                      <a:pt x="59" y="17"/>
                      <a:pt x="59" y="13"/>
                      <a:pt x="59" y="9"/>
                    </a:cubicBezTo>
                    <a:cubicBezTo>
                      <a:pt x="44" y="3"/>
                      <a:pt x="27" y="0"/>
                      <a:pt x="9" y="0"/>
                    </a:cubicBezTo>
                    <a:cubicBezTo>
                      <a:pt x="7" y="0"/>
                      <a:pt x="4" y="0"/>
                      <a:pt x="1" y="0"/>
                    </a:cubicBezTo>
                    <a:cubicBezTo>
                      <a:pt x="0" y="8"/>
                      <a:pt x="0" y="16"/>
                      <a:pt x="0" y="24"/>
                    </a:cubicBezTo>
                    <a:cubicBezTo>
                      <a:pt x="0" y="114"/>
                      <a:pt x="52" y="191"/>
                      <a:pt x="127" y="2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80" name="Freeform 9"/>
              <p:cNvSpPr>
                <a:spLocks/>
              </p:cNvSpPr>
              <p:nvPr/>
            </p:nvSpPr>
            <p:spPr bwMode="auto">
              <a:xfrm>
                <a:off x="-607" y="2587"/>
                <a:ext cx="617" cy="208"/>
              </a:xfrm>
              <a:custGeom>
                <a:avLst/>
                <a:gdLst/>
                <a:ahLst/>
                <a:cxnLst>
                  <a:cxn ang="0">
                    <a:pos x="132" y="0"/>
                  </a:cxn>
                  <a:cxn ang="0">
                    <a:pos x="0" y="42"/>
                  </a:cxn>
                  <a:cxn ang="0">
                    <a:pos x="36" y="88"/>
                  </a:cxn>
                  <a:cxn ang="0">
                    <a:pos x="130" y="59"/>
                  </a:cxn>
                  <a:cxn ang="0">
                    <a:pos x="225" y="88"/>
                  </a:cxn>
                  <a:cxn ang="0">
                    <a:pos x="261" y="40"/>
                  </a:cxn>
                  <a:cxn ang="0">
                    <a:pos x="132" y="0"/>
                  </a:cxn>
                </a:cxnLst>
                <a:rect l="0" t="0" r="r" b="b"/>
                <a:pathLst>
                  <a:path w="261" h="88">
                    <a:moveTo>
                      <a:pt x="132" y="0"/>
                    </a:moveTo>
                    <a:cubicBezTo>
                      <a:pt x="83" y="0"/>
                      <a:pt x="38" y="16"/>
                      <a:pt x="0" y="42"/>
                    </a:cubicBezTo>
                    <a:cubicBezTo>
                      <a:pt x="9" y="60"/>
                      <a:pt x="21" y="75"/>
                      <a:pt x="36" y="88"/>
                    </a:cubicBezTo>
                    <a:cubicBezTo>
                      <a:pt x="63" y="70"/>
                      <a:pt x="95" y="59"/>
                      <a:pt x="130" y="59"/>
                    </a:cubicBezTo>
                    <a:cubicBezTo>
                      <a:pt x="165" y="59"/>
                      <a:pt x="198" y="70"/>
                      <a:pt x="225" y="88"/>
                    </a:cubicBezTo>
                    <a:cubicBezTo>
                      <a:pt x="240" y="75"/>
                      <a:pt x="253" y="59"/>
                      <a:pt x="261" y="40"/>
                    </a:cubicBezTo>
                    <a:cubicBezTo>
                      <a:pt x="225" y="15"/>
                      <a:pt x="180" y="0"/>
                      <a:pt x="13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81" name="Freeform 10"/>
              <p:cNvSpPr>
                <a:spLocks noEditPoints="1"/>
              </p:cNvSpPr>
              <p:nvPr/>
            </p:nvSpPr>
            <p:spPr bwMode="auto">
              <a:xfrm>
                <a:off x="-1277" y="2094"/>
                <a:ext cx="1967" cy="1857"/>
              </a:xfrm>
              <a:custGeom>
                <a:avLst/>
                <a:gdLst/>
                <a:ahLst/>
                <a:cxnLst>
                  <a:cxn ang="0">
                    <a:pos x="199" y="388"/>
                  </a:cxn>
                  <a:cxn ang="0">
                    <a:pos x="336" y="458"/>
                  </a:cxn>
                  <a:cxn ang="0">
                    <a:pos x="364" y="452"/>
                  </a:cxn>
                  <a:cxn ang="0">
                    <a:pos x="361" y="435"/>
                  </a:cxn>
                  <a:cxn ang="0">
                    <a:pos x="405" y="385"/>
                  </a:cxn>
                  <a:cxn ang="0">
                    <a:pos x="393" y="355"/>
                  </a:cxn>
                  <a:cxn ang="0">
                    <a:pos x="244" y="187"/>
                  </a:cxn>
                  <a:cxn ang="0">
                    <a:pos x="380" y="20"/>
                  </a:cxn>
                  <a:cxn ang="0">
                    <a:pos x="380" y="1"/>
                  </a:cxn>
                  <a:cxn ang="0">
                    <a:pos x="149" y="261"/>
                  </a:cxn>
                  <a:cxn ang="0">
                    <a:pos x="151" y="286"/>
                  </a:cxn>
                  <a:cxn ang="0">
                    <a:pos x="0" y="524"/>
                  </a:cxn>
                  <a:cxn ang="0">
                    <a:pos x="19" y="622"/>
                  </a:cxn>
                  <a:cxn ang="0">
                    <a:pos x="38" y="611"/>
                  </a:cxn>
                  <a:cxn ang="0">
                    <a:pos x="29" y="558"/>
                  </a:cxn>
                  <a:cxn ang="0">
                    <a:pos x="199" y="388"/>
                  </a:cxn>
                  <a:cxn ang="0">
                    <a:pos x="674" y="282"/>
                  </a:cxn>
                  <a:cxn ang="0">
                    <a:pos x="674" y="261"/>
                  </a:cxn>
                  <a:cxn ang="0">
                    <a:pos x="439" y="0"/>
                  </a:cxn>
                  <a:cxn ang="0">
                    <a:pos x="439" y="19"/>
                  </a:cxn>
                  <a:cxn ang="0">
                    <a:pos x="584" y="187"/>
                  </a:cxn>
                  <a:cxn ang="0">
                    <a:pos x="432" y="355"/>
                  </a:cxn>
                  <a:cxn ang="0">
                    <a:pos x="421" y="386"/>
                  </a:cxn>
                  <a:cxn ang="0">
                    <a:pos x="461" y="435"/>
                  </a:cxn>
                  <a:cxn ang="0">
                    <a:pos x="457" y="453"/>
                  </a:cxn>
                  <a:cxn ang="0">
                    <a:pos x="492" y="461"/>
                  </a:cxn>
                  <a:cxn ang="0">
                    <a:pos x="631" y="388"/>
                  </a:cxn>
                  <a:cxn ang="0">
                    <a:pos x="801" y="558"/>
                  </a:cxn>
                  <a:cxn ang="0">
                    <a:pos x="793" y="611"/>
                  </a:cxn>
                  <a:cxn ang="0">
                    <a:pos x="814" y="623"/>
                  </a:cxn>
                  <a:cxn ang="0">
                    <a:pos x="833" y="524"/>
                  </a:cxn>
                  <a:cxn ang="0">
                    <a:pos x="674" y="282"/>
                  </a:cxn>
                  <a:cxn ang="0">
                    <a:pos x="631" y="728"/>
                  </a:cxn>
                  <a:cxn ang="0">
                    <a:pos x="462" y="558"/>
                  </a:cxn>
                  <a:cxn ang="0">
                    <a:pos x="474" y="495"/>
                  </a:cxn>
                  <a:cxn ang="0">
                    <a:pos x="449" y="467"/>
                  </a:cxn>
                  <a:cxn ang="0">
                    <a:pos x="411" y="485"/>
                  </a:cxn>
                  <a:cxn ang="0">
                    <a:pos x="374" y="468"/>
                  </a:cxn>
                  <a:cxn ang="0">
                    <a:pos x="355" y="492"/>
                  </a:cxn>
                  <a:cxn ang="0">
                    <a:pos x="369" y="558"/>
                  </a:cxn>
                  <a:cxn ang="0">
                    <a:pos x="199" y="728"/>
                  </a:cxn>
                  <a:cxn ang="0">
                    <a:pos x="65" y="663"/>
                  </a:cxn>
                  <a:cxn ang="0">
                    <a:pos x="47" y="674"/>
                  </a:cxn>
                  <a:cxn ang="0">
                    <a:pos x="263" y="786"/>
                  </a:cxn>
                  <a:cxn ang="0">
                    <a:pos x="416" y="737"/>
                  </a:cxn>
                  <a:cxn ang="0">
                    <a:pos x="570" y="786"/>
                  </a:cxn>
                  <a:cxn ang="0">
                    <a:pos x="786" y="674"/>
                  </a:cxn>
                  <a:cxn ang="0">
                    <a:pos x="765" y="663"/>
                  </a:cxn>
                  <a:cxn ang="0">
                    <a:pos x="631" y="728"/>
                  </a:cxn>
                </a:cxnLst>
                <a:rect l="0" t="0" r="r" b="b"/>
                <a:pathLst>
                  <a:path w="833" h="786">
                    <a:moveTo>
                      <a:pt x="199" y="388"/>
                    </a:moveTo>
                    <a:cubicBezTo>
                      <a:pt x="256" y="388"/>
                      <a:pt x="306" y="416"/>
                      <a:pt x="336" y="458"/>
                    </a:cubicBezTo>
                    <a:cubicBezTo>
                      <a:pt x="364" y="452"/>
                      <a:pt x="364" y="452"/>
                      <a:pt x="364" y="452"/>
                    </a:cubicBezTo>
                    <a:cubicBezTo>
                      <a:pt x="362" y="447"/>
                      <a:pt x="361" y="441"/>
                      <a:pt x="361" y="435"/>
                    </a:cubicBezTo>
                    <a:cubicBezTo>
                      <a:pt x="361" y="409"/>
                      <a:pt x="380" y="389"/>
                      <a:pt x="405" y="385"/>
                    </a:cubicBezTo>
                    <a:cubicBezTo>
                      <a:pt x="393" y="355"/>
                      <a:pt x="393" y="355"/>
                      <a:pt x="393" y="355"/>
                    </a:cubicBezTo>
                    <a:cubicBezTo>
                      <a:pt x="309" y="345"/>
                      <a:pt x="244" y="273"/>
                      <a:pt x="244" y="187"/>
                    </a:cubicBezTo>
                    <a:cubicBezTo>
                      <a:pt x="244" y="104"/>
                      <a:pt x="303" y="36"/>
                      <a:pt x="380" y="20"/>
                    </a:cubicBezTo>
                    <a:cubicBezTo>
                      <a:pt x="380" y="1"/>
                      <a:pt x="380" y="1"/>
                      <a:pt x="380" y="1"/>
                    </a:cubicBezTo>
                    <a:cubicBezTo>
                      <a:pt x="250" y="16"/>
                      <a:pt x="149" y="127"/>
                      <a:pt x="149" y="261"/>
                    </a:cubicBezTo>
                    <a:cubicBezTo>
                      <a:pt x="149" y="270"/>
                      <a:pt x="150" y="278"/>
                      <a:pt x="151" y="286"/>
                    </a:cubicBezTo>
                    <a:cubicBezTo>
                      <a:pt x="62" y="328"/>
                      <a:pt x="0" y="419"/>
                      <a:pt x="0" y="524"/>
                    </a:cubicBezTo>
                    <a:cubicBezTo>
                      <a:pt x="0" y="558"/>
                      <a:pt x="7" y="591"/>
                      <a:pt x="19" y="622"/>
                    </a:cubicBezTo>
                    <a:cubicBezTo>
                      <a:pt x="38" y="611"/>
                      <a:pt x="38" y="611"/>
                      <a:pt x="38" y="611"/>
                    </a:cubicBezTo>
                    <a:cubicBezTo>
                      <a:pt x="32" y="594"/>
                      <a:pt x="29" y="576"/>
                      <a:pt x="29" y="558"/>
                    </a:cubicBezTo>
                    <a:cubicBezTo>
                      <a:pt x="29" y="464"/>
                      <a:pt x="105" y="388"/>
                      <a:pt x="199" y="388"/>
                    </a:cubicBezTo>
                    <a:close/>
                    <a:moveTo>
                      <a:pt x="674" y="282"/>
                    </a:moveTo>
                    <a:cubicBezTo>
                      <a:pt x="674" y="275"/>
                      <a:pt x="674" y="269"/>
                      <a:pt x="674" y="261"/>
                    </a:cubicBezTo>
                    <a:cubicBezTo>
                      <a:pt x="674" y="126"/>
                      <a:pt x="571" y="14"/>
                      <a:pt x="439" y="0"/>
                    </a:cubicBezTo>
                    <a:cubicBezTo>
                      <a:pt x="439" y="19"/>
                      <a:pt x="439" y="19"/>
                      <a:pt x="439" y="19"/>
                    </a:cubicBezTo>
                    <a:cubicBezTo>
                      <a:pt x="521" y="31"/>
                      <a:pt x="584" y="101"/>
                      <a:pt x="584" y="187"/>
                    </a:cubicBezTo>
                    <a:cubicBezTo>
                      <a:pt x="584" y="274"/>
                      <a:pt x="517" y="347"/>
                      <a:pt x="432" y="355"/>
                    </a:cubicBezTo>
                    <a:cubicBezTo>
                      <a:pt x="421" y="386"/>
                      <a:pt x="421" y="386"/>
                      <a:pt x="421" y="386"/>
                    </a:cubicBezTo>
                    <a:cubicBezTo>
                      <a:pt x="444" y="391"/>
                      <a:pt x="461" y="411"/>
                      <a:pt x="461" y="435"/>
                    </a:cubicBezTo>
                    <a:cubicBezTo>
                      <a:pt x="461" y="441"/>
                      <a:pt x="459" y="447"/>
                      <a:pt x="457" y="453"/>
                    </a:cubicBezTo>
                    <a:cubicBezTo>
                      <a:pt x="492" y="461"/>
                      <a:pt x="492" y="461"/>
                      <a:pt x="492" y="461"/>
                    </a:cubicBezTo>
                    <a:cubicBezTo>
                      <a:pt x="523" y="417"/>
                      <a:pt x="574" y="388"/>
                      <a:pt x="631" y="388"/>
                    </a:cubicBezTo>
                    <a:cubicBezTo>
                      <a:pt x="725" y="388"/>
                      <a:pt x="801" y="464"/>
                      <a:pt x="801" y="558"/>
                    </a:cubicBezTo>
                    <a:cubicBezTo>
                      <a:pt x="801" y="576"/>
                      <a:pt x="798" y="594"/>
                      <a:pt x="793" y="611"/>
                    </a:cubicBezTo>
                    <a:cubicBezTo>
                      <a:pt x="814" y="623"/>
                      <a:pt x="814" y="623"/>
                      <a:pt x="814" y="623"/>
                    </a:cubicBezTo>
                    <a:cubicBezTo>
                      <a:pt x="826" y="592"/>
                      <a:pt x="833" y="559"/>
                      <a:pt x="833" y="524"/>
                    </a:cubicBezTo>
                    <a:cubicBezTo>
                      <a:pt x="833" y="416"/>
                      <a:pt x="767" y="323"/>
                      <a:pt x="674" y="282"/>
                    </a:cubicBezTo>
                    <a:close/>
                    <a:moveTo>
                      <a:pt x="631" y="728"/>
                    </a:moveTo>
                    <a:cubicBezTo>
                      <a:pt x="538" y="728"/>
                      <a:pt x="462" y="652"/>
                      <a:pt x="462" y="558"/>
                    </a:cubicBezTo>
                    <a:cubicBezTo>
                      <a:pt x="462" y="536"/>
                      <a:pt x="466" y="514"/>
                      <a:pt x="474" y="495"/>
                    </a:cubicBezTo>
                    <a:cubicBezTo>
                      <a:pt x="449" y="467"/>
                      <a:pt x="449" y="467"/>
                      <a:pt x="449" y="467"/>
                    </a:cubicBezTo>
                    <a:cubicBezTo>
                      <a:pt x="440" y="478"/>
                      <a:pt x="426" y="485"/>
                      <a:pt x="411" y="485"/>
                    </a:cubicBezTo>
                    <a:cubicBezTo>
                      <a:pt x="396" y="485"/>
                      <a:pt x="383" y="478"/>
                      <a:pt x="374" y="468"/>
                    </a:cubicBezTo>
                    <a:cubicBezTo>
                      <a:pt x="355" y="492"/>
                      <a:pt x="355" y="492"/>
                      <a:pt x="355" y="492"/>
                    </a:cubicBezTo>
                    <a:cubicBezTo>
                      <a:pt x="364" y="512"/>
                      <a:pt x="369" y="534"/>
                      <a:pt x="369" y="558"/>
                    </a:cubicBezTo>
                    <a:cubicBezTo>
                      <a:pt x="369" y="652"/>
                      <a:pt x="293" y="728"/>
                      <a:pt x="199" y="728"/>
                    </a:cubicBezTo>
                    <a:cubicBezTo>
                      <a:pt x="145" y="728"/>
                      <a:pt x="97" y="702"/>
                      <a:pt x="65" y="663"/>
                    </a:cubicBezTo>
                    <a:cubicBezTo>
                      <a:pt x="47" y="674"/>
                      <a:pt x="47" y="674"/>
                      <a:pt x="47" y="674"/>
                    </a:cubicBezTo>
                    <a:cubicBezTo>
                      <a:pt x="94" y="742"/>
                      <a:pt x="173" y="786"/>
                      <a:pt x="263" y="786"/>
                    </a:cubicBezTo>
                    <a:cubicBezTo>
                      <a:pt x="320" y="786"/>
                      <a:pt x="373" y="768"/>
                      <a:pt x="416" y="737"/>
                    </a:cubicBezTo>
                    <a:cubicBezTo>
                      <a:pt x="460" y="768"/>
                      <a:pt x="513" y="786"/>
                      <a:pt x="570" y="786"/>
                    </a:cubicBezTo>
                    <a:cubicBezTo>
                      <a:pt x="659" y="786"/>
                      <a:pt x="738" y="742"/>
                      <a:pt x="786" y="674"/>
                    </a:cubicBezTo>
                    <a:cubicBezTo>
                      <a:pt x="765" y="663"/>
                      <a:pt x="765" y="663"/>
                      <a:pt x="765" y="663"/>
                    </a:cubicBezTo>
                    <a:cubicBezTo>
                      <a:pt x="734" y="702"/>
                      <a:pt x="685" y="728"/>
                      <a:pt x="631" y="7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grpSp>
      </p:grpSp>
      <p:grpSp>
        <p:nvGrpSpPr>
          <p:cNvPr id="131" name="Group 130"/>
          <p:cNvGrpSpPr/>
          <p:nvPr/>
        </p:nvGrpSpPr>
        <p:grpSpPr>
          <a:xfrm>
            <a:off x="1960880" y="1981200"/>
            <a:ext cx="1769216" cy="3850254"/>
            <a:chOff x="4876800" y="6172200"/>
            <a:chExt cx="1769216" cy="3850254"/>
          </a:xfrm>
        </p:grpSpPr>
        <p:grpSp>
          <p:nvGrpSpPr>
            <p:cNvPr id="90" name="Group 89"/>
            <p:cNvGrpSpPr/>
            <p:nvPr/>
          </p:nvGrpSpPr>
          <p:grpSpPr>
            <a:xfrm>
              <a:off x="4876800" y="6172200"/>
              <a:ext cx="1769216" cy="3850254"/>
              <a:chOff x="2111780" y="1990725"/>
              <a:chExt cx="1769216" cy="3850254"/>
            </a:xfrm>
          </p:grpSpPr>
          <p:sp>
            <p:nvSpPr>
              <p:cNvPr id="60" name="Rectangle 59"/>
              <p:cNvSpPr/>
              <p:nvPr/>
            </p:nvSpPr>
            <p:spPr>
              <a:xfrm>
                <a:off x="2198845" y="5447625"/>
                <a:ext cx="1595086" cy="393354"/>
              </a:xfrm>
              <a:prstGeom prst="rect">
                <a:avLst/>
              </a:prstGeom>
              <a:gradFill flip="none" rotWithShape="1">
                <a:gsLst>
                  <a:gs pos="9000">
                    <a:schemeClr val="tx1">
                      <a:alpha val="72000"/>
                    </a:schemeClr>
                  </a:gs>
                  <a:gs pos="100000">
                    <a:schemeClr val="accent2">
                      <a:alpha val="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61" name="Rectangle 60"/>
              <p:cNvSpPr/>
              <p:nvPr/>
            </p:nvSpPr>
            <p:spPr>
              <a:xfrm>
                <a:off x="2181315" y="1990725"/>
                <a:ext cx="1630145" cy="36895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62" name="Rectangle 61"/>
              <p:cNvSpPr/>
              <p:nvPr/>
            </p:nvSpPr>
            <p:spPr>
              <a:xfrm>
                <a:off x="2111780" y="2130948"/>
                <a:ext cx="1769216" cy="339451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63" name="TextBox 62"/>
              <p:cNvSpPr txBox="1"/>
              <p:nvPr/>
            </p:nvSpPr>
            <p:spPr>
              <a:xfrm>
                <a:off x="2134080" y="3634986"/>
                <a:ext cx="1724615" cy="1400383"/>
              </a:xfrm>
              <a:prstGeom prst="rect">
                <a:avLst/>
              </a:prstGeom>
              <a:noFill/>
            </p:spPr>
            <p:txBody>
              <a:bodyPr wrap="square" rtlCol="0">
                <a:spAutoFit/>
              </a:bodyPr>
              <a:lstStyle/>
              <a:p>
                <a:pPr algn="ctr">
                  <a:spcAft>
                    <a:spcPts val="600"/>
                  </a:spcAft>
                </a:pPr>
                <a:r>
                  <a:rPr lang="en-US" sz="1400" b="1" dirty="0">
                    <a:solidFill>
                      <a:srgbClr val="232323">
                        <a:lumMod val="75000"/>
                        <a:lumOff val="25000"/>
                      </a:srgbClr>
                    </a:solidFill>
                    <a:latin typeface="Arial"/>
                  </a:rPr>
                  <a:t>Novel Malware</a:t>
                </a:r>
              </a:p>
              <a:p>
                <a:pPr algn="ctr">
                  <a:spcAft>
                    <a:spcPts val="600"/>
                  </a:spcAft>
                </a:pPr>
                <a:r>
                  <a:rPr lang="en-US" sz="1400" b="1" dirty="0">
                    <a:solidFill>
                      <a:srgbClr val="232323">
                        <a:lumMod val="75000"/>
                        <a:lumOff val="25000"/>
                      </a:srgbClr>
                    </a:solidFill>
                    <a:latin typeface="Arial"/>
                  </a:rPr>
                  <a:t>Zero-</a:t>
                </a:r>
                <a:r>
                  <a:rPr lang="en-US" sz="1400" b="1" dirty="0" smtClean="0">
                    <a:solidFill>
                      <a:srgbClr val="232323">
                        <a:lumMod val="75000"/>
                        <a:lumOff val="25000"/>
                      </a:srgbClr>
                    </a:solidFill>
                    <a:latin typeface="Arial"/>
                  </a:rPr>
                  <a:t>Day Threats</a:t>
                </a:r>
              </a:p>
              <a:p>
                <a:pPr algn="ctr">
                  <a:spcAft>
                    <a:spcPts val="600"/>
                  </a:spcAft>
                </a:pPr>
                <a:r>
                  <a:rPr lang="en-US" sz="1400" b="1" dirty="0" smtClean="0">
                    <a:solidFill>
                      <a:srgbClr val="232323">
                        <a:lumMod val="75000"/>
                        <a:lumOff val="25000"/>
                      </a:srgbClr>
                    </a:solidFill>
                    <a:latin typeface="Arial"/>
                  </a:rPr>
                  <a:t>Targeted Attacks</a:t>
                </a:r>
                <a:endParaRPr lang="en-US" sz="1400" b="1" dirty="0">
                  <a:solidFill>
                    <a:srgbClr val="232323">
                      <a:lumMod val="75000"/>
                      <a:lumOff val="25000"/>
                    </a:srgbClr>
                  </a:solidFill>
                  <a:latin typeface="Arial"/>
                </a:endParaRPr>
              </a:p>
              <a:p>
                <a:pPr algn="ctr">
                  <a:spcAft>
                    <a:spcPts val="600"/>
                  </a:spcAft>
                </a:pPr>
                <a:r>
                  <a:rPr lang="en-US" sz="1400" b="1" dirty="0">
                    <a:solidFill>
                      <a:srgbClr val="232323">
                        <a:lumMod val="75000"/>
                        <a:lumOff val="25000"/>
                      </a:srgbClr>
                    </a:solidFill>
                    <a:latin typeface="Arial"/>
                  </a:rPr>
                  <a:t>Modern </a:t>
                </a:r>
                <a:r>
                  <a:rPr lang="en-US" sz="1400" b="1" dirty="0" smtClean="0">
                    <a:solidFill>
                      <a:srgbClr val="232323">
                        <a:lumMod val="75000"/>
                        <a:lumOff val="25000"/>
                      </a:srgbClr>
                    </a:solidFill>
                    <a:latin typeface="Arial"/>
                  </a:rPr>
                  <a:t>Tactics &amp; Techniques</a:t>
                </a:r>
                <a:endParaRPr lang="en-US" sz="1400" b="1" dirty="0">
                  <a:solidFill>
                    <a:srgbClr val="232323">
                      <a:lumMod val="75000"/>
                      <a:lumOff val="25000"/>
                    </a:srgbClr>
                  </a:solidFill>
                  <a:latin typeface="Arial"/>
                </a:endParaRPr>
              </a:p>
            </p:txBody>
          </p:sp>
          <p:sp>
            <p:nvSpPr>
              <p:cNvPr id="64" name="Rectangle 63"/>
              <p:cNvSpPr/>
              <p:nvPr/>
            </p:nvSpPr>
            <p:spPr>
              <a:xfrm>
                <a:off x="2127863" y="2995634"/>
                <a:ext cx="1737049" cy="637586"/>
              </a:xfrm>
              <a:prstGeom prst="rect">
                <a:avLst/>
              </a:prstGeom>
              <a:gradFill>
                <a:gsLst>
                  <a:gs pos="99583">
                    <a:schemeClr val="bg1">
                      <a:lumMod val="85000"/>
                      <a:alpha val="0"/>
                    </a:schemeClr>
                  </a:gs>
                  <a:gs pos="50000">
                    <a:srgbClr val="C00000">
                      <a:alpha val="31000"/>
                    </a:srgbClr>
                  </a:gs>
                  <a:gs pos="0">
                    <a:schemeClr val="tx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65" name="TextBox 64"/>
              <p:cNvSpPr txBox="1"/>
              <p:nvPr/>
            </p:nvSpPr>
            <p:spPr>
              <a:xfrm>
                <a:off x="2245585" y="2959239"/>
                <a:ext cx="1501605" cy="707886"/>
              </a:xfrm>
              <a:prstGeom prst="rect">
                <a:avLst/>
              </a:prstGeom>
              <a:noFill/>
            </p:spPr>
            <p:txBody>
              <a:bodyPr wrap="square" rtlCol="0">
                <a:spAutoFit/>
              </a:bodyPr>
              <a:lstStyle/>
              <a:p>
                <a:pPr algn="ctr"/>
                <a:r>
                  <a:rPr lang="en-US" sz="2000" b="1" dirty="0">
                    <a:solidFill>
                      <a:srgbClr val="232323"/>
                    </a:solidFill>
                    <a:latin typeface="Arial"/>
                  </a:rPr>
                  <a:t>Advanced</a:t>
                </a:r>
                <a:br>
                  <a:rPr lang="en-US" sz="2000" b="1" dirty="0">
                    <a:solidFill>
                      <a:srgbClr val="232323"/>
                    </a:solidFill>
                    <a:latin typeface="Arial"/>
                  </a:rPr>
                </a:br>
                <a:r>
                  <a:rPr lang="en-US" sz="2000" b="1" dirty="0">
                    <a:solidFill>
                      <a:srgbClr val="232323"/>
                    </a:solidFill>
                    <a:latin typeface="Arial"/>
                  </a:rPr>
                  <a:t>Threats</a:t>
                </a:r>
              </a:p>
            </p:txBody>
          </p:sp>
        </p:grpSp>
        <p:grpSp>
          <p:nvGrpSpPr>
            <p:cNvPr id="126" name="Group 6"/>
            <p:cNvGrpSpPr>
              <a:grpSpLocks/>
            </p:cNvGrpSpPr>
            <p:nvPr/>
          </p:nvGrpSpPr>
          <p:grpSpPr bwMode="auto">
            <a:xfrm>
              <a:off x="5418508" y="6400800"/>
              <a:ext cx="685800" cy="685800"/>
              <a:chOff x="-1277" y="2094"/>
              <a:chExt cx="1967" cy="1857"/>
            </a:xfrm>
            <a:solidFill>
              <a:srgbClr val="C00000"/>
            </a:solidFill>
          </p:grpSpPr>
          <p:sp>
            <p:nvSpPr>
              <p:cNvPr id="127" name="Freeform 7"/>
              <p:cNvSpPr>
                <a:spLocks/>
              </p:cNvSpPr>
              <p:nvPr/>
            </p:nvSpPr>
            <p:spPr bwMode="auto">
              <a:xfrm>
                <a:off x="-122" y="3072"/>
                <a:ext cx="368" cy="543"/>
              </a:xfrm>
              <a:custGeom>
                <a:avLst/>
                <a:gdLst/>
                <a:ahLst/>
                <a:cxnLst>
                  <a:cxn ang="0">
                    <a:pos x="92" y="9"/>
                  </a:cxn>
                  <a:cxn ang="0">
                    <a:pos x="93" y="22"/>
                  </a:cxn>
                  <a:cxn ang="0">
                    <a:pos x="0" y="171"/>
                  </a:cxn>
                  <a:cxn ang="0">
                    <a:pos x="26" y="230"/>
                  </a:cxn>
                  <a:cxn ang="0">
                    <a:pos x="156" y="24"/>
                  </a:cxn>
                  <a:cxn ang="0">
                    <a:pos x="155" y="1"/>
                  </a:cxn>
                  <a:cxn ang="0">
                    <a:pos x="143" y="0"/>
                  </a:cxn>
                  <a:cxn ang="0">
                    <a:pos x="92" y="9"/>
                  </a:cxn>
                </a:cxnLst>
                <a:rect l="0" t="0" r="r" b="b"/>
                <a:pathLst>
                  <a:path w="156" h="230">
                    <a:moveTo>
                      <a:pt x="92" y="9"/>
                    </a:moveTo>
                    <a:cubicBezTo>
                      <a:pt x="92" y="13"/>
                      <a:pt x="93" y="17"/>
                      <a:pt x="93" y="22"/>
                    </a:cubicBezTo>
                    <a:cubicBezTo>
                      <a:pt x="93" y="87"/>
                      <a:pt x="55" y="144"/>
                      <a:pt x="0" y="171"/>
                    </a:cubicBezTo>
                    <a:cubicBezTo>
                      <a:pt x="4" y="193"/>
                      <a:pt x="13" y="213"/>
                      <a:pt x="26" y="230"/>
                    </a:cubicBezTo>
                    <a:cubicBezTo>
                      <a:pt x="103" y="193"/>
                      <a:pt x="156" y="115"/>
                      <a:pt x="156" y="24"/>
                    </a:cubicBezTo>
                    <a:cubicBezTo>
                      <a:pt x="156" y="16"/>
                      <a:pt x="156" y="8"/>
                      <a:pt x="155" y="1"/>
                    </a:cubicBezTo>
                    <a:cubicBezTo>
                      <a:pt x="151" y="0"/>
                      <a:pt x="147" y="0"/>
                      <a:pt x="143" y="0"/>
                    </a:cubicBezTo>
                    <a:cubicBezTo>
                      <a:pt x="125" y="0"/>
                      <a:pt x="108" y="3"/>
                      <a:pt x="92"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128" name="Freeform 8"/>
              <p:cNvSpPr>
                <a:spLocks/>
              </p:cNvSpPr>
              <p:nvPr/>
            </p:nvSpPr>
            <p:spPr bwMode="auto">
              <a:xfrm>
                <a:off x="-833" y="3072"/>
                <a:ext cx="359" cy="541"/>
              </a:xfrm>
              <a:custGeom>
                <a:avLst/>
                <a:gdLst/>
                <a:ahLst/>
                <a:cxnLst>
                  <a:cxn ang="0">
                    <a:pos x="127" y="229"/>
                  </a:cxn>
                  <a:cxn ang="0">
                    <a:pos x="152" y="171"/>
                  </a:cxn>
                  <a:cxn ang="0">
                    <a:pos x="59" y="22"/>
                  </a:cxn>
                  <a:cxn ang="0">
                    <a:pos x="59" y="9"/>
                  </a:cxn>
                  <a:cxn ang="0">
                    <a:pos x="9" y="0"/>
                  </a:cxn>
                  <a:cxn ang="0">
                    <a:pos x="1" y="0"/>
                  </a:cxn>
                  <a:cxn ang="0">
                    <a:pos x="0" y="24"/>
                  </a:cxn>
                  <a:cxn ang="0">
                    <a:pos x="127" y="229"/>
                  </a:cxn>
                </a:cxnLst>
                <a:rect l="0" t="0" r="r" b="b"/>
                <a:pathLst>
                  <a:path w="152" h="229">
                    <a:moveTo>
                      <a:pt x="127" y="229"/>
                    </a:moveTo>
                    <a:cubicBezTo>
                      <a:pt x="139" y="212"/>
                      <a:pt x="148" y="192"/>
                      <a:pt x="152" y="171"/>
                    </a:cubicBezTo>
                    <a:cubicBezTo>
                      <a:pt x="97" y="144"/>
                      <a:pt x="59" y="87"/>
                      <a:pt x="59" y="22"/>
                    </a:cubicBezTo>
                    <a:cubicBezTo>
                      <a:pt x="59" y="17"/>
                      <a:pt x="59" y="13"/>
                      <a:pt x="59" y="9"/>
                    </a:cubicBezTo>
                    <a:cubicBezTo>
                      <a:pt x="44" y="3"/>
                      <a:pt x="27" y="0"/>
                      <a:pt x="9" y="0"/>
                    </a:cubicBezTo>
                    <a:cubicBezTo>
                      <a:pt x="7" y="0"/>
                      <a:pt x="4" y="0"/>
                      <a:pt x="1" y="0"/>
                    </a:cubicBezTo>
                    <a:cubicBezTo>
                      <a:pt x="0" y="8"/>
                      <a:pt x="0" y="16"/>
                      <a:pt x="0" y="24"/>
                    </a:cubicBezTo>
                    <a:cubicBezTo>
                      <a:pt x="0" y="114"/>
                      <a:pt x="52" y="191"/>
                      <a:pt x="127" y="2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129" name="Freeform 9"/>
              <p:cNvSpPr>
                <a:spLocks/>
              </p:cNvSpPr>
              <p:nvPr/>
            </p:nvSpPr>
            <p:spPr bwMode="auto">
              <a:xfrm>
                <a:off x="-607" y="2587"/>
                <a:ext cx="617" cy="208"/>
              </a:xfrm>
              <a:custGeom>
                <a:avLst/>
                <a:gdLst/>
                <a:ahLst/>
                <a:cxnLst>
                  <a:cxn ang="0">
                    <a:pos x="132" y="0"/>
                  </a:cxn>
                  <a:cxn ang="0">
                    <a:pos x="0" y="42"/>
                  </a:cxn>
                  <a:cxn ang="0">
                    <a:pos x="36" y="88"/>
                  </a:cxn>
                  <a:cxn ang="0">
                    <a:pos x="130" y="59"/>
                  </a:cxn>
                  <a:cxn ang="0">
                    <a:pos x="225" y="88"/>
                  </a:cxn>
                  <a:cxn ang="0">
                    <a:pos x="261" y="40"/>
                  </a:cxn>
                  <a:cxn ang="0">
                    <a:pos x="132" y="0"/>
                  </a:cxn>
                </a:cxnLst>
                <a:rect l="0" t="0" r="r" b="b"/>
                <a:pathLst>
                  <a:path w="261" h="88">
                    <a:moveTo>
                      <a:pt x="132" y="0"/>
                    </a:moveTo>
                    <a:cubicBezTo>
                      <a:pt x="83" y="0"/>
                      <a:pt x="38" y="16"/>
                      <a:pt x="0" y="42"/>
                    </a:cubicBezTo>
                    <a:cubicBezTo>
                      <a:pt x="9" y="60"/>
                      <a:pt x="21" y="75"/>
                      <a:pt x="36" y="88"/>
                    </a:cubicBezTo>
                    <a:cubicBezTo>
                      <a:pt x="63" y="70"/>
                      <a:pt x="95" y="59"/>
                      <a:pt x="130" y="59"/>
                    </a:cubicBezTo>
                    <a:cubicBezTo>
                      <a:pt x="165" y="59"/>
                      <a:pt x="198" y="70"/>
                      <a:pt x="225" y="88"/>
                    </a:cubicBezTo>
                    <a:cubicBezTo>
                      <a:pt x="240" y="75"/>
                      <a:pt x="253" y="59"/>
                      <a:pt x="261" y="40"/>
                    </a:cubicBezTo>
                    <a:cubicBezTo>
                      <a:pt x="225" y="15"/>
                      <a:pt x="180" y="0"/>
                      <a:pt x="13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sp>
            <p:nvSpPr>
              <p:cNvPr id="130" name="Freeform 10"/>
              <p:cNvSpPr>
                <a:spLocks noEditPoints="1"/>
              </p:cNvSpPr>
              <p:nvPr/>
            </p:nvSpPr>
            <p:spPr bwMode="auto">
              <a:xfrm>
                <a:off x="-1277" y="2094"/>
                <a:ext cx="1967" cy="1857"/>
              </a:xfrm>
              <a:custGeom>
                <a:avLst/>
                <a:gdLst/>
                <a:ahLst/>
                <a:cxnLst>
                  <a:cxn ang="0">
                    <a:pos x="199" y="388"/>
                  </a:cxn>
                  <a:cxn ang="0">
                    <a:pos x="336" y="458"/>
                  </a:cxn>
                  <a:cxn ang="0">
                    <a:pos x="364" y="452"/>
                  </a:cxn>
                  <a:cxn ang="0">
                    <a:pos x="361" y="435"/>
                  </a:cxn>
                  <a:cxn ang="0">
                    <a:pos x="405" y="385"/>
                  </a:cxn>
                  <a:cxn ang="0">
                    <a:pos x="393" y="355"/>
                  </a:cxn>
                  <a:cxn ang="0">
                    <a:pos x="244" y="187"/>
                  </a:cxn>
                  <a:cxn ang="0">
                    <a:pos x="380" y="20"/>
                  </a:cxn>
                  <a:cxn ang="0">
                    <a:pos x="380" y="1"/>
                  </a:cxn>
                  <a:cxn ang="0">
                    <a:pos x="149" y="261"/>
                  </a:cxn>
                  <a:cxn ang="0">
                    <a:pos x="151" y="286"/>
                  </a:cxn>
                  <a:cxn ang="0">
                    <a:pos x="0" y="524"/>
                  </a:cxn>
                  <a:cxn ang="0">
                    <a:pos x="19" y="622"/>
                  </a:cxn>
                  <a:cxn ang="0">
                    <a:pos x="38" y="611"/>
                  </a:cxn>
                  <a:cxn ang="0">
                    <a:pos x="29" y="558"/>
                  </a:cxn>
                  <a:cxn ang="0">
                    <a:pos x="199" y="388"/>
                  </a:cxn>
                  <a:cxn ang="0">
                    <a:pos x="674" y="282"/>
                  </a:cxn>
                  <a:cxn ang="0">
                    <a:pos x="674" y="261"/>
                  </a:cxn>
                  <a:cxn ang="0">
                    <a:pos x="439" y="0"/>
                  </a:cxn>
                  <a:cxn ang="0">
                    <a:pos x="439" y="19"/>
                  </a:cxn>
                  <a:cxn ang="0">
                    <a:pos x="584" y="187"/>
                  </a:cxn>
                  <a:cxn ang="0">
                    <a:pos x="432" y="355"/>
                  </a:cxn>
                  <a:cxn ang="0">
                    <a:pos x="421" y="386"/>
                  </a:cxn>
                  <a:cxn ang="0">
                    <a:pos x="461" y="435"/>
                  </a:cxn>
                  <a:cxn ang="0">
                    <a:pos x="457" y="453"/>
                  </a:cxn>
                  <a:cxn ang="0">
                    <a:pos x="492" y="461"/>
                  </a:cxn>
                  <a:cxn ang="0">
                    <a:pos x="631" y="388"/>
                  </a:cxn>
                  <a:cxn ang="0">
                    <a:pos x="801" y="558"/>
                  </a:cxn>
                  <a:cxn ang="0">
                    <a:pos x="793" y="611"/>
                  </a:cxn>
                  <a:cxn ang="0">
                    <a:pos x="814" y="623"/>
                  </a:cxn>
                  <a:cxn ang="0">
                    <a:pos x="833" y="524"/>
                  </a:cxn>
                  <a:cxn ang="0">
                    <a:pos x="674" y="282"/>
                  </a:cxn>
                  <a:cxn ang="0">
                    <a:pos x="631" y="728"/>
                  </a:cxn>
                  <a:cxn ang="0">
                    <a:pos x="462" y="558"/>
                  </a:cxn>
                  <a:cxn ang="0">
                    <a:pos x="474" y="495"/>
                  </a:cxn>
                  <a:cxn ang="0">
                    <a:pos x="449" y="467"/>
                  </a:cxn>
                  <a:cxn ang="0">
                    <a:pos x="411" y="485"/>
                  </a:cxn>
                  <a:cxn ang="0">
                    <a:pos x="374" y="468"/>
                  </a:cxn>
                  <a:cxn ang="0">
                    <a:pos x="355" y="492"/>
                  </a:cxn>
                  <a:cxn ang="0">
                    <a:pos x="369" y="558"/>
                  </a:cxn>
                  <a:cxn ang="0">
                    <a:pos x="199" y="728"/>
                  </a:cxn>
                  <a:cxn ang="0">
                    <a:pos x="65" y="663"/>
                  </a:cxn>
                  <a:cxn ang="0">
                    <a:pos x="47" y="674"/>
                  </a:cxn>
                  <a:cxn ang="0">
                    <a:pos x="263" y="786"/>
                  </a:cxn>
                  <a:cxn ang="0">
                    <a:pos x="416" y="737"/>
                  </a:cxn>
                  <a:cxn ang="0">
                    <a:pos x="570" y="786"/>
                  </a:cxn>
                  <a:cxn ang="0">
                    <a:pos x="786" y="674"/>
                  </a:cxn>
                  <a:cxn ang="0">
                    <a:pos x="765" y="663"/>
                  </a:cxn>
                  <a:cxn ang="0">
                    <a:pos x="631" y="728"/>
                  </a:cxn>
                </a:cxnLst>
                <a:rect l="0" t="0" r="r" b="b"/>
                <a:pathLst>
                  <a:path w="833" h="786">
                    <a:moveTo>
                      <a:pt x="199" y="388"/>
                    </a:moveTo>
                    <a:cubicBezTo>
                      <a:pt x="256" y="388"/>
                      <a:pt x="306" y="416"/>
                      <a:pt x="336" y="458"/>
                    </a:cubicBezTo>
                    <a:cubicBezTo>
                      <a:pt x="364" y="452"/>
                      <a:pt x="364" y="452"/>
                      <a:pt x="364" y="452"/>
                    </a:cubicBezTo>
                    <a:cubicBezTo>
                      <a:pt x="362" y="447"/>
                      <a:pt x="361" y="441"/>
                      <a:pt x="361" y="435"/>
                    </a:cubicBezTo>
                    <a:cubicBezTo>
                      <a:pt x="361" y="409"/>
                      <a:pt x="380" y="389"/>
                      <a:pt x="405" y="385"/>
                    </a:cubicBezTo>
                    <a:cubicBezTo>
                      <a:pt x="393" y="355"/>
                      <a:pt x="393" y="355"/>
                      <a:pt x="393" y="355"/>
                    </a:cubicBezTo>
                    <a:cubicBezTo>
                      <a:pt x="309" y="345"/>
                      <a:pt x="244" y="273"/>
                      <a:pt x="244" y="187"/>
                    </a:cubicBezTo>
                    <a:cubicBezTo>
                      <a:pt x="244" y="104"/>
                      <a:pt x="303" y="36"/>
                      <a:pt x="380" y="20"/>
                    </a:cubicBezTo>
                    <a:cubicBezTo>
                      <a:pt x="380" y="1"/>
                      <a:pt x="380" y="1"/>
                      <a:pt x="380" y="1"/>
                    </a:cubicBezTo>
                    <a:cubicBezTo>
                      <a:pt x="250" y="16"/>
                      <a:pt x="149" y="127"/>
                      <a:pt x="149" y="261"/>
                    </a:cubicBezTo>
                    <a:cubicBezTo>
                      <a:pt x="149" y="270"/>
                      <a:pt x="150" y="278"/>
                      <a:pt x="151" y="286"/>
                    </a:cubicBezTo>
                    <a:cubicBezTo>
                      <a:pt x="62" y="328"/>
                      <a:pt x="0" y="419"/>
                      <a:pt x="0" y="524"/>
                    </a:cubicBezTo>
                    <a:cubicBezTo>
                      <a:pt x="0" y="558"/>
                      <a:pt x="7" y="591"/>
                      <a:pt x="19" y="622"/>
                    </a:cubicBezTo>
                    <a:cubicBezTo>
                      <a:pt x="38" y="611"/>
                      <a:pt x="38" y="611"/>
                      <a:pt x="38" y="611"/>
                    </a:cubicBezTo>
                    <a:cubicBezTo>
                      <a:pt x="32" y="594"/>
                      <a:pt x="29" y="576"/>
                      <a:pt x="29" y="558"/>
                    </a:cubicBezTo>
                    <a:cubicBezTo>
                      <a:pt x="29" y="464"/>
                      <a:pt x="105" y="388"/>
                      <a:pt x="199" y="388"/>
                    </a:cubicBezTo>
                    <a:close/>
                    <a:moveTo>
                      <a:pt x="674" y="282"/>
                    </a:moveTo>
                    <a:cubicBezTo>
                      <a:pt x="674" y="275"/>
                      <a:pt x="674" y="269"/>
                      <a:pt x="674" y="261"/>
                    </a:cubicBezTo>
                    <a:cubicBezTo>
                      <a:pt x="674" y="126"/>
                      <a:pt x="571" y="14"/>
                      <a:pt x="439" y="0"/>
                    </a:cubicBezTo>
                    <a:cubicBezTo>
                      <a:pt x="439" y="19"/>
                      <a:pt x="439" y="19"/>
                      <a:pt x="439" y="19"/>
                    </a:cubicBezTo>
                    <a:cubicBezTo>
                      <a:pt x="521" y="31"/>
                      <a:pt x="584" y="101"/>
                      <a:pt x="584" y="187"/>
                    </a:cubicBezTo>
                    <a:cubicBezTo>
                      <a:pt x="584" y="274"/>
                      <a:pt x="517" y="347"/>
                      <a:pt x="432" y="355"/>
                    </a:cubicBezTo>
                    <a:cubicBezTo>
                      <a:pt x="421" y="386"/>
                      <a:pt x="421" y="386"/>
                      <a:pt x="421" y="386"/>
                    </a:cubicBezTo>
                    <a:cubicBezTo>
                      <a:pt x="444" y="391"/>
                      <a:pt x="461" y="411"/>
                      <a:pt x="461" y="435"/>
                    </a:cubicBezTo>
                    <a:cubicBezTo>
                      <a:pt x="461" y="441"/>
                      <a:pt x="459" y="447"/>
                      <a:pt x="457" y="453"/>
                    </a:cubicBezTo>
                    <a:cubicBezTo>
                      <a:pt x="492" y="461"/>
                      <a:pt x="492" y="461"/>
                      <a:pt x="492" y="461"/>
                    </a:cubicBezTo>
                    <a:cubicBezTo>
                      <a:pt x="523" y="417"/>
                      <a:pt x="574" y="388"/>
                      <a:pt x="631" y="388"/>
                    </a:cubicBezTo>
                    <a:cubicBezTo>
                      <a:pt x="725" y="388"/>
                      <a:pt x="801" y="464"/>
                      <a:pt x="801" y="558"/>
                    </a:cubicBezTo>
                    <a:cubicBezTo>
                      <a:pt x="801" y="576"/>
                      <a:pt x="798" y="594"/>
                      <a:pt x="793" y="611"/>
                    </a:cubicBezTo>
                    <a:cubicBezTo>
                      <a:pt x="814" y="623"/>
                      <a:pt x="814" y="623"/>
                      <a:pt x="814" y="623"/>
                    </a:cubicBezTo>
                    <a:cubicBezTo>
                      <a:pt x="826" y="592"/>
                      <a:pt x="833" y="559"/>
                      <a:pt x="833" y="524"/>
                    </a:cubicBezTo>
                    <a:cubicBezTo>
                      <a:pt x="833" y="416"/>
                      <a:pt x="767" y="323"/>
                      <a:pt x="674" y="282"/>
                    </a:cubicBezTo>
                    <a:close/>
                    <a:moveTo>
                      <a:pt x="631" y="728"/>
                    </a:moveTo>
                    <a:cubicBezTo>
                      <a:pt x="538" y="728"/>
                      <a:pt x="462" y="652"/>
                      <a:pt x="462" y="558"/>
                    </a:cubicBezTo>
                    <a:cubicBezTo>
                      <a:pt x="462" y="536"/>
                      <a:pt x="466" y="514"/>
                      <a:pt x="474" y="495"/>
                    </a:cubicBezTo>
                    <a:cubicBezTo>
                      <a:pt x="449" y="467"/>
                      <a:pt x="449" y="467"/>
                      <a:pt x="449" y="467"/>
                    </a:cubicBezTo>
                    <a:cubicBezTo>
                      <a:pt x="440" y="478"/>
                      <a:pt x="426" y="485"/>
                      <a:pt x="411" y="485"/>
                    </a:cubicBezTo>
                    <a:cubicBezTo>
                      <a:pt x="396" y="485"/>
                      <a:pt x="383" y="478"/>
                      <a:pt x="374" y="468"/>
                    </a:cubicBezTo>
                    <a:cubicBezTo>
                      <a:pt x="355" y="492"/>
                      <a:pt x="355" y="492"/>
                      <a:pt x="355" y="492"/>
                    </a:cubicBezTo>
                    <a:cubicBezTo>
                      <a:pt x="364" y="512"/>
                      <a:pt x="369" y="534"/>
                      <a:pt x="369" y="558"/>
                    </a:cubicBezTo>
                    <a:cubicBezTo>
                      <a:pt x="369" y="652"/>
                      <a:pt x="293" y="728"/>
                      <a:pt x="199" y="728"/>
                    </a:cubicBezTo>
                    <a:cubicBezTo>
                      <a:pt x="145" y="728"/>
                      <a:pt x="97" y="702"/>
                      <a:pt x="65" y="663"/>
                    </a:cubicBezTo>
                    <a:cubicBezTo>
                      <a:pt x="47" y="674"/>
                      <a:pt x="47" y="674"/>
                      <a:pt x="47" y="674"/>
                    </a:cubicBezTo>
                    <a:cubicBezTo>
                      <a:pt x="94" y="742"/>
                      <a:pt x="173" y="786"/>
                      <a:pt x="263" y="786"/>
                    </a:cubicBezTo>
                    <a:cubicBezTo>
                      <a:pt x="320" y="786"/>
                      <a:pt x="373" y="768"/>
                      <a:pt x="416" y="737"/>
                    </a:cubicBezTo>
                    <a:cubicBezTo>
                      <a:pt x="460" y="768"/>
                      <a:pt x="513" y="786"/>
                      <a:pt x="570" y="786"/>
                    </a:cubicBezTo>
                    <a:cubicBezTo>
                      <a:pt x="659" y="786"/>
                      <a:pt x="738" y="742"/>
                      <a:pt x="786" y="674"/>
                    </a:cubicBezTo>
                    <a:cubicBezTo>
                      <a:pt x="765" y="663"/>
                      <a:pt x="765" y="663"/>
                      <a:pt x="765" y="663"/>
                    </a:cubicBezTo>
                    <a:cubicBezTo>
                      <a:pt x="734" y="702"/>
                      <a:pt x="685" y="728"/>
                      <a:pt x="631" y="7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32323"/>
                  </a:solidFill>
                  <a:latin typeface="Arial"/>
                </a:endParaRPr>
              </a:p>
            </p:txBody>
          </p:sp>
        </p:grpSp>
      </p:grpSp>
      <p:grpSp>
        <p:nvGrpSpPr>
          <p:cNvPr id="89" name="Group 88"/>
          <p:cNvGrpSpPr/>
          <p:nvPr/>
        </p:nvGrpSpPr>
        <p:grpSpPr>
          <a:xfrm>
            <a:off x="2976057" y="5939346"/>
            <a:ext cx="4289894" cy="274756"/>
            <a:chOff x="3187718" y="5873634"/>
            <a:chExt cx="4289894" cy="274752"/>
          </a:xfrm>
        </p:grpSpPr>
        <p:sp>
          <p:nvSpPr>
            <p:cNvPr id="91" name="Right Arrow 23"/>
            <p:cNvSpPr/>
            <p:nvPr/>
          </p:nvSpPr>
          <p:spPr>
            <a:xfrm>
              <a:off x="3187718" y="5886567"/>
              <a:ext cx="4289894" cy="261819"/>
            </a:xfrm>
            <a:custGeom>
              <a:avLst/>
              <a:gdLst>
                <a:gd name="connsiteX0" fmla="*/ 0 w 3810000"/>
                <a:gd name="connsiteY0" fmla="*/ 28602 h 114406"/>
                <a:gd name="connsiteX1" fmla="*/ 3667071 w 3810000"/>
                <a:gd name="connsiteY1" fmla="*/ 28602 h 114406"/>
                <a:gd name="connsiteX2" fmla="*/ 3667071 w 3810000"/>
                <a:gd name="connsiteY2" fmla="*/ 0 h 114406"/>
                <a:gd name="connsiteX3" fmla="*/ 3810000 w 3810000"/>
                <a:gd name="connsiteY3" fmla="*/ 57203 h 114406"/>
                <a:gd name="connsiteX4" fmla="*/ 3667071 w 3810000"/>
                <a:gd name="connsiteY4" fmla="*/ 114406 h 114406"/>
                <a:gd name="connsiteX5" fmla="*/ 3667071 w 3810000"/>
                <a:gd name="connsiteY5" fmla="*/ 85805 h 114406"/>
                <a:gd name="connsiteX6" fmla="*/ 0 w 3810000"/>
                <a:gd name="connsiteY6" fmla="*/ 85805 h 114406"/>
                <a:gd name="connsiteX7" fmla="*/ 0 w 3810000"/>
                <a:gd name="connsiteY7" fmla="*/ 28602 h 114406"/>
                <a:gd name="connsiteX0" fmla="*/ 0 w 3810000"/>
                <a:gd name="connsiteY0" fmla="*/ 28602 h 114406"/>
                <a:gd name="connsiteX1" fmla="*/ 3667071 w 3810000"/>
                <a:gd name="connsiteY1" fmla="*/ 28602 h 114406"/>
                <a:gd name="connsiteX2" fmla="*/ 3667071 w 3810000"/>
                <a:gd name="connsiteY2" fmla="*/ 0 h 114406"/>
                <a:gd name="connsiteX3" fmla="*/ 3810000 w 3810000"/>
                <a:gd name="connsiteY3" fmla="*/ 57203 h 114406"/>
                <a:gd name="connsiteX4" fmla="*/ 3667071 w 3810000"/>
                <a:gd name="connsiteY4" fmla="*/ 114406 h 114406"/>
                <a:gd name="connsiteX5" fmla="*/ 3667071 w 3810000"/>
                <a:gd name="connsiteY5" fmla="*/ 85805 h 114406"/>
                <a:gd name="connsiteX6" fmla="*/ 0 w 3810000"/>
                <a:gd name="connsiteY6" fmla="*/ 85805 h 114406"/>
                <a:gd name="connsiteX7" fmla="*/ 0 w 3810000"/>
                <a:gd name="connsiteY7" fmla="*/ 28602 h 114406"/>
                <a:gd name="connsiteX0" fmla="*/ 0 w 3810000"/>
                <a:gd name="connsiteY0" fmla="*/ 28602 h 114406"/>
                <a:gd name="connsiteX1" fmla="*/ 3667071 w 3810000"/>
                <a:gd name="connsiteY1" fmla="*/ 28602 h 114406"/>
                <a:gd name="connsiteX2" fmla="*/ 3667071 w 3810000"/>
                <a:gd name="connsiteY2" fmla="*/ 0 h 114406"/>
                <a:gd name="connsiteX3" fmla="*/ 3810000 w 3810000"/>
                <a:gd name="connsiteY3" fmla="*/ 57203 h 114406"/>
                <a:gd name="connsiteX4" fmla="*/ 3667071 w 3810000"/>
                <a:gd name="connsiteY4" fmla="*/ 114406 h 114406"/>
                <a:gd name="connsiteX5" fmla="*/ 3667071 w 3810000"/>
                <a:gd name="connsiteY5" fmla="*/ 85805 h 114406"/>
                <a:gd name="connsiteX6" fmla="*/ 0 w 3810000"/>
                <a:gd name="connsiteY6" fmla="*/ 85805 h 114406"/>
                <a:gd name="connsiteX7" fmla="*/ 0 w 3810000"/>
                <a:gd name="connsiteY7" fmla="*/ 28602 h 11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00" h="114406">
                  <a:moveTo>
                    <a:pt x="0" y="28602"/>
                  </a:moveTo>
                  <a:cubicBezTo>
                    <a:pt x="3113069" y="61939"/>
                    <a:pt x="2444714" y="28602"/>
                    <a:pt x="3667071" y="28602"/>
                  </a:cubicBezTo>
                  <a:lnTo>
                    <a:pt x="3667071" y="0"/>
                  </a:lnTo>
                  <a:lnTo>
                    <a:pt x="3810000" y="57203"/>
                  </a:lnTo>
                  <a:lnTo>
                    <a:pt x="3667071" y="114406"/>
                  </a:lnTo>
                  <a:lnTo>
                    <a:pt x="3667071" y="85805"/>
                  </a:lnTo>
                  <a:lnTo>
                    <a:pt x="0" y="85805"/>
                  </a:lnTo>
                  <a:lnTo>
                    <a:pt x="0" y="28602"/>
                  </a:lnTo>
                  <a:close/>
                </a:path>
              </a:pathLst>
            </a:custGeom>
            <a:solidFill>
              <a:srgbClr val="D61818"/>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80" rIns="91356" bIns="45680" rtlCol="0" anchor="ctr"/>
            <a:lstStyle/>
            <a:p>
              <a:pPr algn="ctr" defTabSz="912478"/>
              <a:endParaRPr lang="en-US" sz="1600" dirty="0">
                <a:solidFill>
                  <a:prstClr val="white"/>
                </a:solidFill>
                <a:latin typeface="Arial"/>
              </a:endParaRPr>
            </a:p>
          </p:txBody>
        </p:sp>
        <p:sp>
          <p:nvSpPr>
            <p:cNvPr id="93" name="TextBox 92"/>
            <p:cNvSpPr txBox="1"/>
            <p:nvPr/>
          </p:nvSpPr>
          <p:spPr>
            <a:xfrm>
              <a:off x="6780889" y="5873634"/>
              <a:ext cx="456293" cy="261529"/>
            </a:xfrm>
            <a:prstGeom prst="rect">
              <a:avLst/>
            </a:prstGeom>
            <a:noFill/>
          </p:spPr>
          <p:txBody>
            <a:bodyPr wrap="none" lIns="91356" tIns="45680" rIns="91356" bIns="45680" rtlCol="0">
              <a:spAutoFit/>
            </a:bodyPr>
            <a:lstStyle/>
            <a:p>
              <a:pPr defTabSz="912478"/>
              <a:r>
                <a:rPr lang="en-US" sz="1100" b="1" dirty="0" smtClean="0">
                  <a:solidFill>
                    <a:prstClr val="white"/>
                  </a:solidFill>
                  <a:latin typeface="Helvetica 55 Roman" panose="020B0800000000000000" pitchFamily="34" charset="0"/>
                  <a:cs typeface="Helvetica" panose="020B0604020202020204" pitchFamily="34" charset="0"/>
                </a:rPr>
                <a:t>SSL</a:t>
              </a:r>
              <a:endParaRPr lang="en-US" sz="1100" b="1" dirty="0">
                <a:solidFill>
                  <a:prstClr val="white"/>
                </a:solidFill>
                <a:latin typeface="Helvetica 55 Roman" panose="020B0800000000000000" pitchFamily="34" charset="0"/>
                <a:cs typeface="Helvetica" panose="020B0604020202020204" pitchFamily="34" charset="0"/>
              </a:endParaRPr>
            </a:p>
          </p:txBody>
        </p:sp>
      </p:grpSp>
    </p:spTree>
    <p:extLst>
      <p:ext uri="{BB962C8B-B14F-4D97-AF65-F5344CB8AC3E}">
        <p14:creationId xmlns:p14="http://schemas.microsoft.com/office/powerpoint/2010/main" val="19318014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000"/>
                                        <p:tgtEl>
                                          <p:spTgt spid="138"/>
                                        </p:tgtEl>
                                      </p:cBhvr>
                                    </p:animEffect>
                                    <p:anim calcmode="lin" valueType="num">
                                      <p:cBhvr>
                                        <p:cTn id="8" dur="1000" fill="hold"/>
                                        <p:tgtEl>
                                          <p:spTgt spid="138"/>
                                        </p:tgtEl>
                                        <p:attrNameLst>
                                          <p:attrName>ppt_x</p:attrName>
                                        </p:attrNameLst>
                                      </p:cBhvr>
                                      <p:tavLst>
                                        <p:tav tm="0">
                                          <p:val>
                                            <p:strVal val="#ppt_x"/>
                                          </p:val>
                                        </p:tav>
                                        <p:tav tm="100000">
                                          <p:val>
                                            <p:strVal val="#ppt_x"/>
                                          </p:val>
                                        </p:tav>
                                      </p:tavLst>
                                    </p:anim>
                                    <p:anim calcmode="lin" valueType="num">
                                      <p:cBhvr>
                                        <p:cTn id="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37"/>
                                        </p:tgtEl>
                                        <p:attrNameLst>
                                          <p:attrName>style.visibility</p:attrName>
                                        </p:attrNameLst>
                                      </p:cBhvr>
                                      <p:to>
                                        <p:strVal val="visible"/>
                                      </p:to>
                                    </p:set>
                                    <p:animEffect transition="in" filter="fade">
                                      <p:cBhvr>
                                        <p:cTn id="14" dur="1000"/>
                                        <p:tgtEl>
                                          <p:spTgt spid="137"/>
                                        </p:tgtEl>
                                      </p:cBhvr>
                                    </p:animEffect>
                                    <p:anim calcmode="lin" valueType="num">
                                      <p:cBhvr>
                                        <p:cTn id="15" dur="1000" fill="hold"/>
                                        <p:tgtEl>
                                          <p:spTgt spid="137"/>
                                        </p:tgtEl>
                                        <p:attrNameLst>
                                          <p:attrName>ppt_x</p:attrName>
                                        </p:attrNameLst>
                                      </p:cBhvr>
                                      <p:tavLst>
                                        <p:tav tm="0">
                                          <p:val>
                                            <p:strVal val="#ppt_x"/>
                                          </p:val>
                                        </p:tav>
                                        <p:tav tm="100000">
                                          <p:val>
                                            <p:strVal val="#ppt_x"/>
                                          </p:val>
                                        </p:tav>
                                      </p:tavLst>
                                    </p:anim>
                                    <p:anim calcmode="lin" valueType="num">
                                      <p:cBhvr>
                                        <p:cTn id="16" dur="1000" fill="hold"/>
                                        <p:tgtEl>
                                          <p:spTgt spid="13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9"/>
                                        </p:tgtEl>
                                        <p:attrNameLst>
                                          <p:attrName>style.visibility</p:attrName>
                                        </p:attrNameLst>
                                      </p:cBhvr>
                                      <p:to>
                                        <p:strVal val="visible"/>
                                      </p:to>
                                    </p:set>
                                    <p:animEffect transition="in" filter="fade">
                                      <p:cBhvr>
                                        <p:cTn id="21" dur="1000"/>
                                        <p:tgtEl>
                                          <p:spTgt spid="119"/>
                                        </p:tgtEl>
                                      </p:cBhvr>
                                    </p:animEffect>
                                  </p:childTnLst>
                                </p:cTn>
                              </p:par>
                            </p:childTnLst>
                          </p:cTn>
                        </p:par>
                        <p:par>
                          <p:cTn id="22" fill="hold">
                            <p:stCondLst>
                              <p:cond delay="1000"/>
                            </p:stCondLst>
                            <p:childTnLst>
                              <p:par>
                                <p:cTn id="23" presetID="22" presetClass="entr" presetSubtype="4"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down)">
                                      <p:cBhvr>
                                        <p:cTn id="25" dur="500"/>
                                        <p:tgtEl>
                                          <p:spTgt spid="4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down)">
                                      <p:cBhvr>
                                        <p:cTn id="28" dur="500"/>
                                        <p:tgtEl>
                                          <p:spTgt spid="4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down)">
                                      <p:cBhvr>
                                        <p:cTn id="31" dur="500"/>
                                        <p:tgtEl>
                                          <p:spTgt spid="43"/>
                                        </p:tgtEl>
                                      </p:cBhvr>
                                    </p:animEffect>
                                  </p:childTnLst>
                                </p:cTn>
                              </p:par>
                            </p:childTnLst>
                          </p:cTn>
                        </p:par>
                        <p:par>
                          <p:cTn id="32" fill="hold">
                            <p:stCondLst>
                              <p:cond delay="1500"/>
                            </p:stCondLst>
                            <p:childTnLst>
                              <p:par>
                                <p:cTn id="33" presetID="22" presetClass="entr" presetSubtype="4"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down)">
                                      <p:cBhvr>
                                        <p:cTn id="35" dur="500"/>
                                        <p:tgtEl>
                                          <p:spTgt spid="44"/>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wipe(down)">
                                      <p:cBhvr>
                                        <p:cTn id="38" dur="500"/>
                                        <p:tgtEl>
                                          <p:spTgt spid="45"/>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down)">
                                      <p:cBhvr>
                                        <p:cTn id="41" dur="500"/>
                                        <p:tgtEl>
                                          <p:spTgt spid="46"/>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wipe(down)">
                                      <p:cBhvr>
                                        <p:cTn id="44" dur="500"/>
                                        <p:tgtEl>
                                          <p:spTgt spid="47"/>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down)">
                                      <p:cBhvr>
                                        <p:cTn id="47" dur="500"/>
                                        <p:tgtEl>
                                          <p:spTgt spid="4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46"/>
                                        </p:tgtEl>
                                        <p:attrNameLst>
                                          <p:attrName>style.visibility</p:attrName>
                                        </p:attrNameLst>
                                      </p:cBhvr>
                                      <p:to>
                                        <p:strVal val="visible"/>
                                      </p:to>
                                    </p:set>
                                    <p:animEffect transition="in" filter="wipe(left)">
                                      <p:cBhvr>
                                        <p:cTn id="52" dur="500"/>
                                        <p:tgtEl>
                                          <p:spTgt spid="146"/>
                                        </p:tgtEl>
                                      </p:cBhvr>
                                    </p:animEffect>
                                  </p:childTnLst>
                                </p:cTn>
                              </p:par>
                              <p:par>
                                <p:cTn id="53" presetID="0" presetClass="path" presetSubtype="0" accel="50000" decel="50000" fill="hold" nodeType="withEffect">
                                  <p:stCondLst>
                                    <p:cond delay="0"/>
                                  </p:stCondLst>
                                  <p:childTnLst>
                                    <p:animMotion origin="layout" path="M -5.55556E-7 4.44444E-6 L 0.30625 -0.00417 L 0.2941 -0.047 " pathEditMode="relative" rAng="0" ptsTypes="AAA">
                                      <p:cBhvr>
                                        <p:cTn id="54" dur="1500" fill="hold"/>
                                        <p:tgtEl>
                                          <p:spTgt spid="154"/>
                                        </p:tgtEl>
                                        <p:attrNameLst>
                                          <p:attrName>ppt_x</p:attrName>
                                          <p:attrName>ppt_y</p:attrName>
                                        </p:attrNameLst>
                                      </p:cBhvr>
                                      <p:rCtr x="15300" y="-2400"/>
                                    </p:animMotion>
                                  </p:childTnLst>
                                </p:cTn>
                              </p:par>
                            </p:childTnLst>
                          </p:cTn>
                        </p:par>
                        <p:par>
                          <p:cTn id="55" fill="hold">
                            <p:stCondLst>
                              <p:cond delay="1500"/>
                            </p:stCondLst>
                            <p:childTnLst>
                              <p:par>
                                <p:cTn id="56" presetID="9" presetClass="exit" presetSubtype="0" fill="hold" nodeType="afterEffect">
                                  <p:stCondLst>
                                    <p:cond delay="0"/>
                                  </p:stCondLst>
                                  <p:childTnLst>
                                    <p:animEffect transition="out" filter="dissolve">
                                      <p:cBhvr>
                                        <p:cTn id="57" dur="500"/>
                                        <p:tgtEl>
                                          <p:spTgt spid="154"/>
                                        </p:tgtEl>
                                      </p:cBhvr>
                                    </p:animEffect>
                                    <p:set>
                                      <p:cBhvr>
                                        <p:cTn id="58" dur="1" fill="hold">
                                          <p:stCondLst>
                                            <p:cond delay="499"/>
                                          </p:stCondLst>
                                        </p:cTn>
                                        <p:tgtEl>
                                          <p:spTgt spid="154"/>
                                        </p:tgtEl>
                                        <p:attrNameLst>
                                          <p:attrName>style.visibility</p:attrName>
                                        </p:attrNameLst>
                                      </p:cBhvr>
                                      <p:to>
                                        <p:strVal val="hidden"/>
                                      </p:to>
                                    </p:set>
                                  </p:childTnLst>
                                </p:cTn>
                              </p:par>
                            </p:childTnLst>
                          </p:cTn>
                        </p:par>
                        <p:par>
                          <p:cTn id="59" fill="hold">
                            <p:stCondLst>
                              <p:cond delay="2000"/>
                            </p:stCondLst>
                            <p:childTnLst>
                              <p:par>
                                <p:cTn id="60" presetID="22" presetClass="entr" presetSubtype="8" fill="hold" nodeType="afterEffect">
                                  <p:stCondLst>
                                    <p:cond delay="0"/>
                                  </p:stCondLst>
                                  <p:childTnLst>
                                    <p:set>
                                      <p:cBhvr>
                                        <p:cTn id="61" dur="1" fill="hold">
                                          <p:stCondLst>
                                            <p:cond delay="0"/>
                                          </p:stCondLst>
                                        </p:cTn>
                                        <p:tgtEl>
                                          <p:spTgt spid="147"/>
                                        </p:tgtEl>
                                        <p:attrNameLst>
                                          <p:attrName>style.visibility</p:attrName>
                                        </p:attrNameLst>
                                      </p:cBhvr>
                                      <p:to>
                                        <p:strVal val="visible"/>
                                      </p:to>
                                    </p:set>
                                    <p:animEffect transition="in" filter="wipe(left)">
                                      <p:cBhvr>
                                        <p:cTn id="62" dur="500"/>
                                        <p:tgtEl>
                                          <p:spTgt spid="147"/>
                                        </p:tgtEl>
                                      </p:cBhvr>
                                    </p:animEffect>
                                  </p:childTnLst>
                                </p:cTn>
                              </p:par>
                              <p:par>
                                <p:cTn id="63" presetID="0" presetClass="path" presetSubtype="0" accel="50000" decel="50000" fill="hold" nodeType="withEffect">
                                  <p:stCondLst>
                                    <p:cond delay="0"/>
                                  </p:stCondLst>
                                  <p:childTnLst>
                                    <p:animMotion origin="layout" path="M -5.55556E-7 0 L 0.08524 -0.00231 L 0.07847 -0.03935 " pathEditMode="relative" rAng="0" ptsTypes="AAA">
                                      <p:cBhvr>
                                        <p:cTn id="64" dur="1500" fill="hold"/>
                                        <p:tgtEl>
                                          <p:spTgt spid="149"/>
                                        </p:tgtEl>
                                        <p:attrNameLst>
                                          <p:attrName>ppt_x</p:attrName>
                                          <p:attrName>ppt_y</p:attrName>
                                        </p:attrNameLst>
                                      </p:cBhvr>
                                      <p:rCtr x="4300" y="-2000"/>
                                    </p:animMotion>
                                  </p:childTnLst>
                                </p:cTn>
                              </p:par>
                            </p:childTnLst>
                          </p:cTn>
                        </p:par>
                        <p:par>
                          <p:cTn id="65" fill="hold">
                            <p:stCondLst>
                              <p:cond delay="3500"/>
                            </p:stCondLst>
                            <p:childTnLst>
                              <p:par>
                                <p:cTn id="66" presetID="9" presetClass="exit" presetSubtype="0" fill="hold" nodeType="afterEffect">
                                  <p:stCondLst>
                                    <p:cond delay="0"/>
                                  </p:stCondLst>
                                  <p:childTnLst>
                                    <p:animEffect transition="out" filter="dissolve">
                                      <p:cBhvr>
                                        <p:cTn id="67" dur="500"/>
                                        <p:tgtEl>
                                          <p:spTgt spid="149"/>
                                        </p:tgtEl>
                                      </p:cBhvr>
                                    </p:animEffect>
                                    <p:set>
                                      <p:cBhvr>
                                        <p:cTn id="68" dur="1" fill="hold">
                                          <p:stCondLst>
                                            <p:cond delay="499"/>
                                          </p:stCondLst>
                                        </p:cTn>
                                        <p:tgtEl>
                                          <p:spTgt spid="149"/>
                                        </p:tgtEl>
                                        <p:attrNameLst>
                                          <p:attrName>style.visibility</p:attrName>
                                        </p:attrNameLst>
                                      </p:cBhvr>
                                      <p:to>
                                        <p:strVal val="hidden"/>
                                      </p:to>
                                    </p:set>
                                  </p:childTnLst>
                                </p:cTn>
                              </p:par>
                            </p:childTnLst>
                          </p:cTn>
                        </p:par>
                        <p:par>
                          <p:cTn id="69" fill="hold">
                            <p:stCondLst>
                              <p:cond delay="4000"/>
                            </p:stCondLst>
                            <p:childTnLst>
                              <p:par>
                                <p:cTn id="70" presetID="22" presetClass="entr" presetSubtype="8" fill="hold" nodeType="afterEffect">
                                  <p:stCondLst>
                                    <p:cond delay="0"/>
                                  </p:stCondLst>
                                  <p:childTnLst>
                                    <p:set>
                                      <p:cBhvr>
                                        <p:cTn id="71" dur="1" fill="hold">
                                          <p:stCondLst>
                                            <p:cond delay="0"/>
                                          </p:stCondLst>
                                        </p:cTn>
                                        <p:tgtEl>
                                          <p:spTgt spid="148"/>
                                        </p:tgtEl>
                                        <p:attrNameLst>
                                          <p:attrName>style.visibility</p:attrName>
                                        </p:attrNameLst>
                                      </p:cBhvr>
                                      <p:to>
                                        <p:strVal val="visible"/>
                                      </p:to>
                                    </p:set>
                                    <p:animEffect transition="in" filter="wipe(left)">
                                      <p:cBhvr>
                                        <p:cTn id="72" dur="500"/>
                                        <p:tgtEl>
                                          <p:spTgt spid="148"/>
                                        </p:tgtEl>
                                      </p:cBhvr>
                                    </p:animEffect>
                                  </p:childTnLst>
                                </p:cTn>
                              </p:par>
                              <p:par>
                                <p:cTn id="73" presetID="0" presetClass="path" presetSubtype="0" accel="50000" decel="50000" fill="hold" nodeType="withEffect">
                                  <p:stCondLst>
                                    <p:cond delay="0"/>
                                  </p:stCondLst>
                                  <p:childTnLst>
                                    <p:animMotion origin="layout" path="M -3.61111E-6 5.55556E-6 L 0.21667 5.55556E-6 L 0.20556 0.05186 " pathEditMode="relative" ptsTypes="AAA">
                                      <p:cBhvr>
                                        <p:cTn id="74" dur="1500" fill="hold"/>
                                        <p:tgtEl>
                                          <p:spTgt spid="132"/>
                                        </p:tgtEl>
                                        <p:attrNameLst>
                                          <p:attrName>ppt_x</p:attrName>
                                          <p:attrName>ppt_y</p:attrName>
                                        </p:attrNameLst>
                                      </p:cBhvr>
                                    </p:animMotion>
                                  </p:childTnLst>
                                </p:cTn>
                              </p:par>
                            </p:childTnLst>
                          </p:cTn>
                        </p:par>
                        <p:par>
                          <p:cTn id="75" fill="hold">
                            <p:stCondLst>
                              <p:cond delay="5500"/>
                            </p:stCondLst>
                            <p:childTnLst>
                              <p:par>
                                <p:cTn id="76" presetID="9" presetClass="exit" presetSubtype="0" fill="hold" nodeType="afterEffect">
                                  <p:stCondLst>
                                    <p:cond delay="0"/>
                                  </p:stCondLst>
                                  <p:childTnLst>
                                    <p:animEffect transition="out" filter="dissolve">
                                      <p:cBhvr>
                                        <p:cTn id="77" dur="500"/>
                                        <p:tgtEl>
                                          <p:spTgt spid="132"/>
                                        </p:tgtEl>
                                      </p:cBhvr>
                                    </p:animEffect>
                                    <p:set>
                                      <p:cBhvr>
                                        <p:cTn id="78" dur="1" fill="hold">
                                          <p:stCondLst>
                                            <p:cond delay="499"/>
                                          </p:stCondLst>
                                        </p:cTn>
                                        <p:tgtEl>
                                          <p:spTgt spid="132"/>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47" presetClass="entr" presetSubtype="0" fill="hold" nodeType="clickEffect">
                                  <p:stCondLst>
                                    <p:cond delay="0"/>
                                  </p:stCondLst>
                                  <p:childTnLst>
                                    <p:set>
                                      <p:cBhvr>
                                        <p:cTn id="82" dur="1" fill="hold">
                                          <p:stCondLst>
                                            <p:cond delay="0"/>
                                          </p:stCondLst>
                                        </p:cTn>
                                        <p:tgtEl>
                                          <p:spTgt spid="131"/>
                                        </p:tgtEl>
                                        <p:attrNameLst>
                                          <p:attrName>style.visibility</p:attrName>
                                        </p:attrNameLst>
                                      </p:cBhvr>
                                      <p:to>
                                        <p:strVal val="visible"/>
                                      </p:to>
                                    </p:set>
                                    <p:animEffect transition="in" filter="fade">
                                      <p:cBhvr>
                                        <p:cTn id="83" dur="1000"/>
                                        <p:tgtEl>
                                          <p:spTgt spid="131"/>
                                        </p:tgtEl>
                                      </p:cBhvr>
                                    </p:animEffect>
                                    <p:anim calcmode="lin" valueType="num">
                                      <p:cBhvr>
                                        <p:cTn id="84" dur="1000" fill="hold"/>
                                        <p:tgtEl>
                                          <p:spTgt spid="131"/>
                                        </p:tgtEl>
                                        <p:attrNameLst>
                                          <p:attrName>ppt_x</p:attrName>
                                        </p:attrNameLst>
                                      </p:cBhvr>
                                      <p:tavLst>
                                        <p:tav tm="0">
                                          <p:val>
                                            <p:strVal val="#ppt_x"/>
                                          </p:val>
                                        </p:tav>
                                        <p:tav tm="100000">
                                          <p:val>
                                            <p:strVal val="#ppt_x"/>
                                          </p:val>
                                        </p:tav>
                                      </p:tavLst>
                                    </p:anim>
                                    <p:anim calcmode="lin" valueType="num">
                                      <p:cBhvr>
                                        <p:cTn id="85" dur="1000" fill="hold"/>
                                        <p:tgtEl>
                                          <p:spTgt spid="131"/>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62"/>
                                        </p:tgtEl>
                                        <p:attrNameLst>
                                          <p:attrName>style.visibility</p:attrName>
                                        </p:attrNameLst>
                                      </p:cBhvr>
                                      <p:to>
                                        <p:strVal val="visible"/>
                                      </p:to>
                                    </p:set>
                                    <p:animEffect transition="in" filter="wipe(left)">
                                      <p:cBhvr>
                                        <p:cTn id="90" dur="500"/>
                                        <p:tgtEl>
                                          <p:spTgt spid="162"/>
                                        </p:tgtEl>
                                      </p:cBhvr>
                                    </p:animEffect>
                                  </p:childTnLst>
                                </p:cTn>
                              </p:par>
                              <p:par>
                                <p:cTn id="91" presetID="0" presetClass="path" presetSubtype="0" accel="50000" decel="50000" fill="hold" nodeType="withEffect">
                                  <p:stCondLst>
                                    <p:cond delay="0"/>
                                  </p:stCondLst>
                                  <p:childTnLst>
                                    <p:animMotion origin="layout" path="M 3.33333E-6 -2.22222E-6 L 0.40746 -0.00416 " pathEditMode="relative" rAng="0" ptsTypes="AA">
                                      <p:cBhvr>
                                        <p:cTn id="92" dur="2000" fill="hold"/>
                                        <p:tgtEl>
                                          <p:spTgt spid="163"/>
                                        </p:tgtEl>
                                        <p:attrNameLst>
                                          <p:attrName>ppt_x</p:attrName>
                                          <p:attrName>ppt_y</p:attrName>
                                        </p:attrNameLst>
                                      </p:cBhvr>
                                      <p:rCtr x="20400" y="-200"/>
                                    </p:animMotion>
                                  </p:childTnLst>
                                </p:cTn>
                              </p:par>
                            </p:childTnLst>
                          </p:cTn>
                        </p:par>
                        <p:par>
                          <p:cTn id="93" fill="hold">
                            <p:stCondLst>
                              <p:cond delay="2000"/>
                            </p:stCondLst>
                            <p:childTnLst>
                              <p:par>
                                <p:cTn id="94" presetID="22" presetClass="entr" presetSubtype="8" fill="hold" grpId="0" nodeType="afterEffect">
                                  <p:stCondLst>
                                    <p:cond delay="0"/>
                                  </p:stCondLst>
                                  <p:childTnLst>
                                    <p:set>
                                      <p:cBhvr>
                                        <p:cTn id="95" dur="1" fill="hold">
                                          <p:stCondLst>
                                            <p:cond delay="0"/>
                                          </p:stCondLst>
                                        </p:cTn>
                                        <p:tgtEl>
                                          <p:spTgt spid="161"/>
                                        </p:tgtEl>
                                        <p:attrNameLst>
                                          <p:attrName>style.visibility</p:attrName>
                                        </p:attrNameLst>
                                      </p:cBhvr>
                                      <p:to>
                                        <p:strVal val="visible"/>
                                      </p:to>
                                    </p:set>
                                    <p:animEffect transition="in" filter="wipe(left)">
                                      <p:cBhvr>
                                        <p:cTn id="96" dur="500"/>
                                        <p:tgtEl>
                                          <p:spTgt spid="161"/>
                                        </p:tgtEl>
                                      </p:cBhvr>
                                    </p:animEffect>
                                  </p:childTnLst>
                                </p:cTn>
                              </p:par>
                              <p:par>
                                <p:cTn id="97" presetID="0" presetClass="path" presetSubtype="0" accel="50000" decel="50000" fill="hold" nodeType="withEffect">
                                  <p:stCondLst>
                                    <p:cond delay="0"/>
                                  </p:stCondLst>
                                  <p:childTnLst>
                                    <p:animMotion origin="layout" path="M 3.33333E-6 -2.22222E-6 L 0.40746 -0.00416 " pathEditMode="relative" rAng="0" ptsTypes="AA">
                                      <p:cBhvr>
                                        <p:cTn id="98" dur="2000" fill="hold"/>
                                        <p:tgtEl>
                                          <p:spTgt spid="168"/>
                                        </p:tgtEl>
                                        <p:attrNameLst>
                                          <p:attrName>ppt_x</p:attrName>
                                          <p:attrName>ppt_y</p:attrName>
                                        </p:attrNameLst>
                                      </p:cBhvr>
                                      <p:rCtr x="20400" y="-200"/>
                                    </p:animMotion>
                                  </p:childTnLst>
                                </p:cTn>
                              </p:par>
                            </p:childTnLst>
                          </p:cTn>
                        </p:par>
                        <p:par>
                          <p:cTn id="99" fill="hold">
                            <p:stCondLst>
                              <p:cond delay="4000"/>
                            </p:stCondLst>
                            <p:childTnLst>
                              <p:par>
                                <p:cTn id="100" presetID="22" presetClass="entr" presetSubtype="8" fill="hold" nodeType="afterEffect">
                                  <p:stCondLst>
                                    <p:cond delay="0"/>
                                  </p:stCondLst>
                                  <p:childTnLst>
                                    <p:set>
                                      <p:cBhvr>
                                        <p:cTn id="101" dur="1" fill="hold">
                                          <p:stCondLst>
                                            <p:cond delay="0"/>
                                          </p:stCondLst>
                                        </p:cTn>
                                        <p:tgtEl>
                                          <p:spTgt spid="89"/>
                                        </p:tgtEl>
                                        <p:attrNameLst>
                                          <p:attrName>style.visibility</p:attrName>
                                        </p:attrNameLst>
                                      </p:cBhvr>
                                      <p:to>
                                        <p:strVal val="visible"/>
                                      </p:to>
                                    </p:set>
                                    <p:animEffect transition="in" filter="wipe(left)">
                                      <p:cBhvr>
                                        <p:cTn id="102" dur="500"/>
                                        <p:tgtEl>
                                          <p:spTgt spid="8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25"/>
                                        </p:tgtEl>
                                        <p:attrNameLst>
                                          <p:attrName>style.visibility</p:attrName>
                                        </p:attrNameLst>
                                      </p:cBhvr>
                                      <p:to>
                                        <p:strVal val="visible"/>
                                      </p:to>
                                    </p:set>
                                    <p:animEffect transition="in" filter="fade">
                                      <p:cBhvr>
                                        <p:cTn id="107"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41" grpId="0" animBg="1"/>
      <p:bldP spid="42" grpId="0" animBg="1"/>
      <p:bldP spid="43" grpId="0" animBg="1"/>
      <p:bldP spid="44" grpId="0" animBg="1"/>
      <p:bldP spid="45" grpId="0" animBg="1"/>
      <p:bldP spid="46" grpId="0" animBg="1"/>
      <p:bldP spid="47" grpId="0" animBg="1"/>
      <p:bldP spid="48" grpId="0" animBg="1"/>
      <p:bldP spid="125" grpId="0"/>
      <p:bldP spid="1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37348" y="1429000"/>
            <a:ext cx="3291191" cy="3664586"/>
            <a:chOff x="451498" y="1429000"/>
            <a:chExt cx="3291191" cy="3664586"/>
          </a:xfrm>
        </p:grpSpPr>
        <p:sp>
          <p:nvSpPr>
            <p:cNvPr id="37" name="TextBox 36"/>
            <p:cNvSpPr txBox="1"/>
            <p:nvPr/>
          </p:nvSpPr>
          <p:spPr>
            <a:xfrm>
              <a:off x="451498" y="1429000"/>
              <a:ext cx="3291191" cy="707886"/>
            </a:xfrm>
            <a:prstGeom prst="rect">
              <a:avLst/>
            </a:prstGeom>
            <a:noFill/>
          </p:spPr>
          <p:txBody>
            <a:bodyPr wrap="square" rtlCol="0">
              <a:spAutoFit/>
            </a:bodyPr>
            <a:lstStyle/>
            <a:p>
              <a:pPr algn="ctr"/>
              <a:r>
                <a:rPr lang="en-US" sz="2000" b="1" dirty="0" smtClean="0">
                  <a:solidFill>
                    <a:srgbClr val="232323"/>
                  </a:solidFill>
                  <a:latin typeface="Arial"/>
                </a:rPr>
                <a:t>Initial Attack to Compromise</a:t>
              </a:r>
              <a:endParaRPr lang="en-US" sz="2000" b="1" dirty="0">
                <a:solidFill>
                  <a:srgbClr val="232323"/>
                </a:solidFill>
                <a:latin typeface="Arial"/>
              </a:endParaRPr>
            </a:p>
          </p:txBody>
        </p:sp>
        <p:grpSp>
          <p:nvGrpSpPr>
            <p:cNvPr id="10" name="Group 9"/>
            <p:cNvGrpSpPr/>
            <p:nvPr/>
          </p:nvGrpSpPr>
          <p:grpSpPr>
            <a:xfrm>
              <a:off x="766039" y="2340861"/>
              <a:ext cx="2752725" cy="2752725"/>
              <a:chOff x="766039" y="2340861"/>
              <a:chExt cx="2752725" cy="2752725"/>
            </a:xfrm>
          </p:grpSpPr>
          <p:sp>
            <p:nvSpPr>
              <p:cNvPr id="72" name="Oval 71"/>
              <p:cNvSpPr/>
              <p:nvPr/>
            </p:nvSpPr>
            <p:spPr>
              <a:xfrm>
                <a:off x="766039" y="2340861"/>
                <a:ext cx="2752725" cy="27527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73" name="Pie 72"/>
              <p:cNvSpPr/>
              <p:nvPr/>
            </p:nvSpPr>
            <p:spPr>
              <a:xfrm>
                <a:off x="885101" y="2459889"/>
                <a:ext cx="2514600" cy="2514600"/>
              </a:xfrm>
              <a:prstGeom prst="pie">
                <a:avLst>
                  <a:gd name="adj1" fmla="val 16129177"/>
                  <a:gd name="adj2" fmla="val 1343654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2323"/>
                  </a:solidFill>
                  <a:latin typeface="Arial"/>
                </a:endParaRPr>
              </a:p>
            </p:txBody>
          </p:sp>
          <p:sp>
            <p:nvSpPr>
              <p:cNvPr id="74" name="Pie 73"/>
              <p:cNvSpPr/>
              <p:nvPr/>
            </p:nvSpPr>
            <p:spPr>
              <a:xfrm>
                <a:off x="892798" y="2459889"/>
                <a:ext cx="2514600" cy="2514600"/>
              </a:xfrm>
              <a:prstGeom prst="pie">
                <a:avLst>
                  <a:gd name="adj1" fmla="val 13417650"/>
                  <a:gd name="adj2" fmla="val 161321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2323"/>
                  </a:solidFill>
                  <a:latin typeface="Arial"/>
                </a:endParaRPr>
              </a:p>
            </p:txBody>
          </p:sp>
          <p:sp>
            <p:nvSpPr>
              <p:cNvPr id="80" name="TextBox 79"/>
              <p:cNvSpPr txBox="1"/>
              <p:nvPr/>
            </p:nvSpPr>
            <p:spPr>
              <a:xfrm>
                <a:off x="1057695" y="3776080"/>
                <a:ext cx="2232209" cy="1077218"/>
              </a:xfrm>
              <a:prstGeom prst="rect">
                <a:avLst/>
              </a:prstGeom>
              <a:noFill/>
            </p:spPr>
            <p:txBody>
              <a:bodyPr wrap="square" rtlCol="0">
                <a:spAutoFit/>
              </a:bodyPr>
              <a:lstStyle/>
              <a:p>
                <a:pPr algn="ctr"/>
                <a:r>
                  <a:rPr lang="en-US" sz="1600" dirty="0" smtClean="0">
                    <a:solidFill>
                      <a:prstClr val="white"/>
                    </a:solidFill>
                    <a:latin typeface="Arial"/>
                  </a:rPr>
                  <a:t>Compromised in </a:t>
                </a:r>
                <a:br>
                  <a:rPr lang="en-US" sz="1600" dirty="0" smtClean="0">
                    <a:solidFill>
                      <a:prstClr val="white"/>
                    </a:solidFill>
                    <a:latin typeface="Arial"/>
                  </a:rPr>
                </a:br>
                <a:r>
                  <a:rPr lang="en-US" sz="1600" dirty="0" smtClean="0">
                    <a:solidFill>
                      <a:prstClr val="white"/>
                    </a:solidFill>
                    <a:latin typeface="Arial"/>
                  </a:rPr>
                  <a:t>Days or Less </a:t>
                </a:r>
                <a:r>
                  <a:rPr lang="en-US" sz="1600" b="1" dirty="0" smtClean="0">
                    <a:solidFill>
                      <a:prstClr val="white"/>
                    </a:solidFill>
                    <a:latin typeface="Arial"/>
                  </a:rPr>
                  <a:t/>
                </a:r>
                <a:br>
                  <a:rPr lang="en-US" sz="1600" b="1" dirty="0" smtClean="0">
                    <a:solidFill>
                      <a:prstClr val="white"/>
                    </a:solidFill>
                    <a:latin typeface="Arial"/>
                  </a:rPr>
                </a:br>
                <a:r>
                  <a:rPr lang="en-US" sz="3200" b="1" dirty="0" smtClean="0">
                    <a:solidFill>
                      <a:prstClr val="white"/>
                    </a:solidFill>
                    <a:latin typeface="Arial"/>
                  </a:rPr>
                  <a:t>90%</a:t>
                </a:r>
                <a:endParaRPr lang="en-US" sz="3200" b="1" dirty="0">
                  <a:solidFill>
                    <a:prstClr val="white"/>
                  </a:solidFill>
                  <a:latin typeface="Arial"/>
                </a:endParaRPr>
              </a:p>
            </p:txBody>
          </p:sp>
          <p:grpSp>
            <p:nvGrpSpPr>
              <p:cNvPr id="5" name="Group 80"/>
              <p:cNvGrpSpPr/>
              <p:nvPr/>
            </p:nvGrpSpPr>
            <p:grpSpPr>
              <a:xfrm rot="11309721">
                <a:off x="1230359" y="3245798"/>
                <a:ext cx="1011849" cy="524579"/>
                <a:chOff x="6489897" y="3603436"/>
                <a:chExt cx="1011849" cy="524579"/>
              </a:xfrm>
            </p:grpSpPr>
            <p:sp>
              <p:nvSpPr>
                <p:cNvPr id="82" name="Oval 81"/>
                <p:cNvSpPr/>
                <p:nvPr/>
              </p:nvSpPr>
              <p:spPr>
                <a:xfrm>
                  <a:off x="6489897" y="3603436"/>
                  <a:ext cx="224819" cy="2248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83" name="Isosceles Triangle 82"/>
                <p:cNvSpPr/>
                <p:nvPr/>
              </p:nvSpPr>
              <p:spPr>
                <a:xfrm rot="7592466">
                  <a:off x="6900866" y="3527134"/>
                  <a:ext cx="217240" cy="98452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grpSp>
        </p:grpSp>
      </p:grpSp>
      <p:sp>
        <p:nvSpPr>
          <p:cNvPr id="55" name="Title 1"/>
          <p:cNvSpPr txBox="1">
            <a:spLocks/>
          </p:cNvSpPr>
          <p:nvPr/>
        </p:nvSpPr>
        <p:spPr>
          <a:xfrm>
            <a:off x="1906083" y="77209"/>
            <a:ext cx="6904301" cy="1143000"/>
          </a:xfrm>
          <a:prstGeom prst="rect">
            <a:avLst/>
          </a:prstGeom>
        </p:spPr>
        <p:txBody>
          <a:bodyPr vert="horz" lIns="0" tIns="45614" rIns="0" bIns="45614" rtlCol="0" anchor="ctr">
            <a:normAutofit/>
          </a:bodyPr>
          <a:lstStyle>
            <a:lvl1pPr algn="r" defTabSz="913164" rtl="0" eaLnBrk="1" latinLnBrk="0" hangingPunct="1">
              <a:spcBef>
                <a:spcPct val="0"/>
              </a:spcBef>
              <a:buNone/>
              <a:defRPr sz="2400" b="1" kern="1200" cap="all" baseline="0">
                <a:solidFill>
                  <a:schemeClr val="bg1"/>
                </a:solidFill>
                <a:latin typeface="+mj-lt"/>
                <a:ea typeface="+mj-ea"/>
                <a:cs typeface="+mj-cs"/>
              </a:defRPr>
            </a:lvl1pPr>
          </a:lstStyle>
          <a:p>
            <a:r>
              <a:rPr lang="en-US" dirty="0"/>
              <a:t>Time and the Window</a:t>
            </a:r>
            <a:br>
              <a:rPr lang="en-US" dirty="0"/>
            </a:br>
            <a:r>
              <a:rPr lang="en-US" dirty="0"/>
              <a:t>of Opportunity</a:t>
            </a:r>
            <a:endParaRPr lang="en-US" dirty="0">
              <a:solidFill>
                <a:prstClr val="white"/>
              </a:solidFill>
              <a:latin typeface="Arial"/>
            </a:endParaRPr>
          </a:p>
        </p:txBody>
      </p:sp>
      <p:grpSp>
        <p:nvGrpSpPr>
          <p:cNvPr id="13" name="Group 12"/>
          <p:cNvGrpSpPr/>
          <p:nvPr/>
        </p:nvGrpSpPr>
        <p:grpSpPr>
          <a:xfrm>
            <a:off x="4992641" y="1429000"/>
            <a:ext cx="3291191" cy="3664586"/>
            <a:chOff x="5064916" y="1429000"/>
            <a:chExt cx="3291191" cy="3664586"/>
          </a:xfrm>
        </p:grpSpPr>
        <p:sp>
          <p:nvSpPr>
            <p:cNvPr id="63" name="TextBox 62"/>
            <p:cNvSpPr txBox="1"/>
            <p:nvPr/>
          </p:nvSpPr>
          <p:spPr>
            <a:xfrm>
              <a:off x="5064916" y="1429000"/>
              <a:ext cx="3291191" cy="707886"/>
            </a:xfrm>
            <a:prstGeom prst="rect">
              <a:avLst/>
            </a:prstGeom>
            <a:noFill/>
          </p:spPr>
          <p:txBody>
            <a:bodyPr wrap="square" rtlCol="0">
              <a:spAutoFit/>
            </a:bodyPr>
            <a:lstStyle/>
            <a:p>
              <a:pPr algn="ctr"/>
              <a:r>
                <a:rPr lang="en-US" sz="2000" b="1" dirty="0" smtClean="0">
                  <a:solidFill>
                    <a:srgbClr val="232323"/>
                  </a:solidFill>
                  <a:latin typeface="Arial"/>
                </a:rPr>
                <a:t>Initial Compromise</a:t>
              </a:r>
              <a:br>
                <a:rPr lang="en-US" sz="2000" b="1" dirty="0" smtClean="0">
                  <a:solidFill>
                    <a:srgbClr val="232323"/>
                  </a:solidFill>
                  <a:latin typeface="Arial"/>
                </a:rPr>
              </a:br>
              <a:r>
                <a:rPr lang="en-US" sz="2000" b="1" dirty="0" smtClean="0">
                  <a:solidFill>
                    <a:srgbClr val="232323"/>
                  </a:solidFill>
                  <a:latin typeface="Arial"/>
                </a:rPr>
                <a:t>to Discovery</a:t>
              </a:r>
              <a:endParaRPr lang="en-US" sz="2000" b="1" dirty="0">
                <a:solidFill>
                  <a:srgbClr val="232323"/>
                </a:solidFill>
                <a:latin typeface="Arial"/>
              </a:endParaRPr>
            </a:p>
          </p:txBody>
        </p:sp>
        <p:grpSp>
          <p:nvGrpSpPr>
            <p:cNvPr id="11" name="Group 10"/>
            <p:cNvGrpSpPr/>
            <p:nvPr/>
          </p:nvGrpSpPr>
          <p:grpSpPr>
            <a:xfrm>
              <a:off x="5350129" y="2340861"/>
              <a:ext cx="2752725" cy="2752725"/>
              <a:chOff x="5350129" y="2340861"/>
              <a:chExt cx="2752725" cy="2752725"/>
            </a:xfrm>
          </p:grpSpPr>
          <p:sp>
            <p:nvSpPr>
              <p:cNvPr id="78" name="Oval 77"/>
              <p:cNvSpPr/>
              <p:nvPr/>
            </p:nvSpPr>
            <p:spPr>
              <a:xfrm>
                <a:off x="5350129" y="2340861"/>
                <a:ext cx="2752725" cy="27527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81" name="Pie 80"/>
              <p:cNvSpPr/>
              <p:nvPr/>
            </p:nvSpPr>
            <p:spPr>
              <a:xfrm>
                <a:off x="5469191" y="2459889"/>
                <a:ext cx="2514600" cy="2514600"/>
              </a:xfrm>
              <a:prstGeom prst="pie">
                <a:avLst>
                  <a:gd name="adj1" fmla="val 16129177"/>
                  <a:gd name="adj2" fmla="val 2159474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2323"/>
                  </a:solidFill>
                  <a:latin typeface="Arial"/>
                </a:endParaRPr>
              </a:p>
            </p:txBody>
          </p:sp>
          <p:sp>
            <p:nvSpPr>
              <p:cNvPr id="84" name="Pie 83"/>
              <p:cNvSpPr/>
              <p:nvPr/>
            </p:nvSpPr>
            <p:spPr>
              <a:xfrm>
                <a:off x="5469191" y="2459889"/>
                <a:ext cx="2514600" cy="2514600"/>
              </a:xfrm>
              <a:prstGeom prst="pie">
                <a:avLst>
                  <a:gd name="adj1" fmla="val 21509730"/>
                  <a:gd name="adj2" fmla="val 1616812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2323"/>
                  </a:solidFill>
                  <a:latin typeface="Arial"/>
                </a:endParaRPr>
              </a:p>
            </p:txBody>
          </p:sp>
          <p:sp>
            <p:nvSpPr>
              <p:cNvPr id="86" name="TextBox 85"/>
              <p:cNvSpPr txBox="1"/>
              <p:nvPr/>
            </p:nvSpPr>
            <p:spPr>
              <a:xfrm>
                <a:off x="5678071" y="3776080"/>
                <a:ext cx="2232209" cy="1077218"/>
              </a:xfrm>
              <a:prstGeom prst="rect">
                <a:avLst/>
              </a:prstGeom>
              <a:noFill/>
            </p:spPr>
            <p:txBody>
              <a:bodyPr wrap="square" rtlCol="0">
                <a:spAutoFit/>
              </a:bodyPr>
              <a:lstStyle/>
              <a:p>
                <a:pPr algn="ctr"/>
                <a:r>
                  <a:rPr lang="en-US" sz="1600" dirty="0" smtClean="0">
                    <a:solidFill>
                      <a:prstClr val="white"/>
                    </a:solidFill>
                    <a:latin typeface="Arial"/>
                  </a:rPr>
                  <a:t>Discovered in </a:t>
                </a:r>
                <a:br>
                  <a:rPr lang="en-US" sz="1600" dirty="0" smtClean="0">
                    <a:solidFill>
                      <a:prstClr val="white"/>
                    </a:solidFill>
                    <a:latin typeface="Arial"/>
                  </a:rPr>
                </a:br>
                <a:r>
                  <a:rPr lang="en-US" sz="1600" dirty="0" smtClean="0">
                    <a:solidFill>
                      <a:prstClr val="white"/>
                    </a:solidFill>
                    <a:latin typeface="Arial"/>
                  </a:rPr>
                  <a:t>Days or Less </a:t>
                </a:r>
                <a:r>
                  <a:rPr lang="en-US" sz="1600" b="1" dirty="0" smtClean="0">
                    <a:solidFill>
                      <a:prstClr val="white"/>
                    </a:solidFill>
                    <a:latin typeface="Arial"/>
                  </a:rPr>
                  <a:t/>
                </a:r>
                <a:br>
                  <a:rPr lang="en-US" sz="1600" b="1" dirty="0" smtClean="0">
                    <a:solidFill>
                      <a:prstClr val="white"/>
                    </a:solidFill>
                    <a:latin typeface="Arial"/>
                  </a:rPr>
                </a:br>
                <a:r>
                  <a:rPr lang="en-US" sz="3200" b="1" dirty="0" smtClean="0">
                    <a:solidFill>
                      <a:prstClr val="white"/>
                    </a:solidFill>
                    <a:latin typeface="Arial"/>
                  </a:rPr>
                  <a:t>25%</a:t>
                </a:r>
                <a:endParaRPr lang="en-US" sz="3200" b="1" dirty="0">
                  <a:solidFill>
                    <a:prstClr val="white"/>
                  </a:solidFill>
                  <a:latin typeface="Arial"/>
                </a:endParaRPr>
              </a:p>
            </p:txBody>
          </p:sp>
          <p:grpSp>
            <p:nvGrpSpPr>
              <p:cNvPr id="87" name="Group 80"/>
              <p:cNvGrpSpPr/>
              <p:nvPr/>
            </p:nvGrpSpPr>
            <p:grpSpPr>
              <a:xfrm rot="19360878">
                <a:off x="6650297" y="3310031"/>
                <a:ext cx="1019109" cy="532227"/>
                <a:chOff x="6544772" y="3647662"/>
                <a:chExt cx="1019109" cy="532227"/>
              </a:xfrm>
            </p:grpSpPr>
            <p:sp>
              <p:nvSpPr>
                <p:cNvPr id="88" name="Oval 87"/>
                <p:cNvSpPr/>
                <p:nvPr/>
              </p:nvSpPr>
              <p:spPr>
                <a:xfrm>
                  <a:off x="6544772" y="3647662"/>
                  <a:ext cx="224819" cy="2248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90" name="Isosceles Triangle 89"/>
                <p:cNvSpPr/>
                <p:nvPr/>
              </p:nvSpPr>
              <p:spPr>
                <a:xfrm rot="7592466">
                  <a:off x="6963001" y="3579008"/>
                  <a:ext cx="217240" cy="98452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grpSp>
        </p:grpSp>
      </p:grpSp>
      <p:sp>
        <p:nvSpPr>
          <p:cNvPr id="93" name="TextBox 92"/>
          <p:cNvSpPr txBox="1"/>
          <p:nvPr/>
        </p:nvSpPr>
        <p:spPr>
          <a:xfrm>
            <a:off x="5092094" y="6256845"/>
            <a:ext cx="3471333" cy="307777"/>
          </a:xfrm>
          <a:prstGeom prst="rect">
            <a:avLst/>
          </a:prstGeom>
          <a:noFill/>
        </p:spPr>
        <p:txBody>
          <a:bodyPr wrap="square" rtlCol="0">
            <a:spAutoFit/>
          </a:bodyPr>
          <a:lstStyle/>
          <a:p>
            <a:pPr algn="ctr"/>
            <a:r>
              <a:rPr lang="en-US" sz="1400" i="1" dirty="0" smtClean="0">
                <a:solidFill>
                  <a:srgbClr val="006991"/>
                </a:solidFill>
                <a:latin typeface="Arial"/>
              </a:rPr>
              <a:t>Verizon 2014 Breach Investigation Report</a:t>
            </a:r>
            <a:endParaRPr lang="en-US" sz="1400" i="1" dirty="0">
              <a:solidFill>
                <a:srgbClr val="006991"/>
              </a:solidFill>
              <a:latin typeface="Arial"/>
            </a:endParaRPr>
          </a:p>
        </p:txBody>
      </p:sp>
      <p:sp>
        <p:nvSpPr>
          <p:cNvPr id="9" name="Rectangle 8"/>
          <p:cNvSpPr/>
          <p:nvPr/>
        </p:nvSpPr>
        <p:spPr>
          <a:xfrm>
            <a:off x="1040191" y="5238061"/>
            <a:ext cx="6773334" cy="1015663"/>
          </a:xfrm>
          <a:prstGeom prst="rect">
            <a:avLst/>
          </a:prstGeom>
        </p:spPr>
        <p:txBody>
          <a:bodyPr wrap="square">
            <a:spAutoFit/>
          </a:bodyPr>
          <a:lstStyle/>
          <a:p>
            <a:pPr algn="ctr"/>
            <a:r>
              <a:rPr lang="en-US" sz="2000" i="1" dirty="0" smtClean="0">
                <a:cs typeface="Arial"/>
              </a:rPr>
              <a:t>“…bad </a:t>
            </a:r>
            <a:r>
              <a:rPr lang="en-US" sz="2000" i="1" dirty="0">
                <a:cs typeface="Arial"/>
              </a:rPr>
              <a:t>guys seldom need days to get their job done, while the good guys rarely manage </a:t>
            </a:r>
            <a:r>
              <a:rPr lang="en-US" sz="2000" i="1" dirty="0" smtClean="0">
                <a:cs typeface="Arial"/>
              </a:rPr>
              <a:t>to get </a:t>
            </a:r>
            <a:r>
              <a:rPr lang="en-US" sz="2000" i="1" dirty="0">
                <a:cs typeface="Arial"/>
              </a:rPr>
              <a:t>the theirs done in a </a:t>
            </a:r>
            <a:r>
              <a:rPr lang="en-US" sz="2000" i="1" dirty="0" smtClean="0">
                <a:cs typeface="Arial"/>
              </a:rPr>
              <a:t>month </a:t>
            </a:r>
            <a:r>
              <a:rPr lang="en-US" sz="2000" i="1" dirty="0">
                <a:cs typeface="Arial"/>
              </a:rPr>
              <a:t>of Sundays.”</a:t>
            </a:r>
          </a:p>
        </p:txBody>
      </p:sp>
    </p:spTree>
    <p:extLst>
      <p:ext uri="{BB962C8B-B14F-4D97-AF65-F5344CB8AC3E}">
        <p14:creationId xmlns:p14="http://schemas.microsoft.com/office/powerpoint/2010/main" val="42078381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Light Standard v2">
  <a:themeElements>
    <a:clrScheme name="Custom 6">
      <a:dk1>
        <a:srgbClr val="232323"/>
      </a:dk1>
      <a:lt1>
        <a:sysClr val="window" lastClr="FFFFFF"/>
      </a:lt1>
      <a:dk2>
        <a:srgbClr val="10DCE6"/>
      </a:dk2>
      <a:lt2>
        <a:srgbClr val="00AEEF"/>
      </a:lt2>
      <a:accent1>
        <a:srgbClr val="006991"/>
      </a:accent1>
      <a:accent2>
        <a:srgbClr val="57E80E"/>
      </a:accent2>
      <a:accent3>
        <a:srgbClr val="EC008C"/>
      </a:accent3>
      <a:accent4>
        <a:srgbClr val="FFDA00"/>
      </a:accent4>
      <a:accent5>
        <a:srgbClr val="B3B4B6"/>
      </a:accent5>
      <a:accent6>
        <a:srgbClr val="80C142"/>
      </a:accent6>
      <a:hlink>
        <a:srgbClr val="00AEEF"/>
      </a:hlink>
      <a:folHlink>
        <a:srgbClr val="EC00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FIRST_Presentation_AMD_v0 1</Template>
  <TotalTime>1</TotalTime>
  <Words>2219</Words>
  <Application>Microsoft Office PowerPoint</Application>
  <PresentationFormat>On-screen Show (4:3)</PresentationFormat>
  <Paragraphs>545</Paragraphs>
  <Slides>32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ＭＳ Ｐゴシック</vt:lpstr>
      <vt:lpstr>Arial</vt:lpstr>
      <vt:lpstr>Calibri</vt:lpstr>
      <vt:lpstr>Helvetica</vt:lpstr>
      <vt:lpstr>Helvetica 55 Roman</vt:lpstr>
      <vt:lpstr>Wingdings</vt:lpstr>
      <vt:lpstr>Light Standard v2</vt:lpstr>
      <vt:lpstr>Network security analytics today …and tomorrow</vt:lpstr>
      <vt:lpstr>Brief history of network ‘analysis’</vt:lpstr>
      <vt:lpstr>enter netflow</vt:lpstr>
      <vt:lpstr>Representative netflow interface (plixer)</vt:lpstr>
      <vt:lpstr>ipfix offers advancements</vt:lpstr>
      <vt:lpstr>Network flow reporting (threshold alarms)</vt:lpstr>
      <vt:lpstr>Why the primer on flow data?</vt:lpstr>
      <vt:lpstr>PowerPoint Presentation</vt:lpstr>
      <vt:lpstr>PowerPoint Presentation</vt:lpstr>
      <vt:lpstr>PowerPoint Presentation</vt:lpstr>
      <vt:lpstr>PowerPoint Presentation</vt:lpstr>
      <vt:lpstr>DPI and protocol parsing</vt:lpstr>
      <vt:lpstr>Benefits of advanced parsers</vt:lpstr>
      <vt:lpstr>Correlation temporal &amp; flow_id</vt:lpstr>
      <vt:lpstr>Deep Context  via extracted metadata</vt:lpstr>
      <vt:lpstr>Drill-down on Context</vt:lpstr>
      <vt:lpstr>Correlated Context</vt:lpstr>
      <vt:lpstr>Example flow record</vt:lpstr>
      <vt:lpstr>Full-state DPI parsers drive analytics</vt:lpstr>
      <vt:lpstr>investigation</vt:lpstr>
      <vt:lpstr>investigation</vt:lpstr>
      <vt:lpstr>Investigation</vt:lpstr>
      <vt:lpstr>investigation</vt:lpstr>
      <vt:lpstr>investigation</vt:lpstr>
      <vt:lpstr>But so far we’ve talked about analysis…</vt:lpstr>
      <vt:lpstr>Multi-dimensional analysis</vt:lpstr>
      <vt:lpstr>Multi-dimensional analysis</vt:lpstr>
      <vt:lpstr>Multi-dimensional analysis</vt:lpstr>
      <vt:lpstr>Multi-dimensional analysis</vt:lpstr>
      <vt:lpstr>analytics</vt:lpstr>
      <vt:lpstr>Stix + analytics </vt:lpstr>
      <vt:lpstr>PowerPoint Presentation</vt:lpstr>
    </vt:vector>
  </TitlesOfParts>
  <Company>BlueCoat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security analytics today …and tomorrow</dc:title>
  <dc:creator>Josh Crandall</dc:creator>
  <cp:lastModifiedBy>Josh Crandall</cp:lastModifiedBy>
  <cp:revision>1</cp:revision>
  <cp:lastPrinted>2013-05-08T20:30:55Z</cp:lastPrinted>
  <dcterms:created xsi:type="dcterms:W3CDTF">2014-06-20T12:57:52Z</dcterms:created>
  <dcterms:modified xsi:type="dcterms:W3CDTF">2014-06-20T12:59:04Z</dcterms:modified>
</cp:coreProperties>
</file>