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39"/>
  </p:notesMasterIdLst>
  <p:handoutMasterIdLst>
    <p:handoutMasterId r:id="rId40"/>
  </p:handoutMasterIdLst>
  <p:sldIdLst>
    <p:sldId id="256" r:id="rId2"/>
    <p:sldId id="302" r:id="rId3"/>
    <p:sldId id="344" r:id="rId4"/>
    <p:sldId id="343" r:id="rId5"/>
    <p:sldId id="345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56" r:id="rId17"/>
    <p:sldId id="357" r:id="rId18"/>
    <p:sldId id="342" r:id="rId19"/>
    <p:sldId id="341" r:id="rId20"/>
    <p:sldId id="323" r:id="rId21"/>
    <p:sldId id="324" r:id="rId22"/>
    <p:sldId id="330" r:id="rId23"/>
    <p:sldId id="331" r:id="rId24"/>
    <p:sldId id="332" r:id="rId25"/>
    <p:sldId id="338" r:id="rId26"/>
    <p:sldId id="340" r:id="rId27"/>
    <p:sldId id="303" r:id="rId28"/>
    <p:sldId id="329" r:id="rId29"/>
    <p:sldId id="328" r:id="rId30"/>
    <p:sldId id="327" r:id="rId31"/>
    <p:sldId id="339" r:id="rId32"/>
    <p:sldId id="333" r:id="rId33"/>
    <p:sldId id="335" r:id="rId34"/>
    <p:sldId id="336" r:id="rId35"/>
    <p:sldId id="337" r:id="rId36"/>
    <p:sldId id="314" r:id="rId37"/>
    <p:sldId id="298" r:id="rId38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hleen Moriarty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90C9"/>
    <a:srgbClr val="E7E7E7"/>
    <a:srgbClr val="49A942"/>
    <a:srgbClr val="73C167"/>
    <a:srgbClr val="4E917A"/>
    <a:srgbClr val="76AE99"/>
    <a:srgbClr val="005C42"/>
    <a:srgbClr val="9DC8BA"/>
    <a:srgbClr val="B5121B"/>
    <a:srgbClr val="A8D5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1" autoAdjust="0"/>
    <p:restoredTop sz="84687" autoAdjust="0"/>
  </p:normalViewPr>
  <p:slideViewPr>
    <p:cSldViewPr showGuides="1">
      <p:cViewPr>
        <p:scale>
          <a:sx n="75" d="100"/>
          <a:sy n="75" d="100"/>
        </p:scale>
        <p:origin x="-1768" y="-168"/>
      </p:cViewPr>
      <p:guideLst>
        <p:guide orient="horz" pos="1289"/>
        <p:guide orient="horz" pos="2886"/>
        <p:guide pos="5529"/>
        <p:guide pos="23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2046" y="-102"/>
      </p:cViewPr>
      <p:guideLst>
        <p:guide orient="horz" pos="110"/>
        <p:guide pos="4180"/>
        <p:guide pos="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commentAuthors" Target="commentAuthors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F0DF58-4FB4-41E7-9069-7807DFD4F7B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A13E78-69E2-4E00-B002-6E9826DF5A59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Small &amp; Medium Organizations</a:t>
          </a:r>
          <a:endParaRPr lang="en-US" dirty="0"/>
        </a:p>
      </dgm:t>
    </dgm:pt>
    <dgm:pt modelId="{FF899037-1C52-405A-A4F6-47AFDCD1DC37}" type="parTrans" cxnId="{4A9CA971-2809-4D60-8C15-CB2C38E88D5E}">
      <dgm:prSet/>
      <dgm:spPr/>
      <dgm:t>
        <a:bodyPr/>
        <a:lstStyle/>
        <a:p>
          <a:endParaRPr lang="en-US"/>
        </a:p>
      </dgm:t>
    </dgm:pt>
    <dgm:pt modelId="{0B338275-12B3-4413-811F-8327202E7CAA}" type="sibTrans" cxnId="{4A9CA971-2809-4D60-8C15-CB2C38E88D5E}">
      <dgm:prSet/>
      <dgm:spPr/>
      <dgm:t>
        <a:bodyPr/>
        <a:lstStyle/>
        <a:p>
          <a:endParaRPr lang="en-US"/>
        </a:p>
      </dgm:t>
    </dgm:pt>
    <dgm:pt modelId="{33382B2F-E734-4F5E-B774-3BA06C72FEB6}">
      <dgm:prSet phldrT="[Text]"/>
      <dgm:spPr/>
      <dgm:t>
        <a:bodyPr/>
        <a:lstStyle/>
        <a:p>
          <a:r>
            <a:rPr lang="en-US" dirty="0" smtClean="0"/>
            <a:t>Deploying security technologies with expectation of threat mitigation</a:t>
          </a:r>
          <a:endParaRPr lang="en-US" dirty="0"/>
        </a:p>
      </dgm:t>
    </dgm:pt>
    <dgm:pt modelId="{3E220E7E-28C3-4DEA-9B24-3F35F2E10CE5}" type="parTrans" cxnId="{EDB5DC5C-9152-44A7-AB33-8E11F9EB8B8E}">
      <dgm:prSet/>
      <dgm:spPr/>
      <dgm:t>
        <a:bodyPr/>
        <a:lstStyle/>
        <a:p>
          <a:endParaRPr lang="en-US"/>
        </a:p>
      </dgm:t>
    </dgm:pt>
    <dgm:pt modelId="{B0981CAD-FA9F-4620-816A-849914BE08C4}" type="sibTrans" cxnId="{EDB5DC5C-9152-44A7-AB33-8E11F9EB8B8E}">
      <dgm:prSet/>
      <dgm:spPr/>
      <dgm:t>
        <a:bodyPr/>
        <a:lstStyle/>
        <a:p>
          <a:endParaRPr lang="en-US"/>
        </a:p>
      </dgm:t>
    </dgm:pt>
    <dgm:pt modelId="{7B28951B-E9F6-47EF-9597-981EABB4D828}">
      <dgm:prSet phldrT="[Tex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Large Organizations</a:t>
          </a:r>
          <a:endParaRPr lang="en-US" dirty="0"/>
        </a:p>
      </dgm:t>
    </dgm:pt>
    <dgm:pt modelId="{C7322857-CD06-4EE3-A969-8951238A310A}" type="parTrans" cxnId="{700997A9-3040-4D8C-A9EF-0AB0C8F44A4D}">
      <dgm:prSet/>
      <dgm:spPr/>
      <dgm:t>
        <a:bodyPr/>
        <a:lstStyle/>
        <a:p>
          <a:endParaRPr lang="en-US"/>
        </a:p>
      </dgm:t>
    </dgm:pt>
    <dgm:pt modelId="{8AECBFFA-B513-473C-B8EC-0FC4681900AD}" type="sibTrans" cxnId="{700997A9-3040-4D8C-A9EF-0AB0C8F44A4D}">
      <dgm:prSet/>
      <dgm:spPr/>
      <dgm:t>
        <a:bodyPr/>
        <a:lstStyle/>
        <a:p>
          <a:endParaRPr lang="en-US"/>
        </a:p>
      </dgm:t>
    </dgm:pt>
    <dgm:pt modelId="{041D07C7-8980-45E7-927A-597E2F526821}">
      <dgm:prSet phldrT="[Text]"/>
      <dgm:spPr/>
      <dgm:t>
        <a:bodyPr/>
        <a:lstStyle/>
        <a:p>
          <a:r>
            <a:rPr lang="en-US" dirty="0" smtClean="0"/>
            <a:t>Participating in multiple sharing groups</a:t>
          </a:r>
          <a:endParaRPr lang="en-US" dirty="0"/>
        </a:p>
      </dgm:t>
    </dgm:pt>
    <dgm:pt modelId="{54D672C1-90ED-485D-8880-319583B72511}" type="parTrans" cxnId="{C136BFB3-6E05-4B55-99AD-C32F683BDB46}">
      <dgm:prSet/>
      <dgm:spPr/>
      <dgm:t>
        <a:bodyPr/>
        <a:lstStyle/>
        <a:p>
          <a:endParaRPr lang="en-US"/>
        </a:p>
      </dgm:t>
    </dgm:pt>
    <dgm:pt modelId="{7A2C76E6-E81C-4800-873F-B6BC17EC172E}" type="sibTrans" cxnId="{C136BFB3-6E05-4B55-99AD-C32F683BDB46}">
      <dgm:prSet/>
      <dgm:spPr/>
      <dgm:t>
        <a:bodyPr/>
        <a:lstStyle/>
        <a:p>
          <a:endParaRPr lang="en-US"/>
        </a:p>
      </dgm:t>
    </dgm:pt>
    <dgm:pt modelId="{C2CD9854-ADD2-4544-A3CE-7A819A1D638D}">
      <dgm:prSet phldrT="[Text]"/>
      <dgm:spPr/>
      <dgm:t>
        <a:bodyPr/>
        <a:lstStyle/>
        <a:p>
          <a:r>
            <a:rPr lang="en-US" dirty="0" smtClean="0"/>
            <a:t>Receiving multiple threat intelligence feeds</a:t>
          </a:r>
          <a:endParaRPr lang="en-US" dirty="0"/>
        </a:p>
      </dgm:t>
    </dgm:pt>
    <dgm:pt modelId="{33DF463C-707B-4C8E-A939-5FAF9B8DCC9B}" type="parTrans" cxnId="{F5E8AC49-057D-4D7B-96A4-63BE8F41DD4C}">
      <dgm:prSet/>
      <dgm:spPr/>
      <dgm:t>
        <a:bodyPr/>
        <a:lstStyle/>
        <a:p>
          <a:endParaRPr lang="en-US"/>
        </a:p>
      </dgm:t>
    </dgm:pt>
    <dgm:pt modelId="{DDD11287-6C2D-4A67-8256-ED4B6F2797A0}" type="sibTrans" cxnId="{F5E8AC49-057D-4D7B-96A4-63BE8F41DD4C}">
      <dgm:prSet/>
      <dgm:spPr/>
      <dgm:t>
        <a:bodyPr/>
        <a:lstStyle/>
        <a:p>
          <a:endParaRPr lang="en-US"/>
        </a:p>
      </dgm:t>
    </dgm:pt>
    <dgm:pt modelId="{387FEBD2-F7DF-4033-8DF6-E898EC1EB655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Analysis Center</a:t>
          </a:r>
          <a:endParaRPr lang="en-US" dirty="0"/>
        </a:p>
      </dgm:t>
    </dgm:pt>
    <dgm:pt modelId="{DA0D0A2C-DCB7-4089-BC91-63047B30C7CB}" type="parTrans" cxnId="{6EA14917-B066-41AC-A9F8-C3471DFBCD66}">
      <dgm:prSet/>
      <dgm:spPr/>
      <dgm:t>
        <a:bodyPr/>
        <a:lstStyle/>
        <a:p>
          <a:endParaRPr lang="en-US"/>
        </a:p>
      </dgm:t>
    </dgm:pt>
    <dgm:pt modelId="{38890411-F90B-45B4-8B47-736629D7DC0A}" type="sibTrans" cxnId="{6EA14917-B066-41AC-A9F8-C3471DFBCD66}">
      <dgm:prSet/>
      <dgm:spPr/>
      <dgm:t>
        <a:bodyPr/>
        <a:lstStyle/>
        <a:p>
          <a:endParaRPr lang="en-US"/>
        </a:p>
      </dgm:t>
    </dgm:pt>
    <dgm:pt modelId="{5D3DDA88-4F92-4A16-8492-69BB29106620}">
      <dgm:prSet phldrT="[Text]"/>
      <dgm:spPr/>
      <dgm:t>
        <a:bodyPr/>
        <a:lstStyle/>
        <a:p>
          <a:r>
            <a:rPr lang="en-US" dirty="0" smtClean="0"/>
            <a:t>Analysis for industry focused or other sharing groups</a:t>
          </a:r>
          <a:endParaRPr lang="en-US" dirty="0"/>
        </a:p>
      </dgm:t>
    </dgm:pt>
    <dgm:pt modelId="{158806FC-16A5-40EE-B12B-E9A33CCE47A6}" type="parTrans" cxnId="{E006DEA3-D130-4F43-BEC2-A0B3D6A38A05}">
      <dgm:prSet/>
      <dgm:spPr/>
      <dgm:t>
        <a:bodyPr/>
        <a:lstStyle/>
        <a:p>
          <a:endParaRPr lang="en-US"/>
        </a:p>
      </dgm:t>
    </dgm:pt>
    <dgm:pt modelId="{CD473E56-5098-44D0-B04B-3C256824D07D}" type="sibTrans" cxnId="{E006DEA3-D130-4F43-BEC2-A0B3D6A38A05}">
      <dgm:prSet/>
      <dgm:spPr/>
      <dgm:t>
        <a:bodyPr/>
        <a:lstStyle/>
        <a:p>
          <a:endParaRPr lang="en-US"/>
        </a:p>
      </dgm:t>
    </dgm:pt>
    <dgm:pt modelId="{FD6DA906-5174-4645-AF6D-2D8777EE92B9}">
      <dgm:prSet phldrT="[Text]"/>
      <dgm:spPr/>
      <dgm:t>
        <a:bodyPr/>
        <a:lstStyle/>
        <a:p>
          <a:r>
            <a:rPr lang="en-US" dirty="0" smtClean="0"/>
            <a:t>National CSIRTs providing information to government, critical infrastructure, etc.</a:t>
          </a:r>
          <a:endParaRPr lang="en-US" dirty="0"/>
        </a:p>
      </dgm:t>
    </dgm:pt>
    <dgm:pt modelId="{F3DCE100-DA0D-41CB-ABDE-C408017ABF7C}" type="parTrans" cxnId="{EAEF9387-771F-4C06-8B0D-B23FEC4F2C54}">
      <dgm:prSet/>
      <dgm:spPr/>
      <dgm:t>
        <a:bodyPr/>
        <a:lstStyle/>
        <a:p>
          <a:endParaRPr lang="en-US"/>
        </a:p>
      </dgm:t>
    </dgm:pt>
    <dgm:pt modelId="{A92B3D51-422A-4379-849F-B702559CDA0C}" type="sibTrans" cxnId="{EAEF9387-771F-4C06-8B0D-B23FEC4F2C54}">
      <dgm:prSet/>
      <dgm:spPr/>
      <dgm:t>
        <a:bodyPr/>
        <a:lstStyle/>
        <a:p>
          <a:endParaRPr lang="en-US"/>
        </a:p>
      </dgm:t>
    </dgm:pt>
    <dgm:pt modelId="{374E7774-66BC-4110-81F1-843DAA0BC406}">
      <dgm:prSet phldrT="[Text]"/>
      <dgm:spPr/>
      <dgm:t>
        <a:bodyPr/>
        <a:lstStyle/>
        <a:p>
          <a:r>
            <a:rPr lang="en-US" dirty="0" smtClean="0"/>
            <a:t>Problem specific analysis groups targeting focused threats (analysis &amp; mitigation)</a:t>
          </a:r>
          <a:endParaRPr lang="en-US" dirty="0"/>
        </a:p>
      </dgm:t>
    </dgm:pt>
    <dgm:pt modelId="{BB293674-E9BD-4B5C-A730-58F6A1E3710A}" type="parTrans" cxnId="{2E52C34A-69A6-4C23-BA03-65C4E66F3868}">
      <dgm:prSet/>
      <dgm:spPr/>
      <dgm:t>
        <a:bodyPr/>
        <a:lstStyle/>
        <a:p>
          <a:endParaRPr lang="en-US"/>
        </a:p>
      </dgm:t>
    </dgm:pt>
    <dgm:pt modelId="{86E4D27F-3948-4A73-B070-3CDB4F0A3519}" type="sibTrans" cxnId="{2E52C34A-69A6-4C23-BA03-65C4E66F3868}">
      <dgm:prSet/>
      <dgm:spPr/>
      <dgm:t>
        <a:bodyPr/>
        <a:lstStyle/>
        <a:p>
          <a:endParaRPr lang="en-US"/>
        </a:p>
      </dgm:t>
    </dgm:pt>
    <dgm:pt modelId="{283AC570-0E9C-4FDB-BD6F-F31D134E8249}">
      <dgm:prSet phldrT="[Text]"/>
      <dgm:spPr/>
      <dgm:t>
        <a:bodyPr/>
        <a:lstStyle/>
        <a:p>
          <a:r>
            <a:rPr lang="en-US" dirty="0" smtClean="0"/>
            <a:t>Internet Service Providers performing analysis, eliminating/mitigating threats</a:t>
          </a:r>
          <a:endParaRPr lang="en-US" dirty="0"/>
        </a:p>
      </dgm:t>
    </dgm:pt>
    <dgm:pt modelId="{0787A9AC-A351-4792-8EC4-CC0CB4A90829}" type="parTrans" cxnId="{E5515E58-C491-439F-A7A3-63DA22CF439F}">
      <dgm:prSet/>
      <dgm:spPr/>
      <dgm:t>
        <a:bodyPr/>
        <a:lstStyle/>
        <a:p>
          <a:endParaRPr lang="en-US"/>
        </a:p>
      </dgm:t>
    </dgm:pt>
    <dgm:pt modelId="{4DC879B3-1923-4AE6-85FF-E1C1EA5693D7}" type="sibTrans" cxnId="{E5515E58-C491-439F-A7A3-63DA22CF439F}">
      <dgm:prSet/>
      <dgm:spPr/>
      <dgm:t>
        <a:bodyPr/>
        <a:lstStyle/>
        <a:p>
          <a:endParaRPr lang="en-US"/>
        </a:p>
      </dgm:t>
    </dgm:pt>
    <dgm:pt modelId="{77C5BE17-B20B-4034-A36E-ED3F6F8FDEEC}">
      <dgm:prSet phldrT="[Text]"/>
      <dgm:spPr/>
      <dgm:t>
        <a:bodyPr/>
        <a:lstStyle/>
        <a:p>
          <a:r>
            <a:rPr lang="en-US" dirty="0" smtClean="0"/>
            <a:t>Deploying security technologies with expectation of threat mitigation</a:t>
          </a:r>
          <a:endParaRPr lang="en-US" dirty="0"/>
        </a:p>
      </dgm:t>
    </dgm:pt>
    <dgm:pt modelId="{A982BF7A-8026-47EF-B22D-A62698429F1E}" type="parTrans" cxnId="{374D2585-B0F0-43AE-842F-71A06C06D32C}">
      <dgm:prSet/>
      <dgm:spPr/>
      <dgm:t>
        <a:bodyPr/>
        <a:lstStyle/>
        <a:p>
          <a:endParaRPr lang="en-US"/>
        </a:p>
      </dgm:t>
    </dgm:pt>
    <dgm:pt modelId="{5091C7A4-B03E-4265-A675-662A862DB161}" type="sibTrans" cxnId="{374D2585-B0F0-43AE-842F-71A06C06D32C}">
      <dgm:prSet/>
      <dgm:spPr/>
      <dgm:t>
        <a:bodyPr/>
        <a:lstStyle/>
        <a:p>
          <a:endParaRPr lang="en-US"/>
        </a:p>
      </dgm:t>
    </dgm:pt>
    <dgm:pt modelId="{7FE11439-123D-4BAD-9E0D-D42D29D2F8D3}">
      <dgm:prSet phldrT="[Text]"/>
      <dgm:spPr/>
      <dgm:t>
        <a:bodyPr/>
        <a:lstStyle/>
        <a:p>
          <a:endParaRPr lang="en-US" dirty="0"/>
        </a:p>
      </dgm:t>
    </dgm:pt>
    <dgm:pt modelId="{DB793453-1980-479B-85B3-CA64F2405390}" type="parTrans" cxnId="{EC4F5E3A-B981-4096-BAB0-316EB2F3A8DA}">
      <dgm:prSet/>
      <dgm:spPr/>
      <dgm:t>
        <a:bodyPr/>
        <a:lstStyle/>
        <a:p>
          <a:endParaRPr lang="en-US"/>
        </a:p>
      </dgm:t>
    </dgm:pt>
    <dgm:pt modelId="{94418257-A534-4E09-A86C-178AE2A2063B}" type="sibTrans" cxnId="{EC4F5E3A-B981-4096-BAB0-316EB2F3A8DA}">
      <dgm:prSet/>
      <dgm:spPr/>
      <dgm:t>
        <a:bodyPr/>
        <a:lstStyle/>
        <a:p>
          <a:endParaRPr lang="en-US"/>
        </a:p>
      </dgm:t>
    </dgm:pt>
    <dgm:pt modelId="{87710349-71DA-4D1D-92E5-86DE1ECD80C8}" type="pres">
      <dgm:prSet presAssocID="{C5F0DF58-4FB4-41E7-9069-7807DFD4F7B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26293E-9264-4B33-B4F7-D1FAD3F6D7D2}" type="pres">
      <dgm:prSet presAssocID="{16A13E78-69E2-4E00-B002-6E9826DF5A59}" presName="composite" presStyleCnt="0"/>
      <dgm:spPr/>
    </dgm:pt>
    <dgm:pt modelId="{6870F607-3718-4BFC-B573-3BE0D0D05B79}" type="pres">
      <dgm:prSet presAssocID="{16A13E78-69E2-4E00-B002-6E9826DF5A5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03BA16-EE97-4EF3-99F1-AF099FCB1019}" type="pres">
      <dgm:prSet presAssocID="{16A13E78-69E2-4E00-B002-6E9826DF5A5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05908-C546-4978-9373-FAAC5294F3BD}" type="pres">
      <dgm:prSet presAssocID="{0B338275-12B3-4413-811F-8327202E7CAA}" presName="sp" presStyleCnt="0"/>
      <dgm:spPr/>
    </dgm:pt>
    <dgm:pt modelId="{C6D58CE7-CC0C-4A02-BC34-D658C82986E9}" type="pres">
      <dgm:prSet presAssocID="{7B28951B-E9F6-47EF-9597-981EABB4D828}" presName="composite" presStyleCnt="0"/>
      <dgm:spPr/>
    </dgm:pt>
    <dgm:pt modelId="{2BA3EEC2-C841-4F64-9B37-749E2E73C540}" type="pres">
      <dgm:prSet presAssocID="{7B28951B-E9F6-47EF-9597-981EABB4D82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EA0751-0937-4328-9A01-9649F18BADAB}" type="pres">
      <dgm:prSet presAssocID="{7B28951B-E9F6-47EF-9597-981EABB4D82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FD7E77-1F27-4D72-9684-BF2C6B8DEF8A}" type="pres">
      <dgm:prSet presAssocID="{8AECBFFA-B513-473C-B8EC-0FC4681900AD}" presName="sp" presStyleCnt="0"/>
      <dgm:spPr/>
    </dgm:pt>
    <dgm:pt modelId="{4270C574-D5B7-442F-BBC3-1ACB1AA68D4B}" type="pres">
      <dgm:prSet presAssocID="{387FEBD2-F7DF-4033-8DF6-E898EC1EB655}" presName="composite" presStyleCnt="0"/>
      <dgm:spPr/>
    </dgm:pt>
    <dgm:pt modelId="{46EB8A3B-83F5-4600-94E1-EB8354FD6CB5}" type="pres">
      <dgm:prSet presAssocID="{387FEBD2-F7DF-4033-8DF6-E898EC1EB65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490673-BBD5-4C24-98F1-5EEDD70D7DA1}" type="pres">
      <dgm:prSet presAssocID="{387FEBD2-F7DF-4033-8DF6-E898EC1EB65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2EA3C8-2146-9440-A5A3-D11FB720B4ED}" type="presOf" srcId="{C5F0DF58-4FB4-41E7-9069-7807DFD4F7BB}" destId="{87710349-71DA-4D1D-92E5-86DE1ECD80C8}" srcOrd="0" destOrd="0" presId="urn:microsoft.com/office/officeart/2005/8/layout/chevron2"/>
    <dgm:cxn modelId="{956EF5A3-F8AD-1747-8044-35D79816167F}" type="presOf" srcId="{387FEBD2-F7DF-4033-8DF6-E898EC1EB655}" destId="{46EB8A3B-83F5-4600-94E1-EB8354FD6CB5}" srcOrd="0" destOrd="0" presId="urn:microsoft.com/office/officeart/2005/8/layout/chevron2"/>
    <dgm:cxn modelId="{C136BFB3-6E05-4B55-99AD-C32F683BDB46}" srcId="{7B28951B-E9F6-47EF-9597-981EABB4D828}" destId="{041D07C7-8980-45E7-927A-597E2F526821}" srcOrd="1" destOrd="0" parTransId="{54D672C1-90ED-485D-8880-319583B72511}" sibTransId="{7A2C76E6-E81C-4800-873F-B6BC17EC172E}"/>
    <dgm:cxn modelId="{F5E8AC49-057D-4D7B-96A4-63BE8F41DD4C}" srcId="{7B28951B-E9F6-47EF-9597-981EABB4D828}" destId="{C2CD9854-ADD2-4544-A3CE-7A819A1D638D}" srcOrd="2" destOrd="0" parTransId="{33DF463C-707B-4C8E-A939-5FAF9B8DCC9B}" sibTransId="{DDD11287-6C2D-4A67-8256-ED4B6F2797A0}"/>
    <dgm:cxn modelId="{EAEF9387-771F-4C06-8B0D-B23FEC4F2C54}" srcId="{387FEBD2-F7DF-4033-8DF6-E898EC1EB655}" destId="{FD6DA906-5174-4645-AF6D-2D8777EE92B9}" srcOrd="1" destOrd="0" parTransId="{F3DCE100-DA0D-41CB-ABDE-C408017ABF7C}" sibTransId="{A92B3D51-422A-4379-849F-B702559CDA0C}"/>
    <dgm:cxn modelId="{2E52C34A-69A6-4C23-BA03-65C4E66F3868}" srcId="{387FEBD2-F7DF-4033-8DF6-E898EC1EB655}" destId="{374E7774-66BC-4110-81F1-843DAA0BC406}" srcOrd="3" destOrd="0" parTransId="{BB293674-E9BD-4B5C-A730-58F6A1E3710A}" sibTransId="{86E4D27F-3948-4A73-B070-3CDB4F0A3519}"/>
    <dgm:cxn modelId="{6EA14917-B066-41AC-A9F8-C3471DFBCD66}" srcId="{C5F0DF58-4FB4-41E7-9069-7807DFD4F7BB}" destId="{387FEBD2-F7DF-4033-8DF6-E898EC1EB655}" srcOrd="2" destOrd="0" parTransId="{DA0D0A2C-DCB7-4089-BC91-63047B30C7CB}" sibTransId="{38890411-F90B-45B4-8B47-736629D7DC0A}"/>
    <dgm:cxn modelId="{C43C3D75-AFE4-0941-92AA-999DB9C33536}" type="presOf" srcId="{33382B2F-E734-4F5E-B774-3BA06C72FEB6}" destId="{2C03BA16-EE97-4EF3-99F1-AF099FCB1019}" srcOrd="0" destOrd="0" presId="urn:microsoft.com/office/officeart/2005/8/layout/chevron2"/>
    <dgm:cxn modelId="{490EBDB9-C3DF-F145-9CEA-AFE645F14FC2}" type="presOf" srcId="{283AC570-0E9C-4FDB-BD6F-F31D134E8249}" destId="{BF490673-BBD5-4C24-98F1-5EEDD70D7DA1}" srcOrd="0" destOrd="2" presId="urn:microsoft.com/office/officeart/2005/8/layout/chevron2"/>
    <dgm:cxn modelId="{FC7CC4F8-69C3-5B4A-AE76-5194D7A4F494}" type="presOf" srcId="{7B28951B-E9F6-47EF-9597-981EABB4D828}" destId="{2BA3EEC2-C841-4F64-9B37-749E2E73C540}" srcOrd="0" destOrd="0" presId="urn:microsoft.com/office/officeart/2005/8/layout/chevron2"/>
    <dgm:cxn modelId="{386B9158-E3F7-F244-94E2-6070D7B1A85C}" type="presOf" srcId="{5D3DDA88-4F92-4A16-8492-69BB29106620}" destId="{BF490673-BBD5-4C24-98F1-5EEDD70D7DA1}" srcOrd="0" destOrd="0" presId="urn:microsoft.com/office/officeart/2005/8/layout/chevron2"/>
    <dgm:cxn modelId="{374D2585-B0F0-43AE-842F-71A06C06D32C}" srcId="{7B28951B-E9F6-47EF-9597-981EABB4D828}" destId="{77C5BE17-B20B-4034-A36E-ED3F6F8FDEEC}" srcOrd="0" destOrd="0" parTransId="{A982BF7A-8026-47EF-B22D-A62698429F1E}" sibTransId="{5091C7A4-B03E-4265-A675-662A862DB161}"/>
    <dgm:cxn modelId="{F6650980-369C-DF47-B07E-3BC2C35FDAAA}" type="presOf" srcId="{C2CD9854-ADD2-4544-A3CE-7A819A1D638D}" destId="{9EEA0751-0937-4328-9A01-9649F18BADAB}" srcOrd="0" destOrd="2" presId="urn:microsoft.com/office/officeart/2005/8/layout/chevron2"/>
    <dgm:cxn modelId="{41E0C1DA-9540-DB45-B918-DAE5DB5A69E5}" type="presOf" srcId="{16A13E78-69E2-4E00-B002-6E9826DF5A59}" destId="{6870F607-3718-4BFC-B573-3BE0D0D05B79}" srcOrd="0" destOrd="0" presId="urn:microsoft.com/office/officeart/2005/8/layout/chevron2"/>
    <dgm:cxn modelId="{6745E967-9D8A-8E47-BE83-0C16A05FF03D}" type="presOf" srcId="{374E7774-66BC-4110-81F1-843DAA0BC406}" destId="{BF490673-BBD5-4C24-98F1-5EEDD70D7DA1}" srcOrd="0" destOrd="3" presId="urn:microsoft.com/office/officeart/2005/8/layout/chevron2"/>
    <dgm:cxn modelId="{C8ABEBC2-5F1A-5749-9BD1-F4C2F5F64E57}" type="presOf" srcId="{77C5BE17-B20B-4034-A36E-ED3F6F8FDEEC}" destId="{9EEA0751-0937-4328-9A01-9649F18BADAB}" srcOrd="0" destOrd="0" presId="urn:microsoft.com/office/officeart/2005/8/layout/chevron2"/>
    <dgm:cxn modelId="{E5515E58-C491-439F-A7A3-63DA22CF439F}" srcId="{387FEBD2-F7DF-4033-8DF6-E898EC1EB655}" destId="{283AC570-0E9C-4FDB-BD6F-F31D134E8249}" srcOrd="2" destOrd="0" parTransId="{0787A9AC-A351-4792-8EC4-CC0CB4A90829}" sibTransId="{4DC879B3-1923-4AE6-85FF-E1C1EA5693D7}"/>
    <dgm:cxn modelId="{700997A9-3040-4D8C-A9EF-0AB0C8F44A4D}" srcId="{C5F0DF58-4FB4-41E7-9069-7807DFD4F7BB}" destId="{7B28951B-E9F6-47EF-9597-981EABB4D828}" srcOrd="1" destOrd="0" parTransId="{C7322857-CD06-4EE3-A969-8951238A310A}" sibTransId="{8AECBFFA-B513-473C-B8EC-0FC4681900AD}"/>
    <dgm:cxn modelId="{CA2EF210-09FF-A547-823A-4240EBEDAA61}" type="presOf" srcId="{041D07C7-8980-45E7-927A-597E2F526821}" destId="{9EEA0751-0937-4328-9A01-9649F18BADAB}" srcOrd="0" destOrd="1" presId="urn:microsoft.com/office/officeart/2005/8/layout/chevron2"/>
    <dgm:cxn modelId="{7B7B3662-A6F1-164F-806D-DDDADE0E847E}" type="presOf" srcId="{7FE11439-123D-4BAD-9E0D-D42D29D2F8D3}" destId="{2C03BA16-EE97-4EF3-99F1-AF099FCB1019}" srcOrd="0" destOrd="1" presId="urn:microsoft.com/office/officeart/2005/8/layout/chevron2"/>
    <dgm:cxn modelId="{EDB5DC5C-9152-44A7-AB33-8E11F9EB8B8E}" srcId="{16A13E78-69E2-4E00-B002-6E9826DF5A59}" destId="{33382B2F-E734-4F5E-B774-3BA06C72FEB6}" srcOrd="0" destOrd="0" parTransId="{3E220E7E-28C3-4DEA-9B24-3F35F2E10CE5}" sibTransId="{B0981CAD-FA9F-4620-816A-849914BE08C4}"/>
    <dgm:cxn modelId="{EC4F5E3A-B981-4096-BAB0-316EB2F3A8DA}" srcId="{16A13E78-69E2-4E00-B002-6E9826DF5A59}" destId="{7FE11439-123D-4BAD-9E0D-D42D29D2F8D3}" srcOrd="1" destOrd="0" parTransId="{DB793453-1980-479B-85B3-CA64F2405390}" sibTransId="{94418257-A534-4E09-A86C-178AE2A2063B}"/>
    <dgm:cxn modelId="{BDFF9FB3-DE4F-774D-8764-756FE873502D}" type="presOf" srcId="{FD6DA906-5174-4645-AF6D-2D8777EE92B9}" destId="{BF490673-BBD5-4C24-98F1-5EEDD70D7DA1}" srcOrd="0" destOrd="1" presId="urn:microsoft.com/office/officeart/2005/8/layout/chevron2"/>
    <dgm:cxn modelId="{4A9CA971-2809-4D60-8C15-CB2C38E88D5E}" srcId="{C5F0DF58-4FB4-41E7-9069-7807DFD4F7BB}" destId="{16A13E78-69E2-4E00-B002-6E9826DF5A59}" srcOrd="0" destOrd="0" parTransId="{FF899037-1C52-405A-A4F6-47AFDCD1DC37}" sibTransId="{0B338275-12B3-4413-811F-8327202E7CAA}"/>
    <dgm:cxn modelId="{E006DEA3-D130-4F43-BEC2-A0B3D6A38A05}" srcId="{387FEBD2-F7DF-4033-8DF6-E898EC1EB655}" destId="{5D3DDA88-4F92-4A16-8492-69BB29106620}" srcOrd="0" destOrd="0" parTransId="{158806FC-16A5-40EE-B12B-E9A33CCE47A6}" sibTransId="{CD473E56-5098-44D0-B04B-3C256824D07D}"/>
    <dgm:cxn modelId="{FCFE1F34-8F0D-CE47-91DD-C8768F47ED41}" type="presParOf" srcId="{87710349-71DA-4D1D-92E5-86DE1ECD80C8}" destId="{4C26293E-9264-4B33-B4F7-D1FAD3F6D7D2}" srcOrd="0" destOrd="0" presId="urn:microsoft.com/office/officeart/2005/8/layout/chevron2"/>
    <dgm:cxn modelId="{038F9B7F-ECC4-2A47-96DB-EADEE3F4B35D}" type="presParOf" srcId="{4C26293E-9264-4B33-B4F7-D1FAD3F6D7D2}" destId="{6870F607-3718-4BFC-B573-3BE0D0D05B79}" srcOrd="0" destOrd="0" presId="urn:microsoft.com/office/officeart/2005/8/layout/chevron2"/>
    <dgm:cxn modelId="{DC9D606C-371E-BE41-B40E-59ACBD7654BC}" type="presParOf" srcId="{4C26293E-9264-4B33-B4F7-D1FAD3F6D7D2}" destId="{2C03BA16-EE97-4EF3-99F1-AF099FCB1019}" srcOrd="1" destOrd="0" presId="urn:microsoft.com/office/officeart/2005/8/layout/chevron2"/>
    <dgm:cxn modelId="{F68AF8F9-3638-6C4A-A1F0-9D3EE6D30E04}" type="presParOf" srcId="{87710349-71DA-4D1D-92E5-86DE1ECD80C8}" destId="{A8805908-C546-4978-9373-FAAC5294F3BD}" srcOrd="1" destOrd="0" presId="urn:microsoft.com/office/officeart/2005/8/layout/chevron2"/>
    <dgm:cxn modelId="{E53DBFD7-F6CA-2B46-B3D7-6D5A571ACD92}" type="presParOf" srcId="{87710349-71DA-4D1D-92E5-86DE1ECD80C8}" destId="{C6D58CE7-CC0C-4A02-BC34-D658C82986E9}" srcOrd="2" destOrd="0" presId="urn:microsoft.com/office/officeart/2005/8/layout/chevron2"/>
    <dgm:cxn modelId="{9B1370C9-A2B7-974D-8350-C339FBAEA238}" type="presParOf" srcId="{C6D58CE7-CC0C-4A02-BC34-D658C82986E9}" destId="{2BA3EEC2-C841-4F64-9B37-749E2E73C540}" srcOrd="0" destOrd="0" presId="urn:microsoft.com/office/officeart/2005/8/layout/chevron2"/>
    <dgm:cxn modelId="{099A867B-3BBA-6147-976C-0EDF001FE874}" type="presParOf" srcId="{C6D58CE7-CC0C-4A02-BC34-D658C82986E9}" destId="{9EEA0751-0937-4328-9A01-9649F18BADAB}" srcOrd="1" destOrd="0" presId="urn:microsoft.com/office/officeart/2005/8/layout/chevron2"/>
    <dgm:cxn modelId="{17EF468D-ED56-7542-BF54-9A7E9E9657A2}" type="presParOf" srcId="{87710349-71DA-4D1D-92E5-86DE1ECD80C8}" destId="{4FFD7E77-1F27-4D72-9684-BF2C6B8DEF8A}" srcOrd="3" destOrd="0" presId="urn:microsoft.com/office/officeart/2005/8/layout/chevron2"/>
    <dgm:cxn modelId="{10B55ADE-3024-6144-9200-18A4B5526B28}" type="presParOf" srcId="{87710349-71DA-4D1D-92E5-86DE1ECD80C8}" destId="{4270C574-D5B7-442F-BBC3-1ACB1AA68D4B}" srcOrd="4" destOrd="0" presId="urn:microsoft.com/office/officeart/2005/8/layout/chevron2"/>
    <dgm:cxn modelId="{8A1D5263-F483-7F4A-BAC8-275FC30B3444}" type="presParOf" srcId="{4270C574-D5B7-442F-BBC3-1ACB1AA68D4B}" destId="{46EB8A3B-83F5-4600-94E1-EB8354FD6CB5}" srcOrd="0" destOrd="0" presId="urn:microsoft.com/office/officeart/2005/8/layout/chevron2"/>
    <dgm:cxn modelId="{CE430D79-0524-0E47-B798-D73EF3F9839A}" type="presParOf" srcId="{4270C574-D5B7-442F-BBC3-1ACB1AA68D4B}" destId="{BF490673-BBD5-4C24-98F1-5EEDD70D7DA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70F607-3718-4BFC-B573-3BE0D0D05B79}">
      <dsp:nvSpPr>
        <dsp:cNvPr id="0" name=""/>
        <dsp:cNvSpPr/>
      </dsp:nvSpPr>
      <dsp:spPr>
        <a:xfrm rot="5400000">
          <a:off x="-262889" y="264899"/>
          <a:ext cx="1752600" cy="1226820"/>
        </a:xfrm>
        <a:prstGeom prst="chevron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Small &amp; Medium Organizations</a:t>
          </a:r>
          <a:endParaRPr lang="en-US" sz="1200" kern="1200" dirty="0"/>
        </a:p>
      </dsp:txBody>
      <dsp:txXfrm rot="-5400000">
        <a:off x="1" y="615419"/>
        <a:ext cx="1226820" cy="525780"/>
      </dsp:txXfrm>
    </dsp:sp>
    <dsp:sp modelId="{2C03BA16-EE97-4EF3-99F1-AF099FCB1019}">
      <dsp:nvSpPr>
        <dsp:cNvPr id="0" name=""/>
        <dsp:cNvSpPr/>
      </dsp:nvSpPr>
      <dsp:spPr>
        <a:xfrm rot="5400000">
          <a:off x="3510915" y="-2282085"/>
          <a:ext cx="1139190" cy="57073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Deploying security technologies with expectation of threat mitigation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</dsp:txBody>
      <dsp:txXfrm rot="-5400000">
        <a:off x="1226821" y="57620"/>
        <a:ext cx="5651769" cy="1027968"/>
      </dsp:txXfrm>
    </dsp:sp>
    <dsp:sp modelId="{2BA3EEC2-C841-4F64-9B37-749E2E73C540}">
      <dsp:nvSpPr>
        <dsp:cNvPr id="0" name=""/>
        <dsp:cNvSpPr/>
      </dsp:nvSpPr>
      <dsp:spPr>
        <a:xfrm rot="5400000">
          <a:off x="-262889" y="1824989"/>
          <a:ext cx="1752600" cy="1226820"/>
        </a:xfrm>
        <a:prstGeom prst="chevron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Large Organizations</a:t>
          </a:r>
          <a:endParaRPr lang="en-US" sz="1200" kern="1200" dirty="0"/>
        </a:p>
      </dsp:txBody>
      <dsp:txXfrm rot="-5400000">
        <a:off x="1" y="2175509"/>
        <a:ext cx="1226820" cy="525780"/>
      </dsp:txXfrm>
    </dsp:sp>
    <dsp:sp modelId="{9EEA0751-0937-4328-9A01-9649F18BADAB}">
      <dsp:nvSpPr>
        <dsp:cNvPr id="0" name=""/>
        <dsp:cNvSpPr/>
      </dsp:nvSpPr>
      <dsp:spPr>
        <a:xfrm rot="5400000">
          <a:off x="3510915" y="-721995"/>
          <a:ext cx="1139190" cy="57073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Deploying security technologies with expectation of threat mitigation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Participating in multiple sharing groups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Receiving multiple threat intelligence feeds</a:t>
          </a:r>
          <a:endParaRPr lang="en-US" sz="1100" kern="1200" dirty="0"/>
        </a:p>
      </dsp:txBody>
      <dsp:txXfrm rot="-5400000">
        <a:off x="1226821" y="1617710"/>
        <a:ext cx="5651769" cy="1027968"/>
      </dsp:txXfrm>
    </dsp:sp>
    <dsp:sp modelId="{46EB8A3B-83F5-4600-94E1-EB8354FD6CB5}">
      <dsp:nvSpPr>
        <dsp:cNvPr id="0" name=""/>
        <dsp:cNvSpPr/>
      </dsp:nvSpPr>
      <dsp:spPr>
        <a:xfrm rot="5400000">
          <a:off x="-262889" y="3385080"/>
          <a:ext cx="1752600" cy="1226820"/>
        </a:xfrm>
        <a:prstGeom prst="chevron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Analysis Center</a:t>
          </a:r>
          <a:endParaRPr lang="en-US" sz="1200" kern="1200" dirty="0"/>
        </a:p>
      </dsp:txBody>
      <dsp:txXfrm rot="-5400000">
        <a:off x="1" y="3735600"/>
        <a:ext cx="1226820" cy="525780"/>
      </dsp:txXfrm>
    </dsp:sp>
    <dsp:sp modelId="{BF490673-BBD5-4C24-98F1-5EEDD70D7DA1}">
      <dsp:nvSpPr>
        <dsp:cNvPr id="0" name=""/>
        <dsp:cNvSpPr/>
      </dsp:nvSpPr>
      <dsp:spPr>
        <a:xfrm rot="5400000">
          <a:off x="3510915" y="838095"/>
          <a:ext cx="1139190" cy="57073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Analysis for industry focused or other sharing groups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National CSIRTs providing information to government, critical infrastructure, etc.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Internet Service Providers performing analysis, eliminating/mitigating threats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Problem specific analysis groups targeting focused threats (analysis &amp; mitigation)</a:t>
          </a:r>
          <a:endParaRPr lang="en-US" sz="1100" kern="1200" dirty="0"/>
        </a:p>
      </dsp:txBody>
      <dsp:txXfrm rot="-5400000">
        <a:off x="1226821" y="3177801"/>
        <a:ext cx="5651769" cy="1027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13853" y="8953500"/>
            <a:ext cx="3609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4F65B6-1DED-4BB3-85B7-01A8FEA87DE0}" type="slidenum">
              <a:rPr lang="en-US" sz="800" smtClean="0">
                <a:latin typeface="Verdana" pitchFamily="34" charset="0"/>
                <a:cs typeface="Arial" pitchFamily="34" charset="0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dirty="0" smtClean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450" y="174625"/>
            <a:ext cx="6337300" cy="369332"/>
          </a:xfrm>
          <a:prstGeom prst="rect">
            <a:avLst/>
          </a:prstGeom>
          <a:noFill/>
        </p:spPr>
        <p:txBody>
          <a:bodyPr wrap="square" lIns="0" tIns="0" rIns="182880" bIns="0" rtlCol="0">
            <a:spAutoFit/>
          </a:bodyPr>
          <a:lstStyle/>
          <a:p>
            <a:pPr algn="ctr"/>
            <a:r>
              <a:rPr lang="en-US" sz="1400" b="0" dirty="0" smtClean="0">
                <a:latin typeface="Verdana" pitchFamily="34" charset="0"/>
                <a:cs typeface="Arial" pitchFamily="34" charset="0"/>
              </a:rPr>
              <a:t>TITLE</a:t>
            </a:r>
          </a:p>
          <a:p>
            <a:pPr algn="ctr"/>
            <a:r>
              <a:rPr lang="en-US" sz="1000" i="0" dirty="0" smtClean="0">
                <a:latin typeface="Verdana" pitchFamily="34" charset="0"/>
                <a:cs typeface="Arial" pitchFamily="34" charset="0"/>
              </a:rPr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2852466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95500" y="692150"/>
            <a:ext cx="2800350" cy="2100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98450" y="2997200"/>
            <a:ext cx="6337300" cy="584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13853" y="8953500"/>
            <a:ext cx="3609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4F65B6-1DED-4BB3-85B7-01A8FEA87DE0}" type="slidenum">
              <a:rPr lang="en-US" sz="800" smtClean="0">
                <a:latin typeface="Verdana" pitchFamily="34" charset="0"/>
                <a:cs typeface="Arial" pitchFamily="34" charset="0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dirty="0" smtClean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450" y="174625"/>
            <a:ext cx="63373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0" dirty="0" smtClean="0">
                <a:latin typeface="Verdana" pitchFamily="34" charset="0"/>
                <a:cs typeface="Arial" pitchFamily="34" charset="0"/>
              </a:rPr>
              <a:t>TITLE</a:t>
            </a:r>
          </a:p>
          <a:p>
            <a:pPr algn="ctr"/>
            <a:r>
              <a:rPr lang="en-US" sz="1000" i="0" dirty="0" smtClean="0">
                <a:latin typeface="Verdana" pitchFamily="34" charset="0"/>
                <a:cs typeface="Arial" pitchFamily="34" charset="0"/>
              </a:rPr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1594554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1200"/>
      </a:spcBef>
      <a:buFont typeface="Arial" pitchFamily="34" charset="0"/>
      <a:buNone/>
      <a:defRPr sz="11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00050" indent="-174625" algn="l" defTabSz="914400" rtl="0" eaLnBrk="1" latinLnBrk="0" hangingPunct="1">
      <a:spcBef>
        <a:spcPts val="600"/>
      </a:spcBef>
      <a:buFont typeface="Wingdings" pitchFamily="2" charset="2"/>
      <a:buChar char=""/>
      <a:defRPr sz="11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576263" indent="-176213" algn="l" defTabSz="914400" rtl="0" eaLnBrk="1" latinLnBrk="0" hangingPunct="1">
      <a:spcBef>
        <a:spcPts val="600"/>
      </a:spcBef>
      <a:buFont typeface="Verdana" pitchFamily="34" charset="0"/>
      <a:buChar char="–"/>
      <a:defRPr sz="11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801688" indent="-174625" algn="l" defTabSz="914400" rtl="0" eaLnBrk="1" latinLnBrk="0" hangingPunct="1">
      <a:spcBef>
        <a:spcPts val="600"/>
      </a:spcBef>
      <a:buFont typeface="Verdana" pitchFamily="34" charset="0"/>
      <a:buChar char="▪"/>
      <a:defRPr sz="11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027113" indent="-225425" algn="l" defTabSz="914400" rtl="0" eaLnBrk="1" latinLnBrk="0" hangingPunct="1">
      <a:spcBef>
        <a:spcPts val="600"/>
      </a:spcBef>
      <a:buFont typeface="Verdana" pitchFamily="34" charset="0"/>
      <a:buChar char="—"/>
      <a:defRPr sz="11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95500" y="692150"/>
            <a:ext cx="2800350" cy="2100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lIns="92309" tIns="46154" rIns="92309" bIns="46154"/>
          <a:lstStyle/>
          <a:p>
            <a:fld id="{3D728199-6595-432E-9817-AC86BDA79CE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RID</a:t>
            </a:r>
            <a:r>
              <a:rPr lang="en-US" dirty="0" smtClean="0"/>
              <a:t> Implementations: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tools.ietf.org</a:t>
            </a:r>
            <a:r>
              <a:rPr lang="en-US" dirty="0" smtClean="0"/>
              <a:t>/html/draft-moriarty-mile-implementreport-00</a:t>
            </a:r>
          </a:p>
          <a:p>
            <a:r>
              <a:rPr lang="en-US" dirty="0" smtClean="0"/>
              <a:t>http://siis.realmv6.org/implementations/</a:t>
            </a:r>
          </a:p>
          <a:p>
            <a:endParaRPr lang="en-US" dirty="0" smtClean="0"/>
          </a:p>
          <a:p>
            <a:r>
              <a:rPr lang="en-US" b="1" dirty="0" smtClean="0"/>
              <a:t>TAXII</a:t>
            </a:r>
            <a:r>
              <a:rPr lang="en-US" dirty="0" smtClean="0"/>
              <a:t> Open Source Implementations:</a:t>
            </a:r>
          </a:p>
          <a:p>
            <a:r>
              <a:rPr lang="en-US" dirty="0" smtClean="0"/>
              <a:t>https://</a:t>
            </a:r>
            <a:r>
              <a:rPr lang="en-US" dirty="0" err="1" smtClean="0"/>
              <a:t>github.com</a:t>
            </a:r>
            <a:r>
              <a:rPr lang="en-US" dirty="0" smtClean="0"/>
              <a:t>/</a:t>
            </a:r>
            <a:r>
              <a:rPr lang="en-US" dirty="0" err="1" smtClean="0"/>
              <a:t>TAXIIProject</a:t>
            </a:r>
            <a:r>
              <a:rPr lang="en-US" dirty="0" smtClean="0"/>
              <a:t> see also: https://</a:t>
            </a:r>
            <a:r>
              <a:rPr lang="en-US" dirty="0" err="1" smtClean="0"/>
              <a:t>taxii.mitre.org</a:t>
            </a:r>
            <a:r>
              <a:rPr lang="en-US" dirty="0" smtClean="0"/>
              <a:t>/ </a:t>
            </a:r>
          </a:p>
          <a:p>
            <a:endParaRPr lang="en-US" dirty="0" smtClean="0"/>
          </a:p>
          <a:p>
            <a:r>
              <a:rPr lang="en-US" b="1" dirty="0" smtClean="0"/>
              <a:t>ROLIE </a:t>
            </a:r>
            <a:r>
              <a:rPr lang="en-US" dirty="0" smtClean="0"/>
              <a:t>Implementations: None</a:t>
            </a:r>
          </a:p>
          <a:p>
            <a:endParaRPr lang="en-US" dirty="0" smtClean="0"/>
          </a:p>
          <a:p>
            <a:r>
              <a:rPr lang="en-US" b="1" dirty="0" smtClean="0"/>
              <a:t>XMPP </a:t>
            </a:r>
            <a:r>
              <a:rPr lang="en-US" dirty="0" smtClean="0"/>
              <a:t>Open Source Implementations: 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xmpp.org</a:t>
            </a:r>
            <a:r>
              <a:rPr lang="en-US" dirty="0" smtClean="0"/>
              <a:t>/</a:t>
            </a:r>
            <a:r>
              <a:rPr lang="en-US" dirty="0" err="1" smtClean="0"/>
              <a:t>xmpp</a:t>
            </a:r>
            <a:r>
              <a:rPr lang="en-US" dirty="0" smtClean="0"/>
              <a:t>-software/servers/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738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UTA</a:t>
            </a:r>
          </a:p>
          <a:p>
            <a:r>
              <a:rPr lang="en-US" dirty="0" smtClean="0"/>
              <a:t>Generic BCP for TLS </a:t>
            </a:r>
            <a:r>
              <a:rPr lang="en-US" dirty="0" err="1" smtClean="0"/>
              <a:t>ciphersuites</a:t>
            </a:r>
            <a:endParaRPr lang="en-US" dirty="0" smtClean="0"/>
          </a:p>
          <a:p>
            <a:r>
              <a:rPr lang="en-US" dirty="0" smtClean="0"/>
              <a:t>– draft-</a:t>
            </a:r>
            <a:r>
              <a:rPr lang="en-US" dirty="0" err="1" smtClean="0"/>
              <a:t>ietf</a:t>
            </a:r>
            <a:r>
              <a:rPr lang="en-US" dirty="0" smtClean="0"/>
              <a:t>-</a:t>
            </a:r>
            <a:r>
              <a:rPr lang="en-US" dirty="0" err="1" smtClean="0"/>
              <a:t>uta-tls-bcp</a:t>
            </a:r>
            <a:endParaRPr lang="en-US" dirty="0" smtClean="0"/>
          </a:p>
          <a:p>
            <a:r>
              <a:rPr lang="en-US" dirty="0" smtClean="0"/>
              <a:t>● Other drafts exist or coming on:</a:t>
            </a:r>
          </a:p>
          <a:p>
            <a:r>
              <a:rPr lang="en-US" dirty="0" smtClean="0"/>
              <a:t>– Attacks seen against TLS</a:t>
            </a:r>
          </a:p>
          <a:p>
            <a:r>
              <a:rPr lang="en-US" dirty="0" smtClean="0"/>
              <a:t>– XMPP, mail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TCPInc</a:t>
            </a:r>
            <a:r>
              <a:rPr lang="en-US" dirty="0" smtClean="0"/>
              <a:t>: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TCPCrypt</a:t>
            </a:r>
            <a:r>
              <a:rPr lang="en-US" dirty="0" smtClean="0"/>
              <a:t>, so the mailing list can be found at: http://</a:t>
            </a:r>
            <a:r>
              <a:rPr lang="en-US" dirty="0" err="1" smtClean="0"/>
              <a:t>www.ietf.org</a:t>
            </a:r>
            <a:r>
              <a:rPr lang="en-US" dirty="0" smtClean="0"/>
              <a:t>/mail-archive/web/</a:t>
            </a:r>
            <a:r>
              <a:rPr lang="en-US" dirty="0" err="1" smtClean="0"/>
              <a:t>tcpcrypt</a:t>
            </a:r>
            <a:r>
              <a:rPr lang="en-US" dirty="0" smtClean="0"/>
              <a:t>/current/</a:t>
            </a:r>
            <a:r>
              <a:rPr lang="en-US" dirty="0" err="1" smtClean="0"/>
              <a:t>maillist.html</a:t>
            </a:r>
            <a:endParaRPr lang="en-US" dirty="0" smtClean="0"/>
          </a:p>
          <a:p>
            <a:r>
              <a:rPr lang="en-US" dirty="0" smtClean="0"/>
              <a:t>Charter: https://</a:t>
            </a:r>
            <a:r>
              <a:rPr lang="en-US" dirty="0" err="1" smtClean="0"/>
              <a:t>datatracker.ietf.org</a:t>
            </a:r>
            <a:r>
              <a:rPr lang="en-US" dirty="0" smtClean="0"/>
              <a:t>/doc/charter-</a:t>
            </a:r>
            <a:r>
              <a:rPr lang="en-US" dirty="0" err="1" smtClean="0"/>
              <a:t>ietf</a:t>
            </a:r>
            <a:r>
              <a:rPr lang="en-US" dirty="0" smtClean="0"/>
              <a:t>-</a:t>
            </a:r>
            <a:r>
              <a:rPr lang="en-US" dirty="0" err="1" smtClean="0"/>
              <a:t>tcpinc</a:t>
            </a:r>
            <a:r>
              <a:rPr lang="en-US" dirty="0" smtClean="0"/>
              <a:t>/ </a:t>
            </a:r>
          </a:p>
          <a:p>
            <a:endParaRPr lang="en-US" dirty="0" smtClean="0"/>
          </a:p>
          <a:p>
            <a:r>
              <a:rPr lang="en-US" dirty="0" smtClean="0"/>
              <a:t>DNS Privacy</a:t>
            </a:r>
            <a:r>
              <a:rPr lang="en-US" baseline="0" dirty="0" smtClean="0"/>
              <a:t> Email list:</a:t>
            </a:r>
            <a:br>
              <a:rPr lang="en-US" baseline="0" dirty="0" smtClean="0"/>
            </a:br>
            <a:r>
              <a:rPr lang="en-US" baseline="0" dirty="0" smtClean="0"/>
              <a:t>https://</a:t>
            </a:r>
            <a:r>
              <a:rPr lang="en-US" baseline="0" dirty="0" err="1" smtClean="0"/>
              <a:t>www.ietf.org</a:t>
            </a:r>
            <a:r>
              <a:rPr lang="en-US" baseline="0" dirty="0" smtClean="0"/>
              <a:t>/mailman/</a:t>
            </a:r>
            <a:r>
              <a:rPr lang="en-US" baseline="0" dirty="0" err="1" smtClean="0"/>
              <a:t>listinfo</a:t>
            </a:r>
            <a:r>
              <a:rPr lang="en-US" baseline="0" dirty="0" smtClean="0"/>
              <a:t>/</a:t>
            </a:r>
            <a:r>
              <a:rPr lang="en-US" baseline="0" dirty="0" err="1" smtClean="0"/>
              <a:t>dns</a:t>
            </a:r>
            <a:r>
              <a:rPr lang="en-US" baseline="0" dirty="0" smtClean="0"/>
              <a:t>-privacy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462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 contribute to IETF</a:t>
            </a:r>
            <a:r>
              <a:rPr lang="en-US" baseline="0" dirty="0" smtClean="0"/>
              <a:t> Working groups!</a:t>
            </a:r>
          </a:p>
          <a:p>
            <a:r>
              <a:rPr lang="en-US" dirty="0" smtClean="0"/>
              <a:t>    MILE mailing list: </a:t>
            </a:r>
            <a:r>
              <a:rPr lang="en-US" dirty="0" err="1" smtClean="0"/>
              <a:t>mile@ietf.org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SACM mailing list: </a:t>
            </a:r>
            <a:r>
              <a:rPr lang="en-US" dirty="0" err="1" smtClean="0"/>
              <a:t>sacm@ietf.org</a:t>
            </a:r>
            <a:endParaRPr lang="en-US" dirty="0" smtClean="0"/>
          </a:p>
          <a:p>
            <a:r>
              <a:rPr lang="en-US" dirty="0" smtClean="0"/>
              <a:t>    XMPP</a:t>
            </a:r>
            <a:r>
              <a:rPr lang="en-US" baseline="0" dirty="0" smtClean="0"/>
              <a:t> mailing list: </a:t>
            </a:r>
            <a:r>
              <a:rPr lang="en-US" baseline="0" dirty="0" err="1" smtClean="0"/>
              <a:t>xmpp@ietf.org</a:t>
            </a:r>
            <a:endParaRPr lang="en-US" baseline="0" dirty="0" smtClean="0"/>
          </a:p>
          <a:p>
            <a:r>
              <a:rPr lang="en-US" baseline="0" dirty="0" smtClean="0"/>
              <a:t>Or any other that interests you!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2728912" y="1239838"/>
            <a:ext cx="6048376" cy="1354217"/>
          </a:xfrm>
          <a:prstGeom prst="rect">
            <a:avLst/>
          </a:prstGeom>
          <a:noFill/>
        </p:spPr>
        <p:txBody>
          <a:bodyPr lIns="0" tIns="0" rIns="0" bIns="0" anchor="b" anchorCtr="0">
            <a:spAutoFit/>
          </a:bodyPr>
          <a:lstStyle>
            <a:lvl1pPr>
              <a:defRPr sz="44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2728914" y="3025775"/>
            <a:ext cx="6048375" cy="36933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2"/>
                </a:solidFill>
                <a:latin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 bwMode="gray">
          <a:xfrm>
            <a:off x="0" y="0"/>
            <a:ext cx="2439989" cy="6172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Verdan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 bwMode="gray">
          <a:xfrm>
            <a:off x="2728914" y="4120284"/>
            <a:ext cx="6048375" cy="27699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>
              <a:spcBef>
                <a:spcPts val="0"/>
              </a:spcBef>
              <a:buNone/>
              <a:def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C95DD"/>
              </a:buClr>
              <a:buSzTx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with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66714" y="203200"/>
            <a:ext cx="8410575" cy="920751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 defTabSz="9144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lang="en-US" sz="3200" kern="1200" dirty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66714" y="1123950"/>
            <a:ext cx="8410575" cy="461625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tabLst/>
              <a:defRPr sz="2000" b="0">
                <a:solidFill>
                  <a:schemeClr val="bg2"/>
                </a:solidFill>
                <a:latin typeface="Verdan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366714" y="1873250"/>
            <a:ext cx="8410575" cy="407034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>
              <a:spcBef>
                <a:spcPts val="1200"/>
              </a:spcBef>
              <a:buClr>
                <a:schemeClr val="tx2"/>
              </a:buClr>
              <a:buFont typeface="Wingdings" pitchFamily="2" charset="2"/>
              <a:buChar char=""/>
              <a:defRPr sz="2400">
                <a:solidFill>
                  <a:schemeClr val="bg2"/>
                </a:solidFill>
                <a:latin typeface="Verdana" pitchFamily="34" charset="0"/>
              </a:defRPr>
            </a:lvl1pPr>
            <a:lvl2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–"/>
              <a:defRPr sz="2000">
                <a:solidFill>
                  <a:schemeClr val="bg2"/>
                </a:solidFill>
                <a:latin typeface="Verdana" pitchFamily="34" charset="0"/>
              </a:defRPr>
            </a:lvl2pPr>
            <a:lvl3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▪"/>
              <a:defRPr sz="1800">
                <a:solidFill>
                  <a:schemeClr val="bg2"/>
                </a:solidFill>
                <a:latin typeface="Verdana" pitchFamily="34" charset="0"/>
              </a:defRPr>
            </a:lvl3pPr>
            <a:lvl4pPr marL="1658938" indent="-287338"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—"/>
              <a:defRPr sz="1600">
                <a:solidFill>
                  <a:schemeClr val="bg2"/>
                </a:solidFill>
                <a:latin typeface="Verdana" pitchFamily="34" charset="0"/>
              </a:defRPr>
            </a:lvl4pPr>
            <a:lvl5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»"/>
              <a:defRPr sz="1400">
                <a:solidFill>
                  <a:schemeClr val="bg2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graphic area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66714" y="203200"/>
            <a:ext cx="8410575" cy="920751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 defTabSz="9144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lang="en-US" sz="3200" kern="1200" dirty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366714" y="1412875"/>
            <a:ext cx="2073275" cy="4530725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1600">
                <a:latin typeface="Verdan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1"/>
          </p:nvPr>
        </p:nvSpPr>
        <p:spPr bwMode="gray">
          <a:xfrm>
            <a:off x="2728913" y="1412875"/>
            <a:ext cx="6048376" cy="4530725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>
              <a:spcBef>
                <a:spcPts val="1200"/>
              </a:spcBef>
              <a:buClr>
                <a:schemeClr val="tx2"/>
              </a:buClr>
              <a:buFont typeface="Wingdings" pitchFamily="2" charset="2"/>
              <a:buChar char=""/>
              <a:defRPr>
                <a:solidFill>
                  <a:schemeClr val="bg2"/>
                </a:solidFill>
                <a:latin typeface="Verdana" pitchFamily="34" charset="0"/>
              </a:defRPr>
            </a:lvl1pPr>
            <a:lvl2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–"/>
              <a:defRPr>
                <a:solidFill>
                  <a:schemeClr val="bg2"/>
                </a:solidFill>
                <a:latin typeface="Verdana" pitchFamily="34" charset="0"/>
              </a:defRPr>
            </a:lvl2pPr>
            <a:lvl3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▪"/>
              <a:defRPr>
                <a:solidFill>
                  <a:schemeClr val="bg2"/>
                </a:solidFill>
                <a:latin typeface="Verdana" pitchFamily="34" charset="0"/>
              </a:defRPr>
            </a:lvl3pPr>
            <a:lvl4pPr marL="1658938" indent="-287338"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—"/>
              <a:defRPr>
                <a:solidFill>
                  <a:schemeClr val="bg2"/>
                </a:solidFill>
                <a:latin typeface="Verdana" pitchFamily="34" charset="0"/>
              </a:defRPr>
            </a:lvl4pPr>
            <a:lvl5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»"/>
              <a:defRPr sz="1600">
                <a:solidFill>
                  <a:schemeClr val="bg2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 with graphic area a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66714" y="203200"/>
            <a:ext cx="8410575" cy="920751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 defTabSz="9144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lang="en-US" sz="3200" kern="1200" dirty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 bwMode="gray">
          <a:xfrm>
            <a:off x="366714" y="1873250"/>
            <a:ext cx="2073275" cy="4070351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1600">
                <a:latin typeface="Verdan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1"/>
          </p:nvPr>
        </p:nvSpPr>
        <p:spPr bwMode="gray">
          <a:xfrm>
            <a:off x="2728913" y="1892300"/>
            <a:ext cx="6048376" cy="405129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>
              <a:spcBef>
                <a:spcPts val="1200"/>
              </a:spcBef>
              <a:buClr>
                <a:schemeClr val="tx2"/>
              </a:buClr>
              <a:buFont typeface="Wingdings" pitchFamily="2" charset="2"/>
              <a:buChar char=""/>
              <a:defRPr sz="2400">
                <a:solidFill>
                  <a:schemeClr val="bg2"/>
                </a:solidFill>
                <a:latin typeface="Verdana" pitchFamily="34" charset="0"/>
              </a:defRPr>
            </a:lvl1pPr>
            <a:lvl2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–"/>
              <a:defRPr sz="2000">
                <a:solidFill>
                  <a:schemeClr val="bg2"/>
                </a:solidFill>
                <a:latin typeface="Verdana" pitchFamily="34" charset="0"/>
              </a:defRPr>
            </a:lvl2pPr>
            <a:lvl3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▪"/>
              <a:defRPr sz="1800">
                <a:solidFill>
                  <a:schemeClr val="bg2"/>
                </a:solidFill>
                <a:latin typeface="Verdana" pitchFamily="34" charset="0"/>
              </a:defRPr>
            </a:lvl3pPr>
            <a:lvl4pPr marL="1658938" indent="-287338"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—"/>
              <a:defRPr sz="1600">
                <a:solidFill>
                  <a:schemeClr val="bg2"/>
                </a:solidFill>
                <a:latin typeface="Verdana" pitchFamily="34" charset="0"/>
              </a:defRPr>
            </a:lvl4pPr>
            <a:lvl5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»"/>
              <a:defRPr sz="1400">
                <a:solidFill>
                  <a:schemeClr val="bg2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66714" y="1123950"/>
            <a:ext cx="8410575" cy="461625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tabLst/>
              <a:defRPr sz="2000" b="0">
                <a:solidFill>
                  <a:schemeClr val="bg2"/>
                </a:solidFill>
                <a:latin typeface="Verdan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66714" y="203200"/>
            <a:ext cx="8410575" cy="920751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 defTabSz="9144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lang="en-US" sz="3200" kern="1200" dirty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366714" y="1412875"/>
            <a:ext cx="4032466" cy="4551893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>
              <a:spcBef>
                <a:spcPts val="1200"/>
              </a:spcBef>
              <a:buClr>
                <a:schemeClr val="tx2"/>
              </a:buClr>
              <a:buFont typeface="Wingdings" pitchFamily="2" charset="2"/>
              <a:buChar char=""/>
              <a:defRPr sz="2400">
                <a:solidFill>
                  <a:schemeClr val="bg2"/>
                </a:solidFill>
                <a:latin typeface="Verdana" pitchFamily="34" charset="0"/>
              </a:defRPr>
            </a:lvl1pPr>
            <a:lvl2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–"/>
              <a:defRPr sz="2000">
                <a:solidFill>
                  <a:schemeClr val="bg2"/>
                </a:solidFill>
                <a:latin typeface="Verdana" pitchFamily="34" charset="0"/>
              </a:defRPr>
            </a:lvl2pPr>
            <a:lvl3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▪"/>
              <a:defRPr sz="1800">
                <a:solidFill>
                  <a:schemeClr val="bg2"/>
                </a:solidFill>
                <a:latin typeface="Verdana" pitchFamily="34" charset="0"/>
              </a:defRPr>
            </a:lvl3pPr>
            <a:lvl4pPr marL="1658938" indent="-287338"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—"/>
              <a:defRPr sz="1600">
                <a:solidFill>
                  <a:schemeClr val="bg2"/>
                </a:solidFill>
                <a:latin typeface="Verdana" pitchFamily="34" charset="0"/>
              </a:defRPr>
            </a:lvl4pPr>
            <a:lvl5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»"/>
              <a:defRPr sz="1400">
                <a:solidFill>
                  <a:schemeClr val="bg2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1"/>
          </p:nvPr>
        </p:nvSpPr>
        <p:spPr bwMode="gray">
          <a:xfrm>
            <a:off x="4744822" y="1412875"/>
            <a:ext cx="4032466" cy="4551893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>
              <a:spcBef>
                <a:spcPts val="1200"/>
              </a:spcBef>
              <a:buClr>
                <a:schemeClr val="tx2"/>
              </a:buClr>
              <a:buFont typeface="Wingdings" pitchFamily="2" charset="2"/>
              <a:buChar char=""/>
              <a:defRPr sz="2400">
                <a:solidFill>
                  <a:schemeClr val="bg2"/>
                </a:solidFill>
                <a:latin typeface="Verdana" pitchFamily="34" charset="0"/>
              </a:defRPr>
            </a:lvl1pPr>
            <a:lvl2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–"/>
              <a:defRPr sz="2000">
                <a:solidFill>
                  <a:schemeClr val="bg2"/>
                </a:solidFill>
                <a:latin typeface="Verdana" pitchFamily="34" charset="0"/>
              </a:defRPr>
            </a:lvl2pPr>
            <a:lvl3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▪"/>
              <a:defRPr sz="1800">
                <a:solidFill>
                  <a:schemeClr val="bg2"/>
                </a:solidFill>
                <a:latin typeface="Verdana" pitchFamily="34" charset="0"/>
              </a:defRPr>
            </a:lvl3pPr>
            <a:lvl4pPr marL="1658938" indent="-287338"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—"/>
              <a:defRPr sz="1600">
                <a:solidFill>
                  <a:schemeClr val="bg2"/>
                </a:solidFill>
                <a:latin typeface="Verdana" pitchFamily="34" charset="0"/>
              </a:defRPr>
            </a:lvl4pPr>
            <a:lvl5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»"/>
              <a:defRPr sz="1400">
                <a:solidFill>
                  <a:schemeClr val="bg2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66714" y="203200"/>
            <a:ext cx="8410575" cy="920751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 defTabSz="9144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lang="en-US" sz="3200" kern="1200" dirty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366714" y="1412875"/>
            <a:ext cx="4032466" cy="4551893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>
              <a:spcBef>
                <a:spcPts val="1200"/>
              </a:spcBef>
              <a:buClr>
                <a:schemeClr val="tx2"/>
              </a:buClr>
              <a:buFont typeface="Wingdings" pitchFamily="2" charset="2"/>
              <a:buChar char=""/>
              <a:defRPr sz="2400">
                <a:solidFill>
                  <a:schemeClr val="bg2"/>
                </a:solidFill>
                <a:latin typeface="Verdana" pitchFamily="34" charset="0"/>
              </a:defRPr>
            </a:lvl1pPr>
            <a:lvl2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–"/>
              <a:defRPr sz="2000">
                <a:solidFill>
                  <a:schemeClr val="bg2"/>
                </a:solidFill>
                <a:latin typeface="Verdana" pitchFamily="34" charset="0"/>
              </a:defRPr>
            </a:lvl2pPr>
            <a:lvl3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▪"/>
              <a:defRPr sz="1800">
                <a:solidFill>
                  <a:schemeClr val="bg2"/>
                </a:solidFill>
                <a:latin typeface="Verdana" pitchFamily="34" charset="0"/>
              </a:defRPr>
            </a:lvl3pPr>
            <a:lvl4pPr marL="1658938" indent="-287338"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—"/>
              <a:defRPr sz="1600">
                <a:solidFill>
                  <a:schemeClr val="bg2"/>
                </a:solidFill>
                <a:latin typeface="Verdana" pitchFamily="34" charset="0"/>
              </a:defRPr>
            </a:lvl4pPr>
            <a:lvl5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»"/>
              <a:defRPr sz="1400">
                <a:solidFill>
                  <a:schemeClr val="bg2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66714" y="203200"/>
            <a:ext cx="8410575" cy="920751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 defTabSz="9144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lang="en-US" sz="3200" kern="1200" dirty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 bwMode="gray">
          <a:xfrm>
            <a:off x="4744822" y="1412875"/>
            <a:ext cx="4032466" cy="4551893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>
              <a:spcBef>
                <a:spcPts val="1200"/>
              </a:spcBef>
              <a:buClr>
                <a:schemeClr val="tx2"/>
              </a:buClr>
              <a:buFont typeface="Wingdings" pitchFamily="2" charset="2"/>
              <a:buChar char=""/>
              <a:defRPr sz="2400">
                <a:solidFill>
                  <a:schemeClr val="bg2"/>
                </a:solidFill>
                <a:latin typeface="Verdana" pitchFamily="34" charset="0"/>
              </a:defRPr>
            </a:lvl1pPr>
            <a:lvl2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–"/>
              <a:defRPr sz="2000">
                <a:solidFill>
                  <a:schemeClr val="bg2"/>
                </a:solidFill>
                <a:latin typeface="Verdana" pitchFamily="34" charset="0"/>
              </a:defRPr>
            </a:lvl2pPr>
            <a:lvl3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▪"/>
              <a:defRPr sz="1800">
                <a:solidFill>
                  <a:schemeClr val="bg2"/>
                </a:solidFill>
                <a:latin typeface="Verdana" pitchFamily="34" charset="0"/>
              </a:defRPr>
            </a:lvl3pPr>
            <a:lvl4pPr marL="1658938" indent="-287338"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—"/>
              <a:defRPr sz="1600">
                <a:solidFill>
                  <a:schemeClr val="bg2"/>
                </a:solidFill>
                <a:latin typeface="Verdana" pitchFamily="34" charset="0"/>
              </a:defRPr>
            </a:lvl4pPr>
            <a:lvl5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»"/>
              <a:defRPr sz="1400">
                <a:solidFill>
                  <a:schemeClr val="bg2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66714" y="203200"/>
            <a:ext cx="8410575" cy="920751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 defTabSz="9144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lang="en-US" sz="3200" kern="1200" dirty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366713" y="1412875"/>
            <a:ext cx="4032250" cy="4551893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spcBef>
                <a:spcPts val="1200"/>
              </a:spcBef>
              <a:buClr>
                <a:schemeClr val="tx2"/>
              </a:buClr>
              <a:buNone/>
              <a:defRPr sz="2000" b="1">
                <a:solidFill>
                  <a:schemeClr val="tx2"/>
                </a:solidFill>
                <a:latin typeface="Verdana" pitchFamily="34" charset="0"/>
              </a:defRPr>
            </a:lvl1pPr>
            <a:lvl2pPr marL="171450" indent="-171450">
              <a:spcBef>
                <a:spcPts val="1200"/>
              </a:spcBef>
              <a:buClr>
                <a:schemeClr val="tx2"/>
              </a:buClr>
              <a:buFont typeface="Wingdings" pitchFamily="2" charset="2"/>
              <a:buChar char=""/>
              <a:defRPr sz="2000">
                <a:solidFill>
                  <a:schemeClr val="bg2"/>
                </a:solidFill>
                <a:latin typeface="Verdana" pitchFamily="34" charset="0"/>
              </a:defRPr>
            </a:lvl2pPr>
            <a:lvl3pPr marL="628650" indent="-228600"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–"/>
              <a:defRPr sz="1600">
                <a:solidFill>
                  <a:schemeClr val="bg2"/>
                </a:solidFill>
                <a:latin typeface="Verdana" pitchFamily="34" charset="0"/>
              </a:defRPr>
            </a:lvl3pPr>
            <a:lvl4pPr marL="971550" indent="-171450"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▪"/>
              <a:defRPr sz="1400">
                <a:solidFill>
                  <a:schemeClr val="bg2"/>
                </a:solidFill>
                <a:latin typeface="Verdana" pitchFamily="34" charset="0"/>
              </a:defRPr>
            </a:lvl4pPr>
            <a:lvl5pPr marL="1309688" indent="-223838"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—"/>
              <a:tabLst/>
              <a:defRPr sz="1100">
                <a:solidFill>
                  <a:schemeClr val="bg2"/>
                </a:solidFill>
                <a:latin typeface="Verdan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 bwMode="gray">
          <a:xfrm>
            <a:off x="4745038" y="1412875"/>
            <a:ext cx="4032250" cy="4551893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spcBef>
                <a:spcPts val="1200"/>
              </a:spcBef>
              <a:buClr>
                <a:schemeClr val="tx2"/>
              </a:buClr>
              <a:buNone/>
              <a:defRPr sz="2000" b="1">
                <a:solidFill>
                  <a:schemeClr val="tx2"/>
                </a:solidFill>
                <a:latin typeface="Verdana" pitchFamily="34" charset="0"/>
              </a:defRPr>
            </a:lvl1pPr>
            <a:lvl2pPr marL="171450" indent="-171450">
              <a:spcBef>
                <a:spcPts val="1200"/>
              </a:spcBef>
              <a:buClr>
                <a:schemeClr val="tx2"/>
              </a:buClr>
              <a:buFont typeface="Wingdings" pitchFamily="2" charset="2"/>
              <a:buChar char=""/>
              <a:defRPr sz="2000">
                <a:solidFill>
                  <a:schemeClr val="bg2"/>
                </a:solidFill>
                <a:latin typeface="Verdana" pitchFamily="34" charset="0"/>
              </a:defRPr>
            </a:lvl2pPr>
            <a:lvl3pPr marL="628650" indent="-228600"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–"/>
              <a:defRPr sz="1600">
                <a:solidFill>
                  <a:schemeClr val="bg2"/>
                </a:solidFill>
                <a:latin typeface="Verdana" pitchFamily="34" charset="0"/>
              </a:defRPr>
            </a:lvl3pPr>
            <a:lvl4pPr marL="971550" indent="-171450"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▪"/>
              <a:defRPr sz="1400">
                <a:solidFill>
                  <a:schemeClr val="bg2"/>
                </a:solidFill>
                <a:latin typeface="Verdana" pitchFamily="34" charset="0"/>
              </a:defRPr>
            </a:lvl4pPr>
            <a:lvl5pPr marL="1309688" indent="-223838"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—"/>
              <a:tabLst/>
              <a:defRPr sz="1100">
                <a:solidFill>
                  <a:schemeClr val="bg2"/>
                </a:solidFill>
                <a:latin typeface="Verdan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r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66714" y="203200"/>
            <a:ext cx="8410575" cy="920751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 defTabSz="9144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lang="en-US" sz="3200" kern="1200" dirty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366713" y="1412875"/>
            <a:ext cx="2075688" cy="4551893"/>
          </a:xfrm>
          <a:prstGeom prst="rect">
            <a:avLst/>
          </a:prstGeom>
          <a:solidFill>
            <a:srgbClr val="E7E7E7"/>
          </a:solidFill>
        </p:spPr>
        <p:txBody>
          <a:bodyPr lIns="91440" tIns="1371600" rIns="91440" bIns="0">
            <a:noAutofit/>
          </a:bodyPr>
          <a:lstStyle>
            <a:lvl1pPr marL="0" indent="0">
              <a:spcBef>
                <a:spcPts val="1200"/>
              </a:spcBef>
              <a:buClr>
                <a:schemeClr val="tx2"/>
              </a:buClr>
              <a:buNone/>
              <a:defRPr sz="1400" b="1">
                <a:solidFill>
                  <a:schemeClr val="tx2"/>
                </a:solidFill>
                <a:latin typeface="Verdana" pitchFamily="34" charset="0"/>
              </a:defRPr>
            </a:lvl1pPr>
            <a:lvl2pPr marL="171450" indent="-171450">
              <a:spcBef>
                <a:spcPts val="600"/>
              </a:spcBef>
              <a:buClr>
                <a:schemeClr val="tx2"/>
              </a:buClr>
              <a:buFont typeface="Wingdings" pitchFamily="2" charset="2"/>
              <a:buNone/>
              <a:tabLst/>
              <a:defRPr sz="1400">
                <a:solidFill>
                  <a:schemeClr val="bg2"/>
                </a:solidFill>
                <a:latin typeface="Verdana" pitchFamily="34" charset="0"/>
              </a:defRPr>
            </a:lvl2pPr>
            <a:lvl3pPr marL="233363" indent="0">
              <a:spcBef>
                <a:spcPts val="600"/>
              </a:spcBef>
              <a:buClr>
                <a:schemeClr val="tx2"/>
              </a:buClr>
              <a:buFont typeface="Verdana" pitchFamily="34" charset="0"/>
              <a:buNone/>
              <a:defRPr sz="1100">
                <a:solidFill>
                  <a:schemeClr val="bg2"/>
                </a:solidFill>
                <a:latin typeface="Verdana" pitchFamily="34" charset="0"/>
              </a:defRPr>
            </a:lvl3pPr>
            <a:lvl4pPr marL="971550" indent="-171450"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▪"/>
              <a:defRPr sz="1100">
                <a:solidFill>
                  <a:schemeClr val="bg2"/>
                </a:solidFill>
                <a:latin typeface="Verdana" pitchFamily="34" charset="0"/>
              </a:defRPr>
            </a:lvl4pPr>
            <a:lvl5pPr marL="1309688" indent="-223838"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—"/>
              <a:tabLst/>
              <a:defRPr sz="1000">
                <a:solidFill>
                  <a:schemeClr val="bg2"/>
                </a:solidFill>
                <a:latin typeface="Verdan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 bwMode="gray">
          <a:xfrm>
            <a:off x="2728576" y="1412875"/>
            <a:ext cx="6048712" cy="4551893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spcBef>
                <a:spcPts val="1200"/>
              </a:spcBef>
              <a:buClr>
                <a:schemeClr val="tx2"/>
              </a:buClr>
              <a:buNone/>
              <a:defRPr sz="1800" b="1">
                <a:solidFill>
                  <a:schemeClr val="tx2"/>
                </a:solidFill>
                <a:latin typeface="Verdana" pitchFamily="34" charset="0"/>
              </a:defRPr>
            </a:lvl1pPr>
            <a:lvl2pPr marL="171450" indent="-171450">
              <a:spcBef>
                <a:spcPts val="1200"/>
              </a:spcBef>
              <a:buClr>
                <a:schemeClr val="tx2"/>
              </a:buClr>
              <a:buFont typeface="Wingdings" pitchFamily="2" charset="2"/>
              <a:buChar char=""/>
              <a:defRPr sz="1800">
                <a:solidFill>
                  <a:schemeClr val="bg2"/>
                </a:solidFill>
                <a:latin typeface="Verdana" pitchFamily="34" charset="0"/>
              </a:defRPr>
            </a:lvl2pPr>
            <a:lvl3pPr marL="509588" indent="-169863"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–"/>
              <a:defRPr sz="1400">
                <a:solidFill>
                  <a:schemeClr val="bg2"/>
                </a:solidFill>
                <a:latin typeface="Verdana" pitchFamily="34" charset="0"/>
              </a:defRPr>
            </a:lvl3pPr>
            <a:lvl4pPr marL="862013" indent="-171450"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▪"/>
              <a:defRPr sz="1200">
                <a:solidFill>
                  <a:schemeClr val="bg2"/>
                </a:solidFill>
                <a:latin typeface="Verdana" pitchFamily="34" charset="0"/>
              </a:defRPr>
            </a:lvl4pPr>
            <a:lvl5pPr marL="1254125" indent="-222250"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—"/>
              <a:tabLst/>
              <a:defRPr sz="1050">
                <a:solidFill>
                  <a:schemeClr val="bg2"/>
                </a:solidFill>
                <a:latin typeface="Verdan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1"/>
          </p:nvPr>
        </p:nvSpPr>
        <p:spPr bwMode="gray">
          <a:xfrm>
            <a:off x="481904" y="1527176"/>
            <a:ext cx="1843424" cy="1152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Verdan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 bwMode="gray">
          <a:xfrm>
            <a:off x="366714" y="1432984"/>
            <a:ext cx="8410575" cy="4510616"/>
          </a:xfrm>
          <a:prstGeom prst="rect">
            <a:avLst/>
          </a:prstGeom>
          <a:noFill/>
        </p:spPr>
        <p:txBody>
          <a:bodyPr lIns="0" tIns="0" rIns="0" bIns="0"/>
          <a:lstStyle>
            <a:lvl1pPr marL="225425" indent="-225425">
              <a:spcBef>
                <a:spcPts val="1200"/>
              </a:spcBef>
              <a:buClr>
                <a:schemeClr val="tx2"/>
              </a:buClr>
              <a:buFont typeface="+mj-lt"/>
              <a:buNone/>
              <a:defRPr sz="3600">
                <a:solidFill>
                  <a:schemeClr val="tx2"/>
                </a:solidFill>
                <a:latin typeface="Verdana" pitchFamily="34" charset="0"/>
              </a:defRPr>
            </a:lvl1pPr>
            <a:lvl2pPr marL="581025" indent="0" algn="l">
              <a:spcBef>
                <a:spcPts val="600"/>
              </a:spcBef>
              <a:buClr>
                <a:schemeClr val="tx2"/>
              </a:buClr>
              <a:buFont typeface="Wingdings" pitchFamily="2" charset="2"/>
              <a:buNone/>
              <a:defRPr sz="1800">
                <a:solidFill>
                  <a:schemeClr val="bg2"/>
                </a:solidFill>
                <a:latin typeface="Verdana" pitchFamily="34" charset="0"/>
              </a:defRPr>
            </a:lvl2pPr>
            <a:lvl3pPr>
              <a:spcBef>
                <a:spcPts val="600"/>
              </a:spcBef>
              <a:buClr>
                <a:schemeClr val="tx2"/>
              </a:buClr>
              <a:defRPr>
                <a:solidFill>
                  <a:schemeClr val="bg2"/>
                </a:solidFill>
              </a:defRPr>
            </a:lvl3pPr>
            <a:lvl4pPr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bg2"/>
                </a:solidFill>
              </a:defRPr>
            </a:lvl4pPr>
            <a:lvl5pPr>
              <a:spcBef>
                <a:spcPts val="600"/>
              </a:spcBef>
              <a:buClr>
                <a:schemeClr val="tx2"/>
              </a:buClr>
              <a:defRPr sz="16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“Click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oter bar only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2728913" y="1331834"/>
            <a:ext cx="6048376" cy="1354217"/>
          </a:xfrm>
          <a:prstGeom prst="rect">
            <a:avLst/>
          </a:prstGeom>
          <a:noFill/>
        </p:spPr>
        <p:txBody>
          <a:bodyPr lIns="0" tIns="0" rIns="0" bIns="0" anchor="b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0" y="0"/>
            <a:ext cx="2439989" cy="6172200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1600">
                <a:latin typeface="Verdan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SA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gray">
          <a:xfrm>
            <a:off x="0" y="6172201"/>
            <a:ext cx="9144000" cy="514351"/>
          </a:xfrm>
          <a:prstGeom prst="rect">
            <a:avLst/>
          </a:prstGeom>
          <a:solidFill>
            <a:srgbClr val="949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latin typeface="Verdana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 bwMode="gray">
          <a:xfrm>
            <a:off x="366714" y="203200"/>
            <a:ext cx="8410575" cy="920751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 defTabSz="9144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lang="en-US" sz="3200" kern="1200" dirty="0">
                <a:solidFill>
                  <a:schemeClr val="accent6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EMC logo white-lg.pn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gray">
          <a:xfrm>
            <a:off x="7848600" y="6280319"/>
            <a:ext cx="928688" cy="292447"/>
          </a:xfrm>
          <a:prstGeom prst="rect">
            <a:avLst/>
          </a:prstGeom>
        </p:spPr>
      </p:pic>
      <p:pic>
        <p:nvPicPr>
          <p:cNvPr id="8" name="Picture 7" descr="RSA_Division_EMC_logo.png"/>
          <p:cNvPicPr>
            <a:picLocks noChangeAspect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gray">
          <a:xfrm>
            <a:off x="366712" y="6261113"/>
            <a:ext cx="731520" cy="33652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C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gray">
          <a:xfrm>
            <a:off x="0" y="6172201"/>
            <a:ext cx="9144000" cy="5143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latin typeface="Verdana" pitchFamily="34" charset="0"/>
            </a:endParaRPr>
          </a:p>
        </p:txBody>
      </p:sp>
      <p:pic>
        <p:nvPicPr>
          <p:cNvPr id="8" name="Picture 7" descr="EMC logo white-lg.pn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gray">
          <a:xfrm>
            <a:off x="7848600" y="6280319"/>
            <a:ext cx="928688" cy="292447"/>
          </a:xfrm>
          <a:prstGeom prst="rect">
            <a:avLst/>
          </a:prstGeom>
        </p:spPr>
      </p:pic>
      <p:pic>
        <p:nvPicPr>
          <p:cNvPr id="9" name="Picture 8" descr="VMW_09Q3_LOGO_Corp_White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 bwMode="gray">
          <a:xfrm>
            <a:off x="338602" y="6350093"/>
            <a:ext cx="1188720" cy="179833"/>
          </a:xfrm>
          <a:prstGeom prst="rect">
            <a:avLst/>
          </a:prstGeom>
        </p:spPr>
      </p:pic>
      <p:pic>
        <p:nvPicPr>
          <p:cNvPr id="10" name="Picture 9" descr="Cisco_white.png"/>
          <p:cNvPicPr>
            <a:picLocks noChangeAspect="1"/>
          </p:cNvPicPr>
          <p:nvPr userDrawn="1"/>
        </p:nvPicPr>
        <p:blipFill>
          <a:blip r:embed="rId4" cstate="screen"/>
          <a:stretch>
            <a:fillRect/>
          </a:stretch>
        </p:blipFill>
        <p:spPr bwMode="gray">
          <a:xfrm>
            <a:off x="4224760" y="6246496"/>
            <a:ext cx="694481" cy="36576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verse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C Blue background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MC-no-tag_white_RGB-150dpi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 bwMode="gray">
          <a:xfrm>
            <a:off x="1828800" y="2392363"/>
            <a:ext cx="5486400" cy="176651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470DC0-3ED9-A841-8BDC-D2D6FE6961A7}" type="datetimeFigureOut">
              <a:rPr lang="en-US" smtClean="0"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7A4B8D-2E25-2E45-8507-DA8472A03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9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 bwMode="gray">
          <a:xfrm>
            <a:off x="0" y="0"/>
            <a:ext cx="9144000" cy="5886451"/>
            <a:chOff x="0" y="0"/>
            <a:chExt cx="9144000" cy="4414838"/>
          </a:xfrm>
        </p:grpSpPr>
        <p:sp>
          <p:nvSpPr>
            <p:cNvPr id="6" name="Rectangle 5"/>
            <p:cNvSpPr/>
            <p:nvPr userDrawn="1"/>
          </p:nvSpPr>
          <p:spPr bwMode="gray">
            <a:xfrm>
              <a:off x="0" y="0"/>
              <a:ext cx="9144000" cy="2168501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34000">
                  <a:schemeClr val="accent1">
                    <a:tint val="13500"/>
                    <a:satMod val="250000"/>
                  </a:schemeClr>
                </a:gs>
                <a:gs pos="100000">
                  <a:schemeClr val="accent1">
                    <a:tint val="60000"/>
                    <a:satMod val="20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7" name="Rectangle 6"/>
            <p:cNvSpPr/>
            <p:nvPr userDrawn="1"/>
          </p:nvSpPr>
          <p:spPr bwMode="gray">
            <a:xfrm>
              <a:off x="0" y="2341322"/>
              <a:ext cx="9144000" cy="2073516"/>
            </a:xfrm>
            <a:prstGeom prst="rect">
              <a:avLst/>
            </a:pr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 smtClean="0">
                <a:latin typeface="+mj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2728912" y="1613350"/>
            <a:ext cx="6048376" cy="1354217"/>
          </a:xfrm>
          <a:prstGeom prst="rect">
            <a:avLst/>
          </a:prstGeom>
          <a:noFill/>
        </p:spPr>
        <p:txBody>
          <a:bodyPr lIns="0" tIns="0" rIns="0" bIns="0" anchor="b" anchorCtr="0">
            <a:spAutoFit/>
          </a:bodyPr>
          <a:lstStyle>
            <a:lvl1pPr>
              <a:defRPr sz="4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2728914" y="3274484"/>
            <a:ext cx="6048375" cy="253560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l">
              <a:spcBef>
                <a:spcPts val="600"/>
              </a:spcBef>
              <a:buNone/>
              <a:defRPr sz="2800">
                <a:solidFill>
                  <a:schemeClr val="bg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3 -Lar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 bwMode="gray">
          <a:xfrm>
            <a:off x="0" y="0"/>
            <a:ext cx="9144000" cy="5886451"/>
            <a:chOff x="0" y="0"/>
            <a:chExt cx="9144000" cy="4414838"/>
          </a:xfrm>
        </p:grpSpPr>
        <p:sp>
          <p:nvSpPr>
            <p:cNvPr id="6" name="Rectangle 5"/>
            <p:cNvSpPr/>
            <p:nvPr userDrawn="1"/>
          </p:nvSpPr>
          <p:spPr bwMode="gray">
            <a:xfrm>
              <a:off x="0" y="0"/>
              <a:ext cx="9144000" cy="2168501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34000">
                  <a:schemeClr val="accent1">
                    <a:tint val="13500"/>
                    <a:satMod val="250000"/>
                  </a:schemeClr>
                </a:gs>
                <a:gs pos="100000">
                  <a:schemeClr val="accent1">
                    <a:tint val="60000"/>
                    <a:satMod val="20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7" name="Rectangle 6"/>
            <p:cNvSpPr/>
            <p:nvPr userDrawn="1"/>
          </p:nvSpPr>
          <p:spPr bwMode="gray">
            <a:xfrm>
              <a:off x="0" y="2341322"/>
              <a:ext cx="9144000" cy="2073516"/>
            </a:xfrm>
            <a:prstGeom prst="rect">
              <a:avLst/>
            </a:pr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 smtClean="0">
                <a:latin typeface="+mj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728913" y="2219252"/>
            <a:ext cx="6048375" cy="2988687"/>
          </a:xfrm>
          <a:prstGeom prst="rect">
            <a:avLst/>
          </a:prstGeom>
          <a:noFill/>
        </p:spPr>
        <p:txBody>
          <a:bodyPr wrap="square" lIns="0" tIns="0" rIns="0" bIns="0" anchor="t" anchorCtr="0">
            <a:noAutofit/>
          </a:bodyPr>
          <a:lstStyle>
            <a:lvl1pPr>
              <a:lnSpc>
                <a:spcPct val="80000"/>
              </a:lnSpc>
              <a:defRPr sz="960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 userDrawn="1"/>
        </p:nvGrpSpPr>
        <p:grpSpPr bwMode="gray">
          <a:xfrm>
            <a:off x="0" y="0"/>
            <a:ext cx="9144000" cy="5886451"/>
            <a:chOff x="0" y="0"/>
            <a:chExt cx="9144000" cy="4414838"/>
          </a:xfrm>
        </p:grpSpPr>
        <p:sp>
          <p:nvSpPr>
            <p:cNvPr id="6" name="Rectangle 5"/>
            <p:cNvSpPr/>
            <p:nvPr userDrawn="1"/>
          </p:nvSpPr>
          <p:spPr bwMode="gray">
            <a:xfrm>
              <a:off x="0" y="0"/>
              <a:ext cx="9144000" cy="2168501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34000">
                  <a:schemeClr val="accent1">
                    <a:tint val="13500"/>
                    <a:satMod val="250000"/>
                  </a:schemeClr>
                </a:gs>
                <a:gs pos="100000">
                  <a:schemeClr val="accent1">
                    <a:tint val="60000"/>
                    <a:satMod val="20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7" name="Rectangle 6"/>
            <p:cNvSpPr/>
            <p:nvPr userDrawn="1"/>
          </p:nvSpPr>
          <p:spPr bwMode="gray">
            <a:xfrm>
              <a:off x="0" y="2341322"/>
              <a:ext cx="9144000" cy="2073516"/>
            </a:xfrm>
            <a:prstGeom prst="rect">
              <a:avLst/>
            </a:pr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 smtClean="0">
                <a:latin typeface="+mj-lt"/>
              </a:endParaRPr>
            </a:p>
          </p:txBody>
        </p:sp>
      </p:grp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2728913" y="1331834"/>
            <a:ext cx="6048376" cy="1354217"/>
          </a:xfrm>
          <a:prstGeom prst="rect">
            <a:avLst/>
          </a:prstGeom>
          <a:noFill/>
        </p:spPr>
        <p:txBody>
          <a:bodyPr lIns="0" tIns="0" rIns="0" bIns="0" anchor="b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2728914" y="3025776"/>
            <a:ext cx="6048375" cy="2803525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>
              <a:spcBef>
                <a:spcPts val="1200"/>
              </a:spcBef>
              <a:buClr>
                <a:schemeClr val="tx2"/>
              </a:buClr>
              <a:buFont typeface="Wingdings" pitchFamily="2" charset="2"/>
              <a:buChar char=""/>
              <a:defRPr sz="2400">
                <a:solidFill>
                  <a:schemeClr val="bg2"/>
                </a:solidFill>
                <a:latin typeface="Verdana" pitchFamily="34" charset="0"/>
              </a:defRPr>
            </a:lvl1pPr>
            <a:lvl2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–"/>
              <a:defRPr sz="2000">
                <a:solidFill>
                  <a:schemeClr val="bg2"/>
                </a:solidFill>
                <a:latin typeface="Verdana" pitchFamily="34" charset="0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66714" y="203200"/>
            <a:ext cx="8410575" cy="920751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>
              <a:lnSpc>
                <a:spcPts val="3600"/>
              </a:lnSpc>
              <a:defRPr sz="32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366714" y="1432984"/>
            <a:ext cx="8410575" cy="4510616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>
              <a:spcBef>
                <a:spcPts val="1200"/>
              </a:spcBef>
              <a:buClr>
                <a:schemeClr val="tx2"/>
              </a:buClr>
              <a:buFont typeface="Wingdings" pitchFamily="2" charset="2"/>
              <a:buChar char=""/>
              <a:defRPr>
                <a:solidFill>
                  <a:schemeClr val="bg2"/>
                </a:solidFill>
                <a:latin typeface="Verdana" pitchFamily="34" charset="0"/>
              </a:defRPr>
            </a:lvl1pPr>
            <a:lvl2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–"/>
              <a:defRPr>
                <a:solidFill>
                  <a:schemeClr val="bg2"/>
                </a:solidFill>
                <a:latin typeface="Verdana" pitchFamily="34" charset="0"/>
              </a:defRPr>
            </a:lvl2pPr>
            <a:lvl3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▪"/>
              <a:defRPr>
                <a:solidFill>
                  <a:schemeClr val="bg2"/>
                </a:solidFill>
                <a:latin typeface="Verdana" pitchFamily="34" charset="0"/>
              </a:defRPr>
            </a:lvl3pPr>
            <a:lvl4pPr marL="1658938" indent="-287338"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—"/>
              <a:defRPr>
                <a:solidFill>
                  <a:schemeClr val="bg2"/>
                </a:solidFill>
                <a:latin typeface="Verdana" pitchFamily="34" charset="0"/>
              </a:defRPr>
            </a:lvl4pPr>
            <a:lvl5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»"/>
              <a:defRPr sz="1600">
                <a:solidFill>
                  <a:schemeClr val="bg2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66714" y="203200"/>
            <a:ext cx="8410575" cy="920751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 defTabSz="9144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lang="en-US" sz="3200" kern="1200" dirty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66714" y="203200"/>
            <a:ext cx="8410575" cy="920751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 defTabSz="9144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lang="en-US" sz="3200" kern="1200" dirty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66714" y="1123950"/>
            <a:ext cx="8410575" cy="461625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tabLst/>
              <a:defRPr sz="2000" b="0">
                <a:solidFill>
                  <a:schemeClr val="bg2"/>
                </a:solidFill>
                <a:latin typeface="Verdan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theme" Target="../theme/theme1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 bwMode="gray">
          <a:xfrm flipH="1">
            <a:off x="8553450" y="6710722"/>
            <a:ext cx="53340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F684CE-B7BB-4223-BA2B-B47808B845F1}" type="slidenum">
              <a:rPr lang="en-US" sz="800" smtClean="0">
                <a:solidFill>
                  <a:schemeClr val="bg2"/>
                </a:solidFill>
                <a:latin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dirty="0" smtClean="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9" name="Picture 8" descr="EMC logo white-lg.png"/>
          <p:cNvPicPr>
            <a:picLocks noChangeAspect="1"/>
          </p:cNvPicPr>
          <p:nvPr/>
        </p:nvPicPr>
        <p:blipFill>
          <a:blip r:embed="rId28" cstate="screen"/>
          <a:srcRect/>
          <a:stretch>
            <a:fillRect/>
          </a:stretch>
        </p:blipFill>
        <p:spPr bwMode="gray">
          <a:xfrm>
            <a:off x="7848600" y="6280319"/>
            <a:ext cx="928688" cy="2924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 bwMode="gray">
          <a:xfrm>
            <a:off x="366714" y="6710722"/>
            <a:ext cx="2898229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2"/>
                </a:solidFill>
                <a:latin typeface="+mn-lt"/>
              </a:rPr>
              <a:t>© Copyright 2012 EMC Corporation. All rights reserved.</a:t>
            </a:r>
          </a:p>
        </p:txBody>
      </p:sp>
      <p:sp>
        <p:nvSpPr>
          <p:cNvPr id="8" name="Rectangle 7"/>
          <p:cNvSpPr/>
          <p:nvPr/>
        </p:nvSpPr>
        <p:spPr bwMode="gray">
          <a:xfrm>
            <a:off x="0" y="6172200"/>
            <a:ext cx="9144000" cy="5143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latin typeface="Verdana" pitchFamily="34" charset="0"/>
            </a:endParaRPr>
          </a:p>
        </p:txBody>
      </p:sp>
      <p:pic>
        <p:nvPicPr>
          <p:cNvPr id="11" name="Picture 10" descr="EMC logo white-lg.png"/>
          <p:cNvPicPr>
            <a:picLocks noChangeAspect="1"/>
          </p:cNvPicPr>
          <p:nvPr/>
        </p:nvPicPr>
        <p:blipFill>
          <a:blip r:embed="rId28" cstate="screen"/>
          <a:srcRect/>
          <a:stretch>
            <a:fillRect/>
          </a:stretch>
        </p:blipFill>
        <p:spPr bwMode="gray">
          <a:xfrm>
            <a:off x="7848600" y="6324600"/>
            <a:ext cx="928688" cy="2924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94" r:id="rId3"/>
    <p:sldLayoutId id="2147483696" r:id="rId4"/>
    <p:sldLayoutId id="2147483697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93" r:id="rId14"/>
    <p:sldLayoutId id="2147483692" r:id="rId15"/>
    <p:sldLayoutId id="2147483682" r:id="rId16"/>
    <p:sldLayoutId id="2147483698" r:id="rId17"/>
    <p:sldLayoutId id="2147483684" r:id="rId18"/>
    <p:sldLayoutId id="2147483686" r:id="rId19"/>
    <p:sldLayoutId id="2147483689" r:id="rId20"/>
    <p:sldLayoutId id="2147483690" r:id="rId21"/>
    <p:sldLayoutId id="2147483688" r:id="rId22"/>
    <p:sldLayoutId id="2147483695" r:id="rId23"/>
    <p:sldLayoutId id="2147483691" r:id="rId24"/>
    <p:sldLayoutId id="2147483687" r:id="rId25"/>
    <p:sldLayoutId id="2147483699" r:id="rId26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2C95DD"/>
          </a:solidFill>
          <a:latin typeface="MetaNormalLF-Roman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ct val="20000"/>
        </a:spcBef>
        <a:buClr>
          <a:srgbClr val="2C95DD"/>
        </a:buClr>
        <a:buFont typeface="Arial" pitchFamily="34" charset="0"/>
        <a:buChar char="•"/>
        <a:defRPr sz="2800" kern="1200">
          <a:solidFill>
            <a:schemeClr val="tx1"/>
          </a:solidFill>
          <a:latin typeface="MetaNormalLF-Roman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C95DD"/>
        </a:buClr>
        <a:buFont typeface="Arial" pitchFamily="34" charset="0"/>
        <a:buChar char="–"/>
        <a:defRPr sz="2400" kern="1200">
          <a:solidFill>
            <a:schemeClr val="tx1"/>
          </a:solidFill>
          <a:latin typeface="MetaNormalLF-Roman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C95DD"/>
        </a:buClr>
        <a:buFont typeface="Arial" pitchFamily="34" charset="0"/>
        <a:buChar char="•"/>
        <a:defRPr sz="2000" kern="1200">
          <a:solidFill>
            <a:schemeClr val="tx1"/>
          </a:solidFill>
          <a:latin typeface="MetaNormalLF-Roman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C95DD"/>
        </a:buClr>
        <a:buFont typeface="Arial" pitchFamily="34" charset="0"/>
        <a:buChar char="–"/>
        <a:defRPr sz="1800" kern="1200">
          <a:solidFill>
            <a:schemeClr val="tx1"/>
          </a:solidFill>
          <a:latin typeface="MetaNormalLF-Roman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C95DD"/>
        </a:buClr>
        <a:buFont typeface="Arial" pitchFamily="34" charset="0"/>
        <a:buChar char="»"/>
        <a:defRPr sz="1800" kern="1200">
          <a:solidFill>
            <a:schemeClr val="tx1"/>
          </a:solidFill>
          <a:latin typeface="MetaNormalLF-Roman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siis.realmv6.org/implementations/" TargetMode="External"/><Relationship Id="rId4" Type="http://schemas.openxmlformats.org/officeDocument/2006/relationships/hyperlink" Target="https://github.com/TAXIIProject" TargetMode="External"/><Relationship Id="rId5" Type="http://schemas.openxmlformats.org/officeDocument/2006/relationships/hyperlink" Target="https://taxii.mitre.org/" TargetMode="External"/><Relationship Id="rId6" Type="http://schemas.openxmlformats.org/officeDocument/2006/relationships/hyperlink" Target="http://xmpp.org/xmpp-software/servers/" TargetMode="External"/><Relationship Id="rId1" Type="http://schemas.openxmlformats.org/officeDocument/2006/relationships/slideLayout" Target="../slideLayouts/slideLayout10.xml"/><Relationship Id="rId2" Type="http://schemas.openxmlformats.org/officeDocument/2006/relationships/hyperlink" Target="http://tools.ietf.org/html/draft-moriarty-mile-implementreport-00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mile/charter/" TargetMode="External"/><Relationship Id="rId4" Type="http://schemas.openxmlformats.org/officeDocument/2006/relationships/hyperlink" Target="http://datatracker.ietf.org/wg/mile/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trac.tools.ietf.org/wg/mile/trac/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hyperlink" Target="http://datatracker.ietf.org/wg/sacm/charter/" TargetMode="External"/><Relationship Id="rId3" Type="http://schemas.openxmlformats.org/officeDocument/2006/relationships/hyperlink" Target="http://datatracker.ietf.org/wg/sac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xmpp.org/" TargetMode="External"/><Relationship Id="rId4" Type="http://schemas.openxmlformats.org/officeDocument/2006/relationships/hyperlink" Target="http://datatracker.ietf.org/wg/xmpp/" TargetMode="External"/><Relationship Id="rId5" Type="http://schemas.openxmlformats.org/officeDocument/2006/relationships/hyperlink" Target="https://datatracker.ietf.org/doc/draft-miller-xmpp-e2e/" TargetMode="External"/><Relationship Id="rId1" Type="http://schemas.openxmlformats.org/officeDocument/2006/relationships/slideLayout" Target="../slideLayouts/slideLayout10.xml"/><Relationship Id="rId2" Type="http://schemas.openxmlformats.org/officeDocument/2006/relationships/hyperlink" Target="http://datatracker.ietf.org/wg/xmpp/charter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tnc2014.terena.org/core/presentation/83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facebook.com/notes/1453015901605223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rfc-editor.org/rfc/rfc7258.txt" TargetMode="External"/><Relationship Id="rId3" Type="http://schemas.openxmlformats.org/officeDocument/2006/relationships/hyperlink" Target="mailto:sec-ads@tools.ietf.org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atatracker.ietf.org/doc/draft-bortzmeyer-dnsop-dns-privacy/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" TargetMode="External"/><Relationship Id="rId4" Type="http://schemas.openxmlformats.org/officeDocument/2006/relationships/hyperlink" Target="mailto:MILE@ietf.org" TargetMode="External"/><Relationship Id="rId5" Type="http://schemas.openxmlformats.org/officeDocument/2006/relationships/hyperlink" Target="http://datatracker.ietf.org/wg/" TargetMode="External"/><Relationship Id="rId6" Type="http://schemas.openxmlformats.org/officeDocument/2006/relationships/hyperlink" Target="mailto:ietf-privacy@ietf.org" TargetMode="External"/><Relationship Id="rId7" Type="http://schemas.openxmlformats.org/officeDocument/2006/relationships/hyperlink" Target="https://trac.tools.ietf.org/group/ppm-legacy-review/wiki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728912" y="1239838"/>
            <a:ext cx="6048376" cy="1354217"/>
          </a:xfrm>
        </p:spPr>
        <p:txBody>
          <a:bodyPr/>
          <a:lstStyle/>
          <a:p>
            <a:r>
              <a:rPr lang="en-US" dirty="0" smtClean="0"/>
              <a:t>Operational Cyber Threat Intelligence: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2728914" y="3025775"/>
            <a:ext cx="6048375" cy="369332"/>
          </a:xfrm>
        </p:spPr>
        <p:txBody>
          <a:bodyPr/>
          <a:lstStyle/>
          <a:p>
            <a:r>
              <a:rPr lang="en-US" dirty="0" smtClean="0"/>
              <a:t>3 Years of IOC Processing at EMC</a:t>
            </a:r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idx="10"/>
          </p:nvPr>
        </p:nvPicPr>
        <p:blipFill>
          <a:blip r:embed="rId3"/>
          <a:srcRect l="20127" r="20127"/>
          <a:stretch>
            <a:fillRect/>
          </a:stretch>
        </p:blipFill>
        <p:spPr bwMode="gray"/>
      </p:pic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 bwMode="gray">
          <a:xfrm>
            <a:off x="2743200" y="4343400"/>
            <a:ext cx="6048375" cy="2215992"/>
          </a:xfrm>
        </p:spPr>
        <p:txBody>
          <a:bodyPr/>
          <a:lstStyle/>
          <a:p>
            <a:pPr lvl="0"/>
            <a:r>
              <a:rPr lang="en-US" dirty="0" smtClean="0"/>
              <a:t>Chris </a:t>
            </a:r>
            <a:r>
              <a:rPr lang="en-US" dirty="0" smtClean="0"/>
              <a:t>Harrington</a:t>
            </a:r>
          </a:p>
          <a:p>
            <a:pPr lvl="0"/>
            <a:r>
              <a:rPr lang="en-US" dirty="0" smtClean="0"/>
              <a:t>Cyber Threat Intelligence / Advanced Tools Lead</a:t>
            </a:r>
            <a:endParaRPr lang="en-US" dirty="0" smtClean="0"/>
          </a:p>
          <a:p>
            <a:pPr lvl="0"/>
            <a:r>
              <a:rPr lang="en-US" smtClean="0"/>
              <a:t>EMC Critical </a:t>
            </a:r>
            <a:r>
              <a:rPr lang="en-US" dirty="0" smtClean="0"/>
              <a:t>Incident Response Center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Kathleen Moriarty</a:t>
            </a:r>
          </a:p>
          <a:p>
            <a:pPr lvl="0"/>
            <a:r>
              <a:rPr lang="en-US" dirty="0" smtClean="0"/>
              <a:t>Security Area Director, IETF and</a:t>
            </a:r>
          </a:p>
          <a:p>
            <a:pPr lvl="0"/>
            <a:r>
              <a:rPr lang="en-US" dirty="0" smtClean="0"/>
              <a:t>Global Lead Security Architect</a:t>
            </a:r>
          </a:p>
          <a:p>
            <a:pPr lvl="0"/>
            <a:r>
              <a:rPr lang="en-US" dirty="0" smtClean="0"/>
              <a:t>EMC Corporate CTO Office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Observed Threat Intel Issues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4D4D4D"/>
                </a:solidFill>
                <a:latin typeface="+mn-lt"/>
              </a:rPr>
              <a:t>Limited platforms / applications for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Threat Intel</a:t>
            </a: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Sharing</a:t>
            </a:r>
            <a:r>
              <a:rPr lang="en-US" dirty="0">
                <a:solidFill>
                  <a:srgbClr val="4D4D4D"/>
                </a:solidFill>
                <a:latin typeface="+mn-lt"/>
              </a:rPr>
              <a:t>, reviewing / approving, integration, “retiring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”</a:t>
            </a:r>
          </a:p>
          <a:p>
            <a:pPr lvl="1"/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Have you every retired an </a:t>
            </a:r>
            <a:r>
              <a:rPr lang="en-US" dirty="0" err="1" smtClean="0">
                <a:solidFill>
                  <a:srgbClr val="4D4D4D"/>
                </a:solidFill>
                <a:latin typeface="+mn-lt"/>
              </a:rPr>
              <a:t>IoC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?</a:t>
            </a: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How big are your block lists?</a:t>
            </a:r>
          </a:p>
          <a:p>
            <a:pPr lvl="1"/>
            <a:endParaRPr lang="en-US" u="sng" dirty="0">
              <a:solidFill>
                <a:srgbClr val="4D4D4D"/>
              </a:solidFill>
              <a:latin typeface="+mn-lt"/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4D4D4D"/>
                </a:solidFill>
                <a:latin typeface="+mn-lt"/>
              </a:rPr>
              <a:t>Result</a:t>
            </a:r>
            <a:r>
              <a:rPr lang="en-US" dirty="0">
                <a:solidFill>
                  <a:srgbClr val="4D4D4D"/>
                </a:solidFill>
                <a:latin typeface="+mn-lt"/>
              </a:rPr>
              <a:t>: </a:t>
            </a:r>
            <a:r>
              <a:rPr lang="en-US" dirty="0" err="1" smtClean="0">
                <a:solidFill>
                  <a:srgbClr val="4D4D4D"/>
                </a:solidFill>
                <a:latin typeface="+mn-lt"/>
              </a:rPr>
              <a:t>IoC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dirty="0">
                <a:solidFill>
                  <a:srgbClr val="4D4D4D"/>
                </a:solidFill>
                <a:latin typeface="+mn-lt"/>
              </a:rPr>
              <a:t>lifecycle management very difficult. 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4D4D4D"/>
                </a:solidFill>
                <a:latin typeface="+mn-lt"/>
              </a:rPr>
              <a:t/>
            </a:r>
            <a:br>
              <a:rPr lang="en-US" u="sng" dirty="0" smtClean="0">
                <a:solidFill>
                  <a:srgbClr val="4D4D4D"/>
                </a:solidFill>
                <a:latin typeface="+mn-lt"/>
              </a:rPr>
            </a:br>
            <a:r>
              <a:rPr lang="en-US" u="sng" dirty="0" smtClean="0">
                <a:solidFill>
                  <a:srgbClr val="4D4D4D"/>
                </a:solidFill>
                <a:latin typeface="+mn-lt"/>
              </a:rPr>
              <a:t>Result</a:t>
            </a:r>
            <a:r>
              <a:rPr lang="en-US" dirty="0">
                <a:solidFill>
                  <a:srgbClr val="4D4D4D"/>
                </a:solidFill>
                <a:latin typeface="+mn-lt"/>
              </a:rPr>
              <a:t>: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Increased impact on security controls</a:t>
            </a:r>
            <a:endParaRPr lang="en-US" dirty="0">
              <a:solidFill>
                <a:srgbClr val="4D4D4D"/>
              </a:solidFill>
              <a:latin typeface="+mn-lt"/>
            </a:endParaRPr>
          </a:p>
          <a:p>
            <a:pPr marL="0" indent="0">
              <a:buNone/>
            </a:pPr>
            <a:endParaRPr lang="en-US" dirty="0">
              <a:solidFill>
                <a:srgbClr val="4D4D4D"/>
              </a:solidFill>
              <a:latin typeface="+mn-lt"/>
            </a:endParaRPr>
          </a:p>
          <a:p>
            <a:pPr lvl="1"/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pPr marL="0" indent="0">
              <a:buNone/>
            </a:pPr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pPr marL="0" indent="0">
              <a:buNone/>
            </a:pPr>
            <a:endParaRPr lang="en-US" dirty="0">
              <a:solidFill>
                <a:srgbClr val="4D4D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3423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Observed Threat Intel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2800" dirty="0" smtClean="0">
                <a:solidFill>
                  <a:srgbClr val="4D4D4D"/>
                </a:solidFill>
                <a:latin typeface="+mn-lt"/>
              </a:rPr>
              <a:t>Quality of product from vendors varies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 smtClean="0">
                <a:solidFill>
                  <a:srgbClr val="4D4D4D"/>
                </a:solidFill>
                <a:latin typeface="+mn-lt"/>
              </a:rPr>
              <a:t>Some do a good job of vetting indicators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 smtClean="0">
                <a:solidFill>
                  <a:srgbClr val="4D4D4D"/>
                </a:solidFill>
                <a:latin typeface="+mn-lt"/>
              </a:rPr>
              <a:t>However we still see 8.8.8.8 listed as bad</a:t>
            </a:r>
          </a:p>
          <a:p>
            <a:pPr marL="0" lvl="1" indent="0">
              <a:spcBef>
                <a:spcPts val="1000"/>
              </a:spcBef>
              <a:buNone/>
            </a:pPr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en-US" sz="2600" u="sng" dirty="0" smtClean="0">
                <a:solidFill>
                  <a:srgbClr val="4D4D4D"/>
                </a:solidFill>
                <a:latin typeface="+mn-lt"/>
              </a:rPr>
              <a:t>Result</a:t>
            </a:r>
            <a:r>
              <a:rPr lang="en-US" sz="2600" dirty="0">
                <a:solidFill>
                  <a:srgbClr val="4D4D4D"/>
                </a:solidFill>
                <a:latin typeface="+mn-lt"/>
              </a:rPr>
              <a:t>: Impact to operations </a:t>
            </a:r>
            <a:endParaRPr lang="en-US" sz="2600" dirty="0" smtClean="0">
              <a:solidFill>
                <a:srgbClr val="4D4D4D"/>
              </a:solidFill>
              <a:latin typeface="+mn-lt"/>
            </a:endParaRPr>
          </a:p>
          <a:p>
            <a:pPr marL="685800" lvl="2">
              <a:spcBef>
                <a:spcPts val="1000"/>
              </a:spcBef>
            </a:pPr>
            <a:r>
              <a:rPr lang="en-US" sz="2400" dirty="0" smtClean="0">
                <a:solidFill>
                  <a:srgbClr val="4D4D4D"/>
                </a:solidFill>
                <a:latin typeface="+mn-lt"/>
              </a:rPr>
              <a:t>I blocked </a:t>
            </a:r>
            <a:r>
              <a:rPr lang="en-US" sz="2400" dirty="0" err="1" smtClean="0">
                <a:solidFill>
                  <a:srgbClr val="4D4D4D"/>
                </a:solidFill>
                <a:latin typeface="+mn-lt"/>
              </a:rPr>
              <a:t>Salesforce.com</a:t>
            </a:r>
            <a:r>
              <a:rPr lang="en-US" sz="2400" dirty="0" smtClean="0">
                <a:solidFill>
                  <a:srgbClr val="4D4D4D"/>
                </a:solidFill>
                <a:latin typeface="+mn-lt"/>
              </a:rPr>
              <a:t> for 30 minutes  </a:t>
            </a:r>
            <a:r>
              <a:rPr lang="en-US" sz="2400" dirty="0" smtClean="0">
                <a:solidFill>
                  <a:srgbClr val="4D4D4D"/>
                </a:solidFill>
                <a:latin typeface="+mn-lt"/>
                <a:sym typeface="Wingdings"/>
              </a:rPr>
              <a:t></a:t>
            </a:r>
            <a:endParaRPr lang="en-US" sz="2400" dirty="0">
              <a:solidFill>
                <a:srgbClr val="4D4D4D"/>
              </a:solidFill>
              <a:latin typeface="+mn-lt"/>
            </a:endParaRPr>
          </a:p>
          <a:p>
            <a:endParaRPr lang="en-US" sz="2400" dirty="0" smtClean="0">
              <a:solidFill>
                <a:srgbClr val="4D4D4D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600" u="sng" dirty="0" smtClean="0">
                <a:solidFill>
                  <a:srgbClr val="4D4D4D"/>
                </a:solidFill>
                <a:latin typeface="+mn-lt"/>
              </a:rPr>
              <a:t>Result</a:t>
            </a:r>
            <a:r>
              <a:rPr lang="en-US" sz="2600" dirty="0" smtClean="0">
                <a:solidFill>
                  <a:srgbClr val="4D4D4D"/>
                </a:solidFill>
                <a:latin typeface="+mn-lt"/>
              </a:rPr>
              <a:t>: Custom tools to </a:t>
            </a:r>
            <a:r>
              <a:rPr lang="en-US" sz="2600" dirty="0" err="1" smtClean="0">
                <a:solidFill>
                  <a:srgbClr val="4D4D4D"/>
                </a:solidFill>
                <a:latin typeface="+mn-lt"/>
              </a:rPr>
              <a:t>vett</a:t>
            </a:r>
            <a:r>
              <a:rPr lang="en-US" sz="2600" dirty="0" smtClean="0">
                <a:solidFill>
                  <a:srgbClr val="4D4D4D"/>
                </a:solidFill>
                <a:latin typeface="+mn-lt"/>
              </a:rPr>
              <a:t> intelligence / </a:t>
            </a:r>
            <a:r>
              <a:rPr lang="en-US" sz="2600" dirty="0" err="1" smtClean="0">
                <a:solidFill>
                  <a:srgbClr val="4D4D4D"/>
                </a:solidFill>
                <a:latin typeface="+mn-lt"/>
              </a:rPr>
              <a:t>IoCs</a:t>
            </a:r>
            <a:endParaRPr lang="en-US" sz="2600" dirty="0">
              <a:solidFill>
                <a:srgbClr val="4D4D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0526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Observed Threat Intel Issues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4D4D4D"/>
                </a:solidFill>
                <a:latin typeface="+mn-lt"/>
              </a:rPr>
              <a:t>Justifying the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expense to management</a:t>
            </a:r>
            <a:br>
              <a:rPr lang="en-US" dirty="0" smtClean="0">
                <a:solidFill>
                  <a:srgbClr val="4D4D4D"/>
                </a:solidFill>
                <a:latin typeface="+mn-lt"/>
              </a:rPr>
            </a:br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Lack of obvious “wins”</a:t>
            </a:r>
          </a:p>
          <a:p>
            <a:pPr lvl="1"/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Early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failures due to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poor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3</a:t>
            </a:r>
            <a:r>
              <a:rPr lang="en-US" baseline="30000" dirty="0" smtClean="0">
                <a:solidFill>
                  <a:srgbClr val="4D4D4D"/>
                </a:solidFill>
                <a:latin typeface="+mn-lt"/>
              </a:rPr>
              <a:t>rd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 party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intelligence</a:t>
            </a:r>
            <a:br>
              <a:rPr lang="en-US" dirty="0" smtClean="0">
                <a:solidFill>
                  <a:srgbClr val="4D4D4D"/>
                </a:solidFill>
                <a:latin typeface="+mn-lt"/>
              </a:rPr>
            </a:br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Still not finding “all the bad stuff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”</a:t>
            </a:r>
          </a:p>
          <a:p>
            <a:pPr lvl="1"/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A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lot of custom development</a:t>
            </a:r>
          </a:p>
          <a:p>
            <a:pPr lvl="1"/>
            <a:endParaRPr lang="en-US" dirty="0">
              <a:solidFill>
                <a:srgbClr val="4D4D4D"/>
              </a:solidFill>
              <a:latin typeface="+mn-lt"/>
            </a:endParaRPr>
          </a:p>
          <a:p>
            <a:pPr lvl="1"/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pPr lvl="1"/>
            <a:endParaRPr lang="en-US" dirty="0">
              <a:solidFill>
                <a:srgbClr val="4D4D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9443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What did we do?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4D4D4D"/>
                </a:solidFill>
                <a:latin typeface="+mn-lt"/>
              </a:rPr>
              <a:t>Reviewed Threat Intel sources</a:t>
            </a: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Removed those that fail to provide context</a:t>
            </a: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Taking a hard look at those who don</a:t>
            </a:r>
            <a:r>
              <a:rPr lang="fr-FR" dirty="0" smtClean="0">
                <a:solidFill>
                  <a:srgbClr val="4D4D4D"/>
                </a:solidFill>
                <a:latin typeface="+mn-lt"/>
              </a:rPr>
              <a:t>’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t provide structured </a:t>
            </a:r>
            <a:r>
              <a:rPr lang="en-US" dirty="0" err="1" smtClean="0">
                <a:solidFill>
                  <a:srgbClr val="4D4D4D"/>
                </a:solidFill>
                <a:latin typeface="+mn-lt"/>
              </a:rPr>
              <a:t>IoC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 delivery, regardless of context</a:t>
            </a: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Understand each vendors focus areas.</a:t>
            </a:r>
          </a:p>
          <a:p>
            <a:pPr lvl="2"/>
            <a:r>
              <a:rPr lang="en-US" dirty="0" smtClean="0">
                <a:solidFill>
                  <a:srgbClr val="4D4D4D"/>
                </a:solidFill>
                <a:latin typeface="+mn-lt"/>
              </a:rPr>
              <a:t>Do you need Cybercrime Intel or just APT?</a:t>
            </a:r>
          </a:p>
          <a:p>
            <a:pPr lvl="1"/>
            <a:endParaRPr lang="en-US" dirty="0">
              <a:solidFill>
                <a:srgbClr val="4D4D4D"/>
              </a:solidFill>
              <a:latin typeface="+mn-lt"/>
            </a:endParaRPr>
          </a:p>
          <a:p>
            <a:r>
              <a:rPr lang="en-US" dirty="0" smtClean="0">
                <a:solidFill>
                  <a:srgbClr val="4D4D4D"/>
                </a:solidFill>
                <a:latin typeface="+mn-lt"/>
              </a:rPr>
              <a:t>Migrated from custom Portal to </a:t>
            </a:r>
            <a:r>
              <a:rPr lang="en-US" dirty="0" err="1" smtClean="0">
                <a:solidFill>
                  <a:srgbClr val="4D4D4D"/>
                </a:solidFill>
                <a:latin typeface="+mn-lt"/>
              </a:rPr>
              <a:t>CRiTS</a:t>
            </a:r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Still requires substantial code changes to support EMC workflow</a:t>
            </a: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Developing capability to integrate with multiple sharing standards</a:t>
            </a:r>
          </a:p>
        </p:txBody>
      </p:sp>
    </p:spTree>
    <p:extLst>
      <p:ext uri="{BB962C8B-B14F-4D97-AF65-F5344CB8AC3E}">
        <p14:creationId xmlns:p14="http://schemas.microsoft.com/office/powerpoint/2010/main" val="2305649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What is next?  Efficiency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4D4D4D"/>
                </a:solidFill>
                <a:latin typeface="+mn-lt"/>
              </a:rPr>
              <a:t>Tracking incident false positive rate based on Threat Intelligence source</a:t>
            </a:r>
          </a:p>
          <a:p>
            <a:pPr lvl="1"/>
            <a:r>
              <a:rPr lang="en-US" dirty="0">
                <a:solidFill>
                  <a:srgbClr val="4D4D4D"/>
                </a:solidFill>
                <a:latin typeface="+mn-lt"/>
              </a:rPr>
              <a:t>A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ssign confidence values to sources</a:t>
            </a: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Feedback to source vendor</a:t>
            </a:r>
          </a:p>
          <a:p>
            <a:endParaRPr lang="en-US" dirty="0">
              <a:solidFill>
                <a:srgbClr val="4D4D4D"/>
              </a:solidFill>
              <a:latin typeface="+mn-lt"/>
            </a:endParaRPr>
          </a:p>
          <a:p>
            <a:r>
              <a:rPr lang="en-US" dirty="0" smtClean="0">
                <a:solidFill>
                  <a:srgbClr val="4D4D4D"/>
                </a:solidFill>
                <a:latin typeface="+mn-lt"/>
              </a:rPr>
              <a:t>Correlating alerts across multiple data sources to add contextual elements to Incident record</a:t>
            </a: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When alert from DNS fires check proxy / firewall logs for contextual data and add to Incident</a:t>
            </a:r>
            <a:endParaRPr lang="en-US" dirty="0">
              <a:solidFill>
                <a:srgbClr val="4D4D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9067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What is next?  Harvesting </a:t>
            </a:r>
            <a:r>
              <a:rPr lang="en-US" dirty="0" err="1" smtClean="0">
                <a:latin typeface="+mn-lt"/>
              </a:rPr>
              <a:t>IoCs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D4D4D"/>
                </a:solidFill>
                <a:latin typeface="+mn-lt"/>
              </a:rPr>
              <a:t>Malware Intelligence Program</a:t>
            </a: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Leverages </a:t>
            </a:r>
            <a:r>
              <a:rPr lang="en-US" dirty="0" err="1" smtClean="0">
                <a:solidFill>
                  <a:srgbClr val="4D4D4D"/>
                </a:solidFill>
                <a:latin typeface="+mn-lt"/>
              </a:rPr>
              <a:t>Yara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4D4D4D"/>
                </a:solidFill>
                <a:latin typeface="+mn-lt"/>
              </a:rPr>
              <a:t>VirusTotal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, Cuckoo, Internal DB</a:t>
            </a: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Search for new samples of specific Threat Actor tools each night and programmatically extract </a:t>
            </a:r>
            <a:r>
              <a:rPr lang="en-US" dirty="0" err="1" smtClean="0">
                <a:solidFill>
                  <a:srgbClr val="4D4D4D"/>
                </a:solidFill>
                <a:latin typeface="+mn-lt"/>
              </a:rPr>
              <a:t>IoCs</a:t>
            </a:r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endParaRPr lang="en-US" dirty="0">
              <a:solidFill>
                <a:srgbClr val="4D4D4D"/>
              </a:solidFill>
              <a:latin typeface="+mn-lt"/>
            </a:endParaRPr>
          </a:p>
          <a:p>
            <a:r>
              <a:rPr lang="en-US" dirty="0" smtClean="0">
                <a:solidFill>
                  <a:srgbClr val="4D4D4D"/>
                </a:solidFill>
                <a:latin typeface="+mn-lt"/>
              </a:rPr>
              <a:t>Passive DNS</a:t>
            </a: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Internally generated and commercial</a:t>
            </a: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Used to pivot on known </a:t>
            </a:r>
            <a:r>
              <a:rPr lang="en-US" dirty="0" err="1" smtClean="0">
                <a:solidFill>
                  <a:srgbClr val="4D4D4D"/>
                </a:solidFill>
                <a:latin typeface="+mn-lt"/>
              </a:rPr>
              <a:t>IoCs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 to find more</a:t>
            </a:r>
            <a:endParaRPr lang="en-US" dirty="0">
              <a:solidFill>
                <a:srgbClr val="4D4D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35408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Lessons Learned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4D4D4D"/>
                </a:solidFill>
                <a:latin typeface="+mn-lt"/>
              </a:rPr>
              <a:t>Threat Intel quality varies widely</a:t>
            </a: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Get some samples before signing the contract</a:t>
            </a: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Ask your peers</a:t>
            </a:r>
            <a:br>
              <a:rPr lang="en-US" dirty="0" smtClean="0">
                <a:solidFill>
                  <a:srgbClr val="4D4D4D"/>
                </a:solidFill>
                <a:latin typeface="+mn-lt"/>
              </a:rPr>
            </a:br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r>
              <a:rPr lang="en-US" dirty="0" smtClean="0">
                <a:solidFill>
                  <a:srgbClr val="4D4D4D"/>
                </a:solidFill>
                <a:latin typeface="+mn-lt"/>
              </a:rPr>
              <a:t>Threat Intel requires manual data entry</a:t>
            </a: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Amount is proportional to # of sources</a:t>
            </a: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This is improving, more support for standards</a:t>
            </a:r>
          </a:p>
          <a:p>
            <a:pPr lvl="1"/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r>
              <a:rPr lang="en-US" dirty="0" smtClean="0">
                <a:solidFill>
                  <a:srgbClr val="4D4D4D"/>
                </a:solidFill>
                <a:latin typeface="+mn-lt"/>
              </a:rPr>
              <a:t>Threat Intel will likely require custom coding</a:t>
            </a: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Portal/DB, workflow integration, federation/sharing</a:t>
            </a:r>
            <a:endParaRPr lang="en-US" dirty="0">
              <a:solidFill>
                <a:srgbClr val="4D4D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4359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Lessons Learned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4D4D4D"/>
                </a:solidFill>
                <a:latin typeface="+mn-lt"/>
              </a:rPr>
              <a:t>Organizational Maturity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required</a:t>
            </a:r>
            <a:br>
              <a:rPr lang="en-US" dirty="0" smtClean="0">
                <a:solidFill>
                  <a:srgbClr val="4D4D4D"/>
                </a:solidFill>
                <a:latin typeface="+mn-lt"/>
              </a:rPr>
            </a:br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Threat Intel isn’t the silver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bullet</a:t>
            </a:r>
          </a:p>
          <a:p>
            <a:pPr lvl="2"/>
            <a:r>
              <a:rPr lang="en-US" dirty="0" smtClean="0">
                <a:solidFill>
                  <a:srgbClr val="4D4D4D"/>
                </a:solidFill>
                <a:latin typeface="+mn-lt"/>
              </a:rPr>
              <a:t>Need to manage expectations</a:t>
            </a:r>
            <a:br>
              <a:rPr lang="en-US" dirty="0" smtClean="0">
                <a:solidFill>
                  <a:srgbClr val="4D4D4D"/>
                </a:solidFill>
                <a:latin typeface="+mn-lt"/>
              </a:rPr>
            </a:br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Expensive</a:t>
            </a:r>
            <a:endParaRPr lang="en-US" dirty="0">
              <a:solidFill>
                <a:srgbClr val="4D4D4D"/>
              </a:solidFill>
              <a:latin typeface="+mn-lt"/>
            </a:endParaRPr>
          </a:p>
          <a:p>
            <a:pPr lvl="2"/>
            <a:r>
              <a:rPr lang="en-US" dirty="0" smtClean="0">
                <a:solidFill>
                  <a:srgbClr val="4D4D4D"/>
                </a:solidFill>
                <a:latin typeface="+mn-lt"/>
              </a:rPr>
              <a:t>Both in $$$ and human capital</a:t>
            </a:r>
            <a:br>
              <a:rPr lang="en-US" dirty="0" smtClean="0">
                <a:solidFill>
                  <a:srgbClr val="4D4D4D"/>
                </a:solidFill>
                <a:latin typeface="+mn-lt"/>
              </a:rPr>
            </a:br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Requires constant care and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feeding</a:t>
            </a:r>
          </a:p>
          <a:p>
            <a:pPr lvl="2"/>
            <a:r>
              <a:rPr lang="en-US" dirty="0" smtClean="0">
                <a:solidFill>
                  <a:srgbClr val="4D4D4D"/>
                </a:solidFill>
                <a:latin typeface="+mn-lt"/>
              </a:rPr>
              <a:t>New vendor offerings, quality of data</a:t>
            </a:r>
            <a:br>
              <a:rPr lang="en-US" dirty="0" smtClean="0">
                <a:solidFill>
                  <a:srgbClr val="4D4D4D"/>
                </a:solidFill>
                <a:latin typeface="+mn-lt"/>
              </a:rPr>
            </a:br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Doesn’t always produce tangible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results</a:t>
            </a:r>
          </a:p>
          <a:p>
            <a:pPr lvl="2"/>
            <a:r>
              <a:rPr lang="en-US" dirty="0" smtClean="0">
                <a:solidFill>
                  <a:srgbClr val="4D4D4D"/>
                </a:solidFill>
                <a:latin typeface="+mn-lt"/>
              </a:rPr>
              <a:t>No hits today.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Intel failure or nothing going on?</a:t>
            </a:r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pPr lvl="2"/>
            <a:endParaRPr lang="en-US" dirty="0" smtClean="0">
              <a:solidFill>
                <a:srgbClr val="4D4D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7196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Efficient &amp; Effective Exchanges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17610197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Pervasive Monitoring Call to Action: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What kind of Internet does society want?</a:t>
            </a:r>
          </a:p>
          <a:p>
            <a:pPr lvl="1" algn="ctr"/>
            <a:r>
              <a:rPr lang="en-US" dirty="0" smtClean="0"/>
              <a:t>Vulnerable to Attacks or</a:t>
            </a:r>
          </a:p>
          <a:p>
            <a:pPr lvl="1" algn="ctr"/>
            <a:r>
              <a:rPr lang="en-US" dirty="0" smtClean="0"/>
              <a:t>Secure for all users?</a:t>
            </a:r>
          </a:p>
          <a:p>
            <a:pPr lvl="1" algn="ctr"/>
            <a:endParaRPr lang="en-US" dirty="0"/>
          </a:p>
          <a:p>
            <a:pPr lvl="1" algn="ctr"/>
            <a:r>
              <a:rPr lang="en-US" dirty="0" smtClean="0"/>
              <a:t>Bruce </a:t>
            </a:r>
            <a:r>
              <a:rPr lang="en-US" dirty="0" err="1" smtClean="0"/>
              <a:t>Schneier</a:t>
            </a:r>
            <a:endParaRPr lang="en-US" dirty="0" smtClean="0"/>
          </a:p>
          <a:p>
            <a:pPr lvl="1" algn="ctr"/>
            <a:endParaRPr lang="en-US" dirty="0"/>
          </a:p>
          <a:p>
            <a:pPr lvl="1" algn="ctr"/>
            <a:endParaRPr lang="en-US" dirty="0" smtClean="0"/>
          </a:p>
          <a:p>
            <a:pPr marL="457200" lvl="1" indent="0" algn="ctr">
              <a:buNone/>
            </a:pPr>
            <a:r>
              <a:rPr lang="en-US" dirty="0" smtClean="0"/>
              <a:t>My question to you: How will the FIRST community respond?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7710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Lessons learned from 3+ years @ EMC</a:t>
            </a:r>
            <a:endParaRPr lang="en-US" dirty="0"/>
          </a:p>
          <a:p>
            <a:r>
              <a:rPr lang="en-US" dirty="0" smtClean="0"/>
              <a:t>Efficient </a:t>
            </a:r>
            <a:r>
              <a:rPr lang="en-US" dirty="0" smtClean="0"/>
              <a:t>and Effective Information Exchanges</a:t>
            </a:r>
          </a:p>
          <a:p>
            <a:r>
              <a:rPr lang="en-US" dirty="0" smtClean="0"/>
              <a:t>Transport Options for Data Exchanges</a:t>
            </a:r>
          </a:p>
          <a:p>
            <a:r>
              <a:rPr lang="en-US" dirty="0" smtClean="0"/>
              <a:t>IETF Update, transforming security</a:t>
            </a:r>
          </a:p>
          <a:p>
            <a:r>
              <a:rPr lang="en-US" dirty="0" smtClean="0"/>
              <a:t>How can I participate in the IETF?</a:t>
            </a:r>
          </a:p>
          <a:p>
            <a:pPr lvl="1"/>
            <a:r>
              <a:rPr lang="en-US" dirty="0" smtClean="0"/>
              <a:t>End Users, Developers, </a:t>
            </a:r>
            <a:r>
              <a:rPr lang="en-US" dirty="0"/>
              <a:t>I</a:t>
            </a:r>
            <a:r>
              <a:rPr lang="en-US" dirty="0" smtClean="0"/>
              <a:t>mplementers, Vendors, etc.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is Sharing Data?  What is Useful?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15879810"/>
              </p:ext>
            </p:extLst>
          </p:nvPr>
        </p:nvGraphicFramePr>
        <p:xfrm>
          <a:off x="2057400" y="990600"/>
          <a:ext cx="6934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Down Arrow 10"/>
          <p:cNvSpPr/>
          <p:nvPr/>
        </p:nvSpPr>
        <p:spPr>
          <a:xfrm>
            <a:off x="0" y="1905000"/>
            <a:ext cx="2286000" cy="31242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Increasing </a:t>
            </a:r>
          </a:p>
          <a:p>
            <a:pPr algn="ctr"/>
            <a:r>
              <a:rPr lang="en-US" sz="1400" dirty="0" smtClean="0"/>
              <a:t>Impact Potential!</a:t>
            </a:r>
            <a:endParaRPr lang="en-US" sz="1400" dirty="0"/>
          </a:p>
        </p:txBody>
      </p:sp>
      <p:sp>
        <p:nvSpPr>
          <p:cNvPr id="17" name="Rounded Rectangle 16"/>
          <p:cNvSpPr/>
          <p:nvPr/>
        </p:nvSpPr>
        <p:spPr>
          <a:xfrm>
            <a:off x="4648200" y="1828800"/>
            <a:ext cx="2590800" cy="304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Hidden from user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4572000" y="3429000"/>
            <a:ext cx="3124200" cy="304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Hidden &amp; Exposed to User</a:t>
            </a:r>
            <a:endParaRPr lang="en-US" sz="1600" dirty="0"/>
          </a:p>
        </p:txBody>
      </p:sp>
      <p:sp>
        <p:nvSpPr>
          <p:cNvPr id="26" name="Rounded Rectangle 25"/>
          <p:cNvSpPr/>
          <p:nvPr/>
        </p:nvSpPr>
        <p:spPr>
          <a:xfrm>
            <a:off x="3733800" y="5791200"/>
            <a:ext cx="1219200" cy="304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Malware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3657600" y="5410200"/>
            <a:ext cx="1371600" cy="304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IODEF/RID</a:t>
            </a:r>
            <a:endParaRPr lang="en-US" sz="1600" dirty="0"/>
          </a:p>
        </p:txBody>
      </p:sp>
      <p:sp>
        <p:nvSpPr>
          <p:cNvPr id="28" name="Rounded Rectangle 27"/>
          <p:cNvSpPr/>
          <p:nvPr/>
        </p:nvSpPr>
        <p:spPr>
          <a:xfrm>
            <a:off x="5867400" y="5410200"/>
            <a:ext cx="1219200" cy="304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eCrime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4267200" y="5105400"/>
            <a:ext cx="3276600" cy="304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Use case/user group specific</a:t>
            </a:r>
            <a:endParaRPr lang="en-US" sz="1600" dirty="0"/>
          </a:p>
        </p:txBody>
      </p:sp>
      <p:sp>
        <p:nvSpPr>
          <p:cNvPr id="30" name="Rounded Rectangle 29"/>
          <p:cNvSpPr/>
          <p:nvPr/>
        </p:nvSpPr>
        <p:spPr>
          <a:xfrm>
            <a:off x="5029200" y="5791200"/>
            <a:ext cx="838200" cy="304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STIX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5105400" y="5410200"/>
            <a:ext cx="685800" cy="304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ARF</a:t>
            </a:r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7162800" y="5410200"/>
            <a:ext cx="1219200" cy="304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OpenIOC</a:t>
            </a:r>
            <a:endParaRPr lang="en-US" sz="1600" dirty="0"/>
          </a:p>
        </p:txBody>
      </p:sp>
      <p:sp>
        <p:nvSpPr>
          <p:cNvPr id="33" name="Rounded Rectangle 32"/>
          <p:cNvSpPr/>
          <p:nvPr/>
        </p:nvSpPr>
        <p:spPr>
          <a:xfrm>
            <a:off x="5943600" y="5791200"/>
            <a:ext cx="1066800" cy="304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Extensions</a:t>
            </a:r>
            <a:endParaRPr lang="en-US" sz="1200" dirty="0"/>
          </a:p>
        </p:txBody>
      </p:sp>
      <p:sp>
        <p:nvSpPr>
          <p:cNvPr id="34" name="Rounded Rectangle 33"/>
          <p:cNvSpPr/>
          <p:nvPr/>
        </p:nvSpPr>
        <p:spPr>
          <a:xfrm>
            <a:off x="7086600" y="5791200"/>
            <a:ext cx="914400" cy="304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3581400" y="5410200"/>
            <a:ext cx="4876800" cy="838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Evolved by problem owner, may include multiple complimentary schemas or ones specific to the problem.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86934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Driven Adoption</a:t>
            </a:r>
            <a:br>
              <a:rPr lang="en-US" dirty="0" smtClean="0"/>
            </a:br>
            <a:r>
              <a:rPr lang="en-US" sz="2400" dirty="0">
                <a:solidFill>
                  <a:schemeClr val="tx1"/>
                </a:solidFill>
              </a:rPr>
              <a:t>One Size Does Not Fit </a:t>
            </a:r>
            <a:r>
              <a:rPr lang="en-US" sz="2400" dirty="0" smtClean="0">
                <a:solidFill>
                  <a:schemeClr val="tx1"/>
                </a:solidFill>
              </a:rPr>
              <a:t>All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0" y="4070350"/>
            <a:ext cx="8420100" cy="2047875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en-US" dirty="0"/>
              <a:t>Shared threat intelligence must be:</a:t>
            </a:r>
          </a:p>
          <a:p>
            <a:pPr lvl="1"/>
            <a:r>
              <a:rPr lang="en-US" b="1" dirty="0"/>
              <a:t>Directed</a:t>
            </a:r>
            <a:r>
              <a:rPr lang="en-US" dirty="0"/>
              <a:t>: Intelligence received must be relevant to the organization</a:t>
            </a:r>
          </a:p>
          <a:p>
            <a:pPr lvl="1"/>
            <a:r>
              <a:rPr lang="en-US" b="1" dirty="0"/>
              <a:t>Actionable</a:t>
            </a:r>
            <a:r>
              <a:rPr lang="en-US" dirty="0"/>
              <a:t>: Intelligence must identify an immediate and active security response that mitigates the risk</a:t>
            </a:r>
          </a:p>
          <a:p>
            <a:pPr lvl="1"/>
            <a:r>
              <a:rPr lang="en-US" b="1" dirty="0"/>
              <a:t>Automated</a:t>
            </a:r>
            <a:r>
              <a:rPr lang="en-US" dirty="0"/>
              <a:t>: Remediation based on intelligence must NOT impact the user experience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58799" y="1253067"/>
            <a:ext cx="1828800" cy="5715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Small &amp; Medium Organizations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987999" y="1253067"/>
            <a:ext cx="1828800" cy="5715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Large Organizations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71623" y="2967567"/>
            <a:ext cx="1714500" cy="8001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Vendors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557623" y="2967567"/>
            <a:ext cx="1714500" cy="8001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Consortiums/ Alliances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843623" y="2967567"/>
            <a:ext cx="1714500" cy="8001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Operators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129623" y="2967567"/>
            <a:ext cx="1600200" cy="8001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ISACs</a:t>
            </a:r>
          </a:p>
        </p:txBody>
      </p:sp>
      <p:sp>
        <p:nvSpPr>
          <p:cNvPr id="10" name="Left-Right Arrow 9"/>
          <p:cNvSpPr/>
          <p:nvPr/>
        </p:nvSpPr>
        <p:spPr>
          <a:xfrm>
            <a:off x="1986123" y="3196167"/>
            <a:ext cx="571500" cy="255905"/>
          </a:xfrm>
          <a:prstGeom prst="left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1" name="Left-Right Arrow 10"/>
          <p:cNvSpPr/>
          <p:nvPr/>
        </p:nvSpPr>
        <p:spPr>
          <a:xfrm>
            <a:off x="4272123" y="3196167"/>
            <a:ext cx="571500" cy="255905"/>
          </a:xfrm>
          <a:prstGeom prst="left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2" name="Left-Right Arrow 11"/>
          <p:cNvSpPr/>
          <p:nvPr/>
        </p:nvSpPr>
        <p:spPr>
          <a:xfrm>
            <a:off x="6558123" y="3196167"/>
            <a:ext cx="571500" cy="255905"/>
          </a:xfrm>
          <a:prstGeom prst="left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chemeClr val="tx1"/>
              </a:solidFill>
              <a:effectLst/>
              <a:ea typeface="ＭＳ 明朝"/>
              <a:cs typeface="Times New Roman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587699" y="1253067"/>
            <a:ext cx="1714500" cy="5715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Law Enforcement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151467" y="1824567"/>
            <a:ext cx="834656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0"/>
            <a:endCxn id="13" idx="2"/>
          </p:cNvCxnSpPr>
          <p:nvPr/>
        </p:nvCxnSpPr>
        <p:spPr>
          <a:xfrm flipV="1">
            <a:off x="1128873" y="1824567"/>
            <a:ext cx="3316076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1151467" y="1824567"/>
            <a:ext cx="5757333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437467" y="1824567"/>
            <a:ext cx="834656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6908800" y="1824567"/>
            <a:ext cx="1014522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4272123" y="1824567"/>
            <a:ext cx="1451344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250848" y="2367972"/>
            <a:ext cx="1445351" cy="33305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IODEF/ RID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7816799" y="2351315"/>
            <a:ext cx="1263701" cy="328497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STIX/TAXII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5216514" y="2363190"/>
            <a:ext cx="914400" cy="3146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CIF</a:t>
            </a:r>
            <a:endParaRPr lang="en-US" sz="1400" dirty="0"/>
          </a:p>
        </p:txBody>
      </p:sp>
      <p:sp>
        <p:nvSpPr>
          <p:cNvPr id="23" name="Rectangle 22"/>
          <p:cNvSpPr/>
          <p:nvPr/>
        </p:nvSpPr>
        <p:spPr>
          <a:xfrm>
            <a:off x="1770556" y="2367972"/>
            <a:ext cx="1066800" cy="33305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OpenIOC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4173687" y="2351315"/>
            <a:ext cx="914400" cy="32657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CSV</a:t>
            </a:r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272999" y="2367972"/>
            <a:ext cx="1371600" cy="34713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Proprietary</a:t>
            </a:r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2963333" y="2336471"/>
            <a:ext cx="1066800" cy="33305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VERIS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1187728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Achieving Interoperability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Rough Consensus and Running </a:t>
            </a:r>
            <a:r>
              <a:rPr lang="en-US" dirty="0"/>
              <a:t>C</a:t>
            </a:r>
            <a:r>
              <a:rPr lang="en-US" dirty="0" smtClean="0"/>
              <a:t>ode - Interoperability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Simplicity</a:t>
            </a:r>
          </a:p>
          <a:p>
            <a:pPr lvl="1"/>
            <a:r>
              <a:rPr lang="en-US" dirty="0" smtClean="0"/>
              <a:t>“Complexity is the Enemy of Security”</a:t>
            </a:r>
          </a:p>
          <a:p>
            <a:pPr lvl="1"/>
            <a:r>
              <a:rPr lang="en-US" dirty="0" smtClean="0"/>
              <a:t>Options often eliminated to achieve interoperability</a:t>
            </a:r>
          </a:p>
          <a:p>
            <a:r>
              <a:rPr lang="en-US" dirty="0" smtClean="0"/>
              <a:t>Re-use</a:t>
            </a:r>
          </a:p>
          <a:p>
            <a:pPr lvl="1"/>
            <a:r>
              <a:rPr lang="en-US" dirty="0" smtClean="0"/>
              <a:t>Determine requirements and evaluate appropriate solutions</a:t>
            </a:r>
          </a:p>
          <a:p>
            <a:pPr lvl="1"/>
            <a:r>
              <a:rPr lang="en-US" dirty="0"/>
              <a:t>Use existing protocols where </a:t>
            </a:r>
            <a:r>
              <a:rPr lang="en-US" dirty="0" smtClean="0"/>
              <a:t>appropriate</a:t>
            </a:r>
          </a:p>
          <a:p>
            <a:r>
              <a:rPr lang="en-US" dirty="0" smtClean="0"/>
              <a:t>Reviews</a:t>
            </a:r>
          </a:p>
          <a:p>
            <a:pPr lvl="1"/>
            <a:r>
              <a:rPr lang="en-US" dirty="0" smtClean="0"/>
              <a:t>Find </a:t>
            </a:r>
            <a:r>
              <a:rPr lang="en-US" dirty="0"/>
              <a:t>problems </a:t>
            </a:r>
            <a:r>
              <a:rPr lang="en-US" dirty="0" smtClean="0"/>
              <a:t>that </a:t>
            </a:r>
            <a:r>
              <a:rPr lang="en-US" dirty="0"/>
              <a:t>prevent </a:t>
            </a:r>
            <a:r>
              <a:rPr lang="en-US" dirty="0" smtClean="0"/>
              <a:t>interoperability</a:t>
            </a:r>
          </a:p>
          <a:p>
            <a:pPr lvl="1"/>
            <a:r>
              <a:rPr lang="en-US" dirty="0" smtClean="0"/>
              <a:t>Working group experts in specific problem set</a:t>
            </a:r>
          </a:p>
          <a:p>
            <a:pPr lvl="1"/>
            <a:r>
              <a:rPr lang="en-US" dirty="0" smtClean="0"/>
              <a:t>Area specific reviews:</a:t>
            </a:r>
          </a:p>
          <a:p>
            <a:pPr lvl="2"/>
            <a:r>
              <a:rPr lang="en-US" dirty="0" smtClean="0"/>
              <a:t>Security, Transport, Routing, Application (internationalization, XML, etc.), General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24381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Requirements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Exchange of structured data formats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End-to-end </a:t>
            </a:r>
            <a:r>
              <a:rPr lang="en-US" dirty="0" smtClean="0"/>
              <a:t>encryption</a:t>
            </a:r>
          </a:p>
          <a:p>
            <a:r>
              <a:rPr lang="en-US" dirty="0"/>
              <a:t>Access </a:t>
            </a:r>
            <a:r>
              <a:rPr lang="en-US" dirty="0" smtClean="0"/>
              <a:t>controls</a:t>
            </a:r>
          </a:p>
          <a:p>
            <a:r>
              <a:rPr lang="en-US" dirty="0" smtClean="0"/>
              <a:t>Publish/subscribe</a:t>
            </a:r>
          </a:p>
          <a:p>
            <a:r>
              <a:rPr lang="en-US" dirty="0" smtClean="0"/>
              <a:t>Federation</a:t>
            </a:r>
          </a:p>
          <a:p>
            <a:r>
              <a:rPr lang="en-US" dirty="0" smtClean="0"/>
              <a:t>Integration with existing tools</a:t>
            </a:r>
          </a:p>
          <a:p>
            <a:r>
              <a:rPr lang="en-US" dirty="0" smtClean="0"/>
              <a:t>Interoperability between implementations</a:t>
            </a:r>
          </a:p>
          <a:p>
            <a:pPr lvl="1"/>
            <a:r>
              <a:rPr lang="en-US" dirty="0" smtClean="0"/>
              <a:t>Reduce options, ideally do what makes sense to meet requirements</a:t>
            </a:r>
          </a:p>
          <a:p>
            <a:pPr lvl="1"/>
            <a:r>
              <a:rPr lang="en-US" dirty="0" smtClean="0"/>
              <a:t>Consider long term support and maintenance of specification or standard and open source implementations</a:t>
            </a:r>
          </a:p>
          <a:p>
            <a:pPr lvl="1"/>
            <a:r>
              <a:rPr lang="en-US" dirty="0"/>
              <a:t>Availability of open source </a:t>
            </a:r>
            <a:r>
              <a:rPr lang="en-US" dirty="0" smtClean="0"/>
              <a:t>implementations</a:t>
            </a:r>
          </a:p>
          <a:p>
            <a:r>
              <a:rPr lang="en-US" dirty="0" smtClean="0"/>
              <a:t>Transport should not be specific to a data format</a:t>
            </a:r>
          </a:p>
          <a:p>
            <a:r>
              <a:rPr lang="en-US" dirty="0" smtClean="0"/>
              <a:t>Flexible for multiple types of connections</a:t>
            </a:r>
          </a:p>
          <a:p>
            <a:pPr lvl="1"/>
            <a:r>
              <a:rPr lang="en-US" dirty="0" smtClean="0"/>
              <a:t>Point-to-point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ulti-point</a:t>
            </a:r>
          </a:p>
        </p:txBody>
      </p:sp>
    </p:spTree>
    <p:extLst>
      <p:ext uri="{BB962C8B-B14F-4D97-AF65-F5344CB8AC3E}">
        <p14:creationId xmlns:p14="http://schemas.microsoft.com/office/powerpoint/2010/main" val="1263192784"/>
      </p:ext>
    </p:extLst>
  </p:cSld>
  <p:clrMapOvr>
    <a:masterClrMapping/>
  </p:clrMapOvr>
  <p:transition xmlns:p14="http://schemas.microsoft.com/office/powerpoint/2010/main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Options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Determine Best Fit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842161359"/>
              </p:ext>
            </p:extLst>
          </p:nvPr>
        </p:nvGraphicFramePr>
        <p:xfrm>
          <a:off x="0" y="838200"/>
          <a:ext cx="9144000" cy="575459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283368"/>
                <a:gridCol w="1122948"/>
                <a:gridCol w="1684421"/>
                <a:gridCol w="2326106"/>
                <a:gridCol w="2727157"/>
              </a:tblGrid>
              <a:tr h="41527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Transport Option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Protocol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Intended</a:t>
                      </a:r>
                      <a:r>
                        <a:rPr lang="en-US" sz="1400" baseline="0" dirty="0" smtClean="0"/>
                        <a:t> Use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Cons 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2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RID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HTTP/TLS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High-Security, Point-to-Point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300" dirty="0" smtClean="0"/>
                        <a:t>High-security level provided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300" dirty="0" smtClean="0"/>
                        <a:t>Doesn’t scale, protocol</a:t>
                      </a:r>
                      <a:r>
                        <a:rPr lang="en-US" sz="1300" baseline="0" dirty="0" smtClean="0"/>
                        <a:t> and design more appropriate for Point-to-point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86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TAXII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HTTP or HTTPS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300" dirty="0" smtClean="0"/>
                        <a:t>“Preferred transport for STIX” for all connections:</a:t>
                      </a:r>
                      <a:r>
                        <a:rPr lang="en-US" sz="1300" baseline="0" dirty="0" smtClean="0"/>
                        <a:t> </a:t>
                      </a:r>
                      <a:r>
                        <a:rPr lang="en-US" sz="1300" dirty="0" smtClean="0"/>
                        <a:t>Point-to-point,</a:t>
                      </a:r>
                      <a:r>
                        <a:rPr lang="en-US" sz="1300" baseline="0" dirty="0" smtClean="0"/>
                        <a:t> </a:t>
                      </a:r>
                      <a:r>
                        <a:rPr lang="en-US" sz="1300" dirty="0" smtClean="0"/>
                        <a:t>Hub-n-spoke, etc.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300" baseline="0" dirty="0" smtClean="0"/>
                        <a:t>Publish/subscribe supported through TAXII services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300" baseline="0" dirty="0" smtClean="0"/>
                        <a:t>Large number of features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300" dirty="0" smtClean="0"/>
                        <a:t>Complex, </a:t>
                      </a:r>
                      <a:r>
                        <a:rPr lang="en-US" sz="1300" baseline="0" dirty="0" smtClean="0"/>
                        <a:t>plan includes support for multiple protocols &amp; “services”, leads to </a:t>
                      </a:r>
                      <a:r>
                        <a:rPr lang="en-US" sz="1300" baseline="0" dirty="0" err="1" smtClean="0"/>
                        <a:t>interop</a:t>
                      </a:r>
                      <a:r>
                        <a:rPr lang="en-US" sz="1300" baseline="0" dirty="0" smtClean="0"/>
                        <a:t> challenges</a:t>
                      </a:r>
                      <a:endParaRPr lang="en-US" sz="1300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300" dirty="0" smtClean="0"/>
                        <a:t>HTTP SOAP-like architecture</a:t>
                      </a:r>
                      <a:r>
                        <a:rPr lang="en-US" sz="1300" baseline="0" dirty="0" smtClean="0"/>
                        <a:t> not best fit for features/services provided (federation, publish/subscribe)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300" baseline="0" dirty="0" smtClean="0"/>
                        <a:t>Option for clear text transport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25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ROLIE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REST HTTP/TLS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Internal networks, trusted partner, or open access 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300" dirty="0" smtClean="0"/>
                        <a:t>Enables search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300" dirty="0" smtClean="0"/>
                        <a:t>Secure access controls</a:t>
                      </a:r>
                      <a:r>
                        <a:rPr lang="en-US" sz="1300" baseline="0" dirty="0" smtClean="0"/>
                        <a:t> by user/role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300" dirty="0" smtClean="0"/>
                        <a:t>Encryption</a:t>
                      </a:r>
                      <a:r>
                        <a:rPr lang="en-US" sz="1300" baseline="0" dirty="0" smtClean="0"/>
                        <a:t> of data at rest difficult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300" baseline="0" dirty="0" smtClean="0"/>
                        <a:t>Push model preferred for emergency notifications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47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XMPP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XMPP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Good for complex environments</a:t>
                      </a:r>
                      <a:r>
                        <a:rPr lang="en-US" sz="1300" baseline="0" dirty="0" smtClean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300" baseline="0" dirty="0" smtClean="0"/>
                        <a:t>Proven scalability and interoperability</a:t>
                      </a:r>
                      <a:endParaRPr lang="en-US" sz="1300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300" dirty="0" smtClean="0"/>
                        <a:t>Integrated in incident response</a:t>
                      </a:r>
                      <a:r>
                        <a:rPr lang="en-US" sz="1300" baseline="0" dirty="0" smtClean="0"/>
                        <a:t> tools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300" baseline="0" dirty="0" smtClean="0"/>
                        <a:t>Federation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300" baseline="0" dirty="0" smtClean="0"/>
                        <a:t>Publish/subscribe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300" dirty="0" smtClean="0"/>
                        <a:t>OTR used for end-to-end encryption, more robust solution in development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955359"/>
      </p:ext>
    </p:extLst>
  </p:cSld>
  <p:clrMapOvr>
    <a:masterClrMapping/>
  </p:clrMapOvr>
  <p:transition xmlns:p14="http://schemas.microsoft.com/office/powerpoint/2010/main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Source Implementations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Transport options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/>
              <a:t>RID</a:t>
            </a:r>
            <a:r>
              <a:rPr lang="en-US" dirty="0"/>
              <a:t> Implementations:</a:t>
            </a:r>
          </a:p>
          <a:p>
            <a:pPr lvl="1"/>
            <a:r>
              <a:rPr lang="en-US" dirty="0">
                <a:hlinkClick r:id="rId2"/>
              </a:rPr>
              <a:t>http://tools.ietf.org/html/draft-moriarty-mile-implementreport-</a:t>
            </a:r>
            <a:r>
              <a:rPr lang="en-US" dirty="0" smtClean="0">
                <a:hlinkClick r:id="rId2"/>
              </a:rPr>
              <a:t>00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http://siis.realmv6.org/implementations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b="1" dirty="0"/>
              <a:t>TAXII</a:t>
            </a:r>
            <a:r>
              <a:rPr lang="en-US" dirty="0"/>
              <a:t> Open Source Implementations:</a:t>
            </a:r>
          </a:p>
          <a:p>
            <a:pPr lvl="1"/>
            <a:r>
              <a:rPr lang="en-US" dirty="0">
                <a:hlinkClick r:id="rId4"/>
              </a:rPr>
              <a:t>https://github.com/TAXIIProject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ee </a:t>
            </a:r>
            <a:r>
              <a:rPr lang="en-US" dirty="0"/>
              <a:t>also: </a:t>
            </a:r>
            <a:r>
              <a:rPr lang="en-US" dirty="0">
                <a:hlinkClick r:id="rId5"/>
              </a:rPr>
              <a:t>https://taxii.mitre.org/</a:t>
            </a:r>
            <a:r>
              <a:rPr lang="en-US" dirty="0"/>
              <a:t> </a:t>
            </a:r>
          </a:p>
          <a:p>
            <a:r>
              <a:rPr lang="en-US" b="1" dirty="0"/>
              <a:t>ROLIE </a:t>
            </a:r>
            <a:r>
              <a:rPr lang="en-US" dirty="0"/>
              <a:t>Implementations: </a:t>
            </a:r>
            <a:r>
              <a:rPr lang="en-US" dirty="0" smtClean="0"/>
              <a:t>None</a:t>
            </a:r>
            <a:endParaRPr lang="en-US" dirty="0"/>
          </a:p>
          <a:p>
            <a:r>
              <a:rPr lang="en-US" b="1" dirty="0"/>
              <a:t>XMPP </a:t>
            </a:r>
            <a:r>
              <a:rPr lang="en-US" dirty="0"/>
              <a:t>Open Source Implementations: </a:t>
            </a:r>
          </a:p>
          <a:p>
            <a:pPr lvl="1"/>
            <a:r>
              <a:rPr lang="en-US" dirty="0">
                <a:hlinkClick r:id="rId6"/>
              </a:rPr>
              <a:t>http://xmpp.org/xmpp-software/servers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*Numerous interoperable open source implementations!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510973"/>
      </p:ext>
    </p:extLst>
  </p:cSld>
  <p:clrMapOvr>
    <a:masterClrMapping/>
  </p:clrMapOvr>
  <p:transition xmlns:p14="http://schemas.microsoft.com/office/powerpoint/2010/main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Related IETF Working Groups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676013399"/>
      </p:ext>
    </p:extLst>
  </p:cSld>
  <p:clrMapOvr>
    <a:masterClrMapping/>
  </p:clrMapOvr>
  <p:transition xmlns:p14="http://schemas.microsoft.com/office/powerpoint/2010/main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IETF’s MILE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MILE Overview</a:t>
            </a:r>
          </a:p>
          <a:p>
            <a:pPr lvl="1"/>
            <a:r>
              <a:rPr lang="en-US" dirty="0">
                <a:hlinkClick r:id="rId2"/>
              </a:rPr>
              <a:t>http://trac.tools.ietf.org/wg/mile/trac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Charter:</a:t>
            </a:r>
          </a:p>
          <a:p>
            <a:pPr lvl="1"/>
            <a:r>
              <a:rPr lang="en-US" dirty="0">
                <a:hlinkClick r:id="rId3"/>
              </a:rPr>
              <a:t>http://datatracker.ietf.org/wg/mile/charter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/>
              <a:t>Current list of drafts:</a:t>
            </a:r>
          </a:p>
          <a:p>
            <a:pPr lvl="1"/>
            <a:r>
              <a:rPr lang="en-US" dirty="0">
                <a:hlinkClick r:id="rId4"/>
              </a:rPr>
              <a:t>http://datatracker.ietf.org/wg/mile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2"/>
            <a:r>
              <a:rPr lang="en-US" dirty="0" smtClean="0"/>
              <a:t>RFC5070-bis</a:t>
            </a:r>
          </a:p>
          <a:p>
            <a:pPr lvl="2"/>
            <a:r>
              <a:rPr lang="en-US" dirty="0" smtClean="0"/>
              <a:t>IODEF Enumeration Reference Format</a:t>
            </a:r>
          </a:p>
          <a:p>
            <a:pPr lvl="2"/>
            <a:r>
              <a:rPr lang="en-US" dirty="0" smtClean="0"/>
              <a:t>IODEF Guidance</a:t>
            </a:r>
          </a:p>
          <a:p>
            <a:pPr lvl="2"/>
            <a:r>
              <a:rPr lang="en-US" dirty="0" err="1" smtClean="0"/>
              <a:t>RESTful</a:t>
            </a:r>
            <a:r>
              <a:rPr lang="en-US" dirty="0" smtClean="0"/>
              <a:t> indicator exchange using IODEF/RID</a:t>
            </a:r>
          </a:p>
          <a:p>
            <a:pPr lvl="2"/>
            <a:r>
              <a:rPr lang="en-US" dirty="0" smtClean="0"/>
              <a:t>Cyber physical extension</a:t>
            </a:r>
          </a:p>
          <a:p>
            <a:pPr lvl="2"/>
            <a:r>
              <a:rPr lang="en-US" dirty="0" smtClean="0"/>
              <a:t>PLASMA for improved security</a:t>
            </a:r>
          </a:p>
        </p:txBody>
      </p:sp>
    </p:spTree>
    <p:extLst>
      <p:ext uri="{BB962C8B-B14F-4D97-AF65-F5344CB8AC3E}">
        <p14:creationId xmlns:p14="http://schemas.microsoft.com/office/powerpoint/2010/main" val="98794237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Decisions for Transport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Why does RID provide publish/subscribe?</a:t>
            </a:r>
          </a:p>
          <a:p>
            <a:pPr lvl="1"/>
            <a:r>
              <a:rPr lang="en-US" dirty="0" smtClean="0"/>
              <a:t>Not a good fit for HTTP protocol, already available in XMPP</a:t>
            </a:r>
          </a:p>
          <a:p>
            <a:r>
              <a:rPr lang="en-US" dirty="0" smtClean="0"/>
              <a:t>Why doesn’t RID have a robust query capability?</a:t>
            </a:r>
          </a:p>
          <a:p>
            <a:pPr lvl="1"/>
            <a:r>
              <a:rPr lang="en-US" dirty="0" smtClean="0"/>
              <a:t>Not a good fit for HTTP</a:t>
            </a:r>
          </a:p>
          <a:p>
            <a:pPr lvl="1"/>
            <a:r>
              <a:rPr lang="en-US" dirty="0" smtClean="0"/>
              <a:t>Puts onus of query on receiver, preferred method was search provided in ROLIE (</a:t>
            </a:r>
            <a:r>
              <a:rPr lang="en-US" dirty="0" err="1" smtClean="0"/>
              <a:t>RESTful</a:t>
            </a:r>
            <a:r>
              <a:rPr lang="en-US" dirty="0" smtClean="0"/>
              <a:t> architecture)</a:t>
            </a:r>
          </a:p>
          <a:p>
            <a:r>
              <a:rPr lang="en-US" dirty="0" smtClean="0"/>
              <a:t>Does RID support hub-n-spoke?</a:t>
            </a:r>
          </a:p>
          <a:p>
            <a:pPr lvl="1"/>
            <a:r>
              <a:rPr lang="en-US" dirty="0" smtClean="0"/>
              <a:t>Yes, but XMPP’s federation capabilities are superior and well tested, providing a more flexible option</a:t>
            </a:r>
          </a:p>
          <a:p>
            <a:r>
              <a:rPr lang="en-US" dirty="0" smtClean="0"/>
              <a:t>Implementation support</a:t>
            </a:r>
          </a:p>
          <a:p>
            <a:pPr lvl="1"/>
            <a:r>
              <a:rPr lang="en-US" dirty="0" smtClean="0"/>
              <a:t>XMPP has hundreds of interoperable implementations</a:t>
            </a:r>
          </a:p>
          <a:p>
            <a:pPr lvl="1"/>
            <a:r>
              <a:rPr lang="en-US" dirty="0" smtClean="0"/>
              <a:t>Well tested and already used by incident responders </a:t>
            </a:r>
          </a:p>
          <a:p>
            <a:pPr lvl="1"/>
            <a:r>
              <a:rPr lang="en-US" dirty="0" smtClean="0"/>
              <a:t>RID also has multiple interoperable implementations, but is not intended for wide-scale deployments that XMPP could better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275983"/>
      </p:ext>
    </p:extLst>
  </p:cSld>
  <p:clrMapOvr>
    <a:masterClrMapping/>
  </p:clrMapOvr>
  <p:transition xmlns:p14="http://schemas.microsoft.com/office/powerpoint/2010/main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Automation &amp; Continuous Monitoring (SACM)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Your help is needed on draft reviews and submissions!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81000" y="1828800"/>
            <a:ext cx="8410575" cy="437514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Why should I care about SACM?</a:t>
            </a:r>
          </a:p>
          <a:p>
            <a:pPr lvl="1"/>
            <a:r>
              <a:rPr lang="en-US" dirty="0" smtClean="0"/>
              <a:t>With automated security management, vulnerabilities and exposure risks could be identified and eliminated faster.  This leaves us with less information to exchange on indicators and incidents. 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Get to the root of the problem: Secure your infrastructure!</a:t>
            </a:r>
          </a:p>
          <a:p>
            <a:r>
              <a:rPr lang="en-US" dirty="0" smtClean="0"/>
              <a:t>SACM Overview &amp; Charter</a:t>
            </a:r>
          </a:p>
          <a:p>
            <a:pPr lvl="1"/>
            <a:r>
              <a:rPr lang="en-US" dirty="0">
                <a:hlinkClick r:id="rId2"/>
              </a:rPr>
              <a:t>http://datatracker.ietf.org/wg/sacm/charter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SACM Drafts:</a:t>
            </a:r>
          </a:p>
          <a:p>
            <a:pPr lvl="1"/>
            <a:r>
              <a:rPr lang="en-US" dirty="0">
                <a:hlinkClick r:id="rId3"/>
              </a:rPr>
              <a:t>http://datatracker.ietf.org/wg/sacm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SACM Terminology</a:t>
            </a:r>
          </a:p>
          <a:p>
            <a:pPr lvl="2"/>
            <a:r>
              <a:rPr lang="en-US" dirty="0" smtClean="0"/>
              <a:t>SACM Use Cases</a:t>
            </a:r>
          </a:p>
          <a:p>
            <a:pPr lvl="2"/>
            <a:r>
              <a:rPr lang="en-US" dirty="0" smtClean="0"/>
              <a:t>SACM Requirements</a:t>
            </a:r>
          </a:p>
          <a:p>
            <a:pPr lvl="2"/>
            <a:r>
              <a:rPr lang="en-US" dirty="0" smtClean="0"/>
              <a:t>SACM Telecom Requirements</a:t>
            </a:r>
          </a:p>
          <a:p>
            <a:pPr lvl="2"/>
            <a:r>
              <a:rPr lang="en-US" dirty="0" smtClean="0"/>
              <a:t>SACM TNC Architecture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896868"/>
      </p:ext>
    </p:extLst>
  </p:cSld>
  <p:clrMapOvr>
    <a:masterClrMapping/>
  </p:clrMapOvr>
  <p:transition xmlns:p14="http://schemas.microsoft.com/office/powerpoint/2010/main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EMC CIRC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D4D4D"/>
                </a:solidFill>
                <a:latin typeface="+mn-lt"/>
              </a:rPr>
              <a:t>Critical Incident Response Center</a:t>
            </a: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Staffed 24x7 </a:t>
            </a: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Locations in Massachusetts and Bangalore</a:t>
            </a: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25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full time employees split across 5 teams</a:t>
            </a:r>
          </a:p>
          <a:p>
            <a:pPr lvl="2"/>
            <a:r>
              <a:rPr lang="en-US" dirty="0" smtClean="0">
                <a:solidFill>
                  <a:srgbClr val="4D4D4D"/>
                </a:solidFill>
                <a:latin typeface="+mn-lt"/>
              </a:rPr>
              <a:t>CIRT</a:t>
            </a:r>
          </a:p>
          <a:p>
            <a:pPr lvl="2"/>
            <a:r>
              <a:rPr lang="en-US" dirty="0" smtClean="0">
                <a:solidFill>
                  <a:srgbClr val="4D4D4D"/>
                </a:solidFill>
                <a:latin typeface="+mn-lt"/>
              </a:rPr>
              <a:t>CAT</a:t>
            </a:r>
          </a:p>
          <a:p>
            <a:pPr lvl="2"/>
            <a:r>
              <a:rPr lang="en-US" dirty="0" smtClean="0">
                <a:solidFill>
                  <a:srgbClr val="4D4D4D"/>
                </a:solidFill>
                <a:latin typeface="+mn-lt"/>
              </a:rPr>
              <a:t>ATTA</a:t>
            </a:r>
          </a:p>
          <a:p>
            <a:pPr lvl="2"/>
            <a:r>
              <a:rPr lang="en-US" dirty="0" smtClean="0">
                <a:solidFill>
                  <a:srgbClr val="4D4D4D"/>
                </a:solidFill>
                <a:latin typeface="+mn-lt"/>
              </a:rPr>
              <a:t>CTI</a:t>
            </a:r>
          </a:p>
          <a:p>
            <a:pPr lvl="2"/>
            <a:r>
              <a:rPr lang="en-US" dirty="0" smtClean="0">
                <a:solidFill>
                  <a:srgbClr val="4D4D4D"/>
                </a:solidFill>
                <a:latin typeface="+mn-lt"/>
              </a:rPr>
              <a:t>Security Sciences</a:t>
            </a:r>
            <a:endParaRPr lang="en-US" dirty="0">
              <a:solidFill>
                <a:srgbClr val="4D4D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7379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Extensible Messaging and Presence Protocol (XMPP)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Why not use one protocol? – XMPP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XMPP Overview and Charter</a:t>
            </a:r>
          </a:p>
          <a:p>
            <a:pPr lvl="1"/>
            <a:r>
              <a:rPr lang="en-US" dirty="0">
                <a:hlinkClick r:id="rId2"/>
              </a:rPr>
              <a:t>http://datatracker.ietf.org/wg/xmpp/charter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Additional information:</a:t>
            </a:r>
            <a:r>
              <a:rPr lang="en-US" dirty="0"/>
              <a:t>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://xmpp.org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XMPP Documents:</a:t>
            </a:r>
          </a:p>
          <a:p>
            <a:pPr lvl="1"/>
            <a:r>
              <a:rPr lang="en-US" dirty="0">
                <a:hlinkClick r:id="rId4"/>
              </a:rPr>
              <a:t>http://datatracker.ietf.org/wg/xmpp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Reviews needed from YOU on end-to-end encryption:</a:t>
            </a:r>
          </a:p>
          <a:p>
            <a:pPr lvl="1"/>
            <a:r>
              <a:rPr lang="en-US" dirty="0">
                <a:hlinkClick r:id="rId5"/>
              </a:rPr>
              <a:t>https://datatracker.ietf.org/doc/draft-miller-xmpp-e2e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448733"/>
      </p:ext>
    </p:extLst>
  </p:cSld>
  <p:clrMapOvr>
    <a:masterClrMapping/>
  </p:clrMapOvr>
  <p:transition xmlns:p14="http://schemas.microsoft.com/office/powerpoint/2010/main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IETF Security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9096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 (Re)Action to Pervasive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Overall: </a:t>
            </a:r>
            <a:r>
              <a:rPr lang="en-US" dirty="0" err="1"/>
              <a:t>snowdonia</a:t>
            </a:r>
            <a:r>
              <a:rPr lang="en-US" dirty="0"/>
              <a:t> has re-</a:t>
            </a:r>
            <a:r>
              <a:rPr lang="en-US" dirty="0" err="1"/>
              <a:t>energised</a:t>
            </a:r>
            <a:r>
              <a:rPr lang="en-US" dirty="0"/>
              <a:t> folks to do better on </a:t>
            </a:r>
            <a:r>
              <a:rPr lang="en-US" dirty="0" smtClean="0"/>
              <a:t>security </a:t>
            </a:r>
            <a:r>
              <a:rPr lang="en-US" dirty="0"/>
              <a:t>and privacy in general (and not solely in response to </a:t>
            </a:r>
            <a:r>
              <a:rPr lang="en-US" dirty="0" smtClean="0"/>
              <a:t>PM)</a:t>
            </a:r>
          </a:p>
          <a:p>
            <a:pPr lvl="1"/>
            <a:r>
              <a:rPr lang="en-US" dirty="0" smtClean="0"/>
              <a:t>Side </a:t>
            </a:r>
            <a:r>
              <a:rPr lang="en-US" dirty="0"/>
              <a:t>meeting in Berlin @ IETF-</a:t>
            </a:r>
            <a:r>
              <a:rPr lang="en-US" dirty="0" smtClean="0"/>
              <a:t>87</a:t>
            </a:r>
          </a:p>
          <a:p>
            <a:pPr lvl="1"/>
            <a:r>
              <a:rPr lang="en-US" dirty="0" smtClean="0"/>
              <a:t>Tech </a:t>
            </a:r>
            <a:r>
              <a:rPr lang="en-US" dirty="0"/>
              <a:t>plenary, major discussion @ IETF-</a:t>
            </a:r>
            <a:r>
              <a:rPr lang="en-US" dirty="0" smtClean="0"/>
              <a:t>88</a:t>
            </a:r>
          </a:p>
          <a:p>
            <a:pPr lvl="1"/>
            <a:r>
              <a:rPr lang="en-US" dirty="0" smtClean="0"/>
              <a:t>STRINT </a:t>
            </a:r>
            <a:r>
              <a:rPr lang="en-US" dirty="0"/>
              <a:t>workshop before IETF-</a:t>
            </a:r>
            <a:r>
              <a:rPr lang="en-US" dirty="0" smtClean="0"/>
              <a:t>89</a:t>
            </a:r>
          </a:p>
          <a:p>
            <a:pPr lvl="1"/>
            <a:r>
              <a:rPr lang="en-US" dirty="0" smtClean="0"/>
              <a:t>Topic </a:t>
            </a:r>
            <a:r>
              <a:rPr lang="en-US" dirty="0"/>
              <a:t>at many meetings/</a:t>
            </a:r>
            <a:r>
              <a:rPr lang="en-US" dirty="0" err="1"/>
              <a:t>BoFs</a:t>
            </a:r>
            <a:r>
              <a:rPr lang="en-US" dirty="0"/>
              <a:t> @ IETF-</a:t>
            </a:r>
            <a:r>
              <a:rPr lang="en-US" dirty="0" smtClean="0"/>
              <a:t>89</a:t>
            </a:r>
          </a:p>
          <a:p>
            <a:pPr lvl="1"/>
            <a:r>
              <a:rPr lang="en-US" dirty="0" smtClean="0"/>
              <a:t>Wanting </a:t>
            </a:r>
            <a:r>
              <a:rPr lang="en-US" dirty="0"/>
              <a:t>to see results from IETF-90 </a:t>
            </a:r>
            <a:r>
              <a:rPr lang="en-US" dirty="0" smtClean="0"/>
              <a:t>onwards…</a:t>
            </a:r>
          </a:p>
          <a:p>
            <a:r>
              <a:rPr lang="en-US" dirty="0" smtClean="0"/>
              <a:t>Unsurprisingly </a:t>
            </a:r>
            <a:r>
              <a:rPr lang="en-US" dirty="0"/>
              <a:t>this is similar to the more broad technical </a:t>
            </a:r>
            <a:r>
              <a:rPr lang="en-US" dirty="0" smtClean="0"/>
              <a:t>community reaction</a:t>
            </a:r>
          </a:p>
          <a:p>
            <a:r>
              <a:rPr lang="en-US" dirty="0" smtClean="0"/>
              <a:t>See Stephen Farrell’s talk from </a:t>
            </a:r>
            <a:r>
              <a:rPr lang="en-US" dirty="0" err="1" smtClean="0"/>
              <a:t>Terena</a:t>
            </a:r>
            <a:r>
              <a:rPr lang="en-US" dirty="0" smtClean="0"/>
              <a:t> May 2014</a:t>
            </a:r>
          </a:p>
          <a:p>
            <a:pPr lvl="1"/>
            <a:r>
              <a:rPr lang="en-US" dirty="0" smtClean="0"/>
              <a:t>This slide and the following slides were derived from:</a:t>
            </a:r>
          </a:p>
          <a:p>
            <a:pPr lvl="2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://tnc2014.terena.org/core/presentation/</a:t>
            </a:r>
            <a:r>
              <a:rPr lang="en-US" dirty="0" smtClean="0">
                <a:hlinkClick r:id="rId2"/>
              </a:rPr>
              <a:t>83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033529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Opportunistic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66714" y="1432984"/>
            <a:ext cx="8410575" cy="4663016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IETF security work has IMO tried to gold-plate key management too </a:t>
            </a:r>
            <a:r>
              <a:rPr lang="en-US" dirty="0" smtClean="0"/>
              <a:t>much</a:t>
            </a:r>
          </a:p>
          <a:p>
            <a:pPr lvl="1"/>
            <a:r>
              <a:rPr lang="en-US" dirty="0" smtClean="0"/>
              <a:t>Only </a:t>
            </a:r>
            <a:r>
              <a:rPr lang="en-US" dirty="0"/>
              <a:t>~30% of web sites doing any form of TLS after 20 </a:t>
            </a:r>
            <a:r>
              <a:rPr lang="en-US" dirty="0" smtClean="0"/>
              <a:t>years</a:t>
            </a:r>
          </a:p>
          <a:p>
            <a:r>
              <a:rPr lang="en-US" dirty="0" smtClean="0"/>
              <a:t>Opportunistic </a:t>
            </a:r>
            <a:r>
              <a:rPr lang="en-US" dirty="0"/>
              <a:t>security provides a way to get much easier deployment for some intermediate </a:t>
            </a:r>
            <a:r>
              <a:rPr lang="en-US" dirty="0" smtClean="0"/>
              <a:t>level </a:t>
            </a:r>
            <a:r>
              <a:rPr lang="en-US" dirty="0"/>
              <a:t>of </a:t>
            </a:r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Not </a:t>
            </a:r>
            <a:r>
              <a:rPr lang="en-US" dirty="0"/>
              <a:t>plaintext (but might </a:t>
            </a:r>
            <a:r>
              <a:rPr lang="en-US" dirty="0" err="1"/>
              <a:t>fall-back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Endpoints </a:t>
            </a:r>
            <a:r>
              <a:rPr lang="en-US" dirty="0"/>
              <a:t>may or may not be one-way (think TLS server-</a:t>
            </a:r>
            <a:r>
              <a:rPr lang="en-US" dirty="0" err="1"/>
              <a:t>auth</a:t>
            </a:r>
            <a:r>
              <a:rPr lang="en-US" dirty="0" smtClean="0"/>
              <a:t>), mutually, </a:t>
            </a:r>
            <a:r>
              <a:rPr lang="en-US" dirty="0"/>
              <a:t>or just not </a:t>
            </a:r>
            <a:r>
              <a:rPr lang="en-US" dirty="0" smtClean="0"/>
              <a:t>authenticated</a:t>
            </a:r>
          </a:p>
          <a:p>
            <a:pPr lvl="1"/>
            <a:r>
              <a:rPr lang="en-US" dirty="0" smtClean="0"/>
              <a:t>FB </a:t>
            </a:r>
            <a:r>
              <a:rPr lang="en-US" dirty="0"/>
              <a:t>stats reporting 58% of MTA-MTA mail using STARTTLS with about half of that being “opportunistic” and </a:t>
            </a:r>
            <a:r>
              <a:rPr lang="en-US" dirty="0" smtClean="0"/>
              <a:t>half </a:t>
            </a:r>
            <a:r>
              <a:rPr lang="en-US" dirty="0"/>
              <a:t>with a strictly authenticated </a:t>
            </a:r>
            <a:r>
              <a:rPr lang="en-US" dirty="0" smtClean="0"/>
              <a:t>endpoint</a:t>
            </a:r>
          </a:p>
          <a:p>
            <a:pPr lvl="2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://www.facebook.com/notes/</a:t>
            </a:r>
            <a:r>
              <a:rPr lang="en-US" dirty="0" smtClean="0">
                <a:hlinkClick r:id="rId2"/>
              </a:rPr>
              <a:t>1453015901605223</a:t>
            </a:r>
            <a:endParaRPr lang="en-US" dirty="0" smtClean="0"/>
          </a:p>
          <a:p>
            <a:r>
              <a:rPr lang="en-US" dirty="0" smtClean="0"/>
              <a:t>Terminology debate:</a:t>
            </a:r>
          </a:p>
          <a:p>
            <a:pPr lvl="1"/>
            <a:r>
              <a:rPr lang="en-US" dirty="0" smtClean="0"/>
              <a:t>Opportunistic </a:t>
            </a:r>
            <a:r>
              <a:rPr lang="en-US" dirty="0"/>
              <a:t>encryption → Opportunistic Keying → Opportunistic </a:t>
            </a:r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Happening </a:t>
            </a:r>
            <a:r>
              <a:rPr lang="en-US" dirty="0"/>
              <a:t>on </a:t>
            </a:r>
            <a:r>
              <a:rPr lang="en-US" dirty="0" err="1"/>
              <a:t>saag</a:t>
            </a:r>
            <a:r>
              <a:rPr lang="en-US" dirty="0"/>
              <a:t> list, hoping to finish soon with informational </a:t>
            </a:r>
            <a:r>
              <a:rPr lang="en-US" dirty="0" smtClean="0"/>
              <a:t>RFC</a:t>
            </a:r>
          </a:p>
          <a:p>
            <a:pPr lvl="1"/>
            <a:r>
              <a:rPr lang="en-US" dirty="0" smtClean="0"/>
              <a:t>draft</a:t>
            </a:r>
            <a:r>
              <a:rPr lang="en-US" dirty="0"/>
              <a:t>-</a:t>
            </a:r>
            <a:r>
              <a:rPr lang="en-US" dirty="0" err="1"/>
              <a:t>kent</a:t>
            </a:r>
            <a:r>
              <a:rPr lang="en-US" dirty="0"/>
              <a:t>-opportunistic-security is getting close, another simpler </a:t>
            </a:r>
            <a:r>
              <a:rPr lang="en-US" dirty="0" smtClean="0"/>
              <a:t>approach </a:t>
            </a:r>
            <a:r>
              <a:rPr lang="en-US" dirty="0"/>
              <a:t>in list email from Viktor </a:t>
            </a:r>
            <a:r>
              <a:rPr lang="en-US" dirty="0" err="1" smtClean="0"/>
              <a:t>Dukhnovni</a:t>
            </a:r>
            <a:endParaRPr lang="en-US" dirty="0" smtClean="0"/>
          </a:p>
          <a:p>
            <a:r>
              <a:rPr lang="en-US" dirty="0" smtClean="0"/>
              <a:t>Bogus </a:t>
            </a:r>
            <a:r>
              <a:rPr lang="en-US" dirty="0"/>
              <a:t>argument: that could give a false sense of security!!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Protocols </a:t>
            </a:r>
            <a:r>
              <a:rPr lang="en-US" dirty="0"/>
              <a:t>do not give any sense of security, implementations (with UI) </a:t>
            </a:r>
            <a:r>
              <a:rPr lang="en-US" dirty="0" smtClean="0"/>
              <a:t>do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sk </a:t>
            </a:r>
            <a:r>
              <a:rPr lang="en-US" dirty="0"/>
              <a:t>your browser/web-server-</a:t>
            </a:r>
            <a:r>
              <a:rPr lang="en-US" dirty="0" err="1"/>
              <a:t>config</a:t>
            </a:r>
            <a:r>
              <a:rPr lang="en-US" dirty="0"/>
              <a:t> s/w authors about that one, not the IETF</a:t>
            </a:r>
          </a:p>
        </p:txBody>
      </p:sp>
    </p:spTree>
    <p:extLst>
      <p:ext uri="{BB962C8B-B14F-4D97-AF65-F5344CB8AC3E}">
        <p14:creationId xmlns:p14="http://schemas.microsoft.com/office/powerpoint/2010/main" val="272949525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IETF Work Related to Pervasive Monitoring (PM)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“Pervasive Monitoring Is an Attack</a:t>
            </a:r>
            <a:r>
              <a:rPr lang="en-US" b="1" dirty="0" smtClean="0"/>
              <a:t>”</a:t>
            </a:r>
          </a:p>
          <a:p>
            <a:pPr lvl="1"/>
            <a:r>
              <a:rPr lang="en-US" dirty="0"/>
              <a:t>RFC7258/BCP188 published after major IETF LC debate – sets the basis for further </a:t>
            </a:r>
            <a:r>
              <a:rPr lang="en-US" dirty="0" smtClean="0"/>
              <a:t>actions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://www.rfc-editor.org/rfc/rfc7258.</a:t>
            </a:r>
            <a:r>
              <a:rPr lang="en-US" dirty="0" smtClean="0">
                <a:hlinkClick r:id="rId2"/>
              </a:rPr>
              <a:t>txt</a:t>
            </a:r>
            <a:endParaRPr lang="en-US" dirty="0" smtClean="0"/>
          </a:p>
          <a:p>
            <a:pPr lvl="1"/>
            <a:r>
              <a:rPr lang="en-US" dirty="0" smtClean="0"/>
              <a:t>BCP </a:t>
            </a:r>
            <a:r>
              <a:rPr lang="en-US" dirty="0"/>
              <a:t>says to consider PM </a:t>
            </a:r>
            <a:r>
              <a:rPr lang="en-US" dirty="0" smtClean="0"/>
              <a:t>in IETF work</a:t>
            </a:r>
          </a:p>
          <a:p>
            <a:r>
              <a:rPr lang="en-US" dirty="0" smtClean="0"/>
              <a:t>Old</a:t>
            </a:r>
            <a:r>
              <a:rPr lang="en-US" dirty="0"/>
              <a:t>-RFC privacy/PM review team </a:t>
            </a:r>
            <a:r>
              <a:rPr lang="en-US" dirty="0" smtClean="0"/>
              <a:t>formed</a:t>
            </a:r>
          </a:p>
          <a:p>
            <a:pPr lvl="1"/>
            <a:r>
              <a:rPr lang="en-US" dirty="0" smtClean="0"/>
              <a:t>Please </a:t>
            </a:r>
            <a:r>
              <a:rPr lang="en-US" dirty="0"/>
              <a:t>help! Mail </a:t>
            </a:r>
            <a:r>
              <a:rPr lang="en-US" dirty="0" smtClean="0"/>
              <a:t>Security ADs – </a:t>
            </a:r>
            <a:r>
              <a:rPr lang="en-US" dirty="0" smtClean="0">
                <a:hlinkClick r:id="rId3"/>
              </a:rPr>
              <a:t>sec-ads@tools.ietf.org</a:t>
            </a:r>
            <a:r>
              <a:rPr lang="en-US" dirty="0" smtClean="0"/>
              <a:t> .</a:t>
            </a:r>
          </a:p>
          <a:p>
            <a:r>
              <a:rPr lang="en-US" dirty="0" smtClean="0"/>
              <a:t>IAB re</a:t>
            </a:r>
            <a:r>
              <a:rPr lang="en-US" dirty="0"/>
              <a:t>-factoring </a:t>
            </a:r>
            <a:r>
              <a:rPr lang="en-US" dirty="0" smtClean="0"/>
              <a:t>security </a:t>
            </a:r>
            <a:r>
              <a:rPr lang="en-US" dirty="0"/>
              <a:t>and privacy </a:t>
            </a:r>
            <a:r>
              <a:rPr lang="en-US" dirty="0" smtClean="0"/>
              <a:t>programs </a:t>
            </a:r>
            <a:r>
              <a:rPr lang="en-US" dirty="0"/>
              <a:t>into </a:t>
            </a:r>
            <a:r>
              <a:rPr lang="en-US" dirty="0" smtClean="0"/>
              <a:t>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42710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 Work related to 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66714" y="1432984"/>
            <a:ext cx="8410575" cy="4739216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Using TLS is Applications (UTA WG)</a:t>
            </a:r>
          </a:p>
          <a:p>
            <a:pPr lvl="1"/>
            <a:r>
              <a:rPr lang="en-US" dirty="0" smtClean="0"/>
              <a:t>Update </a:t>
            </a:r>
            <a:r>
              <a:rPr lang="en-US" dirty="0"/>
              <a:t>old </a:t>
            </a:r>
            <a:r>
              <a:rPr lang="en-US" dirty="0" smtClean="0"/>
              <a:t>RFCs on how to use TLS in applications </a:t>
            </a:r>
            <a:r>
              <a:rPr lang="en-US" dirty="0"/>
              <a:t>and mandate implementation of non-PFS </a:t>
            </a:r>
            <a:r>
              <a:rPr lang="en-US" dirty="0" err="1"/>
              <a:t>ciphersuites</a:t>
            </a:r>
            <a:endParaRPr lang="en-US" dirty="0"/>
          </a:p>
          <a:p>
            <a:pPr lvl="1"/>
            <a:r>
              <a:rPr lang="en-US" dirty="0"/>
              <a:t>Generic BCP for TLS </a:t>
            </a:r>
            <a:r>
              <a:rPr lang="en-US" dirty="0" err="1"/>
              <a:t>ciphersuites</a:t>
            </a:r>
            <a:endParaRPr lang="en-US" dirty="0"/>
          </a:p>
          <a:p>
            <a:r>
              <a:rPr lang="en-US" dirty="0"/>
              <a:t>TLS 1.3 (TLS WG)</a:t>
            </a:r>
          </a:p>
          <a:p>
            <a:pPr lvl="1"/>
            <a:r>
              <a:rPr lang="en-US" dirty="0"/>
              <a:t>TLS 1.3 being developed aiming for better handshake performance and encryption properties </a:t>
            </a:r>
          </a:p>
          <a:p>
            <a:pPr lvl="1"/>
            <a:r>
              <a:rPr lang="en-US" dirty="0"/>
              <a:t>And learning from our history of previous TLS problems</a:t>
            </a:r>
          </a:p>
          <a:p>
            <a:r>
              <a:rPr lang="en-US" dirty="0"/>
              <a:t>HTTP/2.0 (HTTPBIS WG)</a:t>
            </a:r>
          </a:p>
          <a:p>
            <a:pPr lvl="1"/>
            <a:r>
              <a:rPr lang="en-US" dirty="0"/>
              <a:t>Major deployment model: HTTP over TLS</a:t>
            </a:r>
          </a:p>
          <a:p>
            <a:pPr lvl="1"/>
            <a:r>
              <a:rPr lang="en-US" dirty="0"/>
              <a:t>Significant debate: concept of http: URIs being accessed via TLS (alt-svc), with no browser indication that crypto is happening</a:t>
            </a:r>
          </a:p>
          <a:p>
            <a:pPr lvl="1"/>
            <a:r>
              <a:rPr lang="en-US" dirty="0"/>
              <a:t>Debate on requiring server </a:t>
            </a:r>
            <a:r>
              <a:rPr lang="en-US" dirty="0" err="1"/>
              <a:t>auth</a:t>
            </a:r>
            <a:endParaRPr lang="en-US" dirty="0"/>
          </a:p>
          <a:p>
            <a:r>
              <a:rPr lang="en-US" dirty="0"/>
              <a:t>TCP Increased Security (</a:t>
            </a:r>
            <a:r>
              <a:rPr lang="en-US" dirty="0" err="1"/>
              <a:t>TCPInc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Provide TLS functionality within TCP</a:t>
            </a:r>
          </a:p>
          <a:p>
            <a:pPr lvl="1"/>
            <a:r>
              <a:rPr lang="en-US" dirty="0"/>
              <a:t>Support Opportunistic security with a way to hook in authentication</a:t>
            </a:r>
          </a:p>
          <a:p>
            <a:r>
              <a:rPr lang="en-US" dirty="0"/>
              <a:t>DNS Privacy </a:t>
            </a:r>
          </a:p>
          <a:p>
            <a:pPr lvl="1"/>
            <a:r>
              <a:rPr lang="en-US" dirty="0"/>
              <a:t>Reducing exposure of sensitive names found in DNS</a:t>
            </a:r>
          </a:p>
          <a:p>
            <a:pPr lvl="2"/>
            <a:r>
              <a:rPr lang="en-US" dirty="0">
                <a:hlinkClick r:id="rId3"/>
              </a:rPr>
              <a:t>https://datatracker.ietf.org/doc/draft-bortzmeyer-dnsop-dns-privacy/</a:t>
            </a:r>
            <a:r>
              <a:rPr lang="en-US" dirty="0"/>
              <a:t>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774269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66714" y="1432984"/>
            <a:ext cx="8410575" cy="527261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Participate in the IETF working groups:</a:t>
            </a:r>
          </a:p>
          <a:p>
            <a:pPr lvl="1"/>
            <a:r>
              <a:rPr lang="en-US" dirty="0" smtClean="0"/>
              <a:t>Volunteer Driven</a:t>
            </a:r>
          </a:p>
          <a:p>
            <a:pPr lvl="2"/>
            <a:r>
              <a:rPr lang="en-US" dirty="0" smtClean="0"/>
              <a:t>RFCs can be updated as needed, with or without a working group in future</a:t>
            </a:r>
          </a:p>
          <a:p>
            <a:pPr lvl="1"/>
            <a:r>
              <a:rPr lang="en-US" dirty="0" smtClean="0"/>
              <a:t>Meetings are held three times a year</a:t>
            </a:r>
          </a:p>
          <a:p>
            <a:pPr lvl="2"/>
            <a:r>
              <a:rPr lang="en-US" dirty="0" smtClean="0"/>
              <a:t>Meeting dates/times can be found at: </a:t>
            </a:r>
            <a:r>
              <a:rPr lang="en-US" dirty="0" smtClean="0">
                <a:hlinkClick r:id="rId3"/>
              </a:rPr>
              <a:t>http://www.ietf.org</a:t>
            </a:r>
            <a:endParaRPr lang="en-US" dirty="0" smtClean="0"/>
          </a:p>
          <a:p>
            <a:pPr lvl="2"/>
            <a:r>
              <a:rPr lang="en-US" dirty="0" smtClean="0"/>
              <a:t>Participation can be in person or remote via </a:t>
            </a:r>
            <a:r>
              <a:rPr lang="en-US" dirty="0" err="1" smtClean="0"/>
              <a:t>MeetEcho</a:t>
            </a:r>
            <a:endParaRPr lang="en-US" dirty="0" smtClean="0"/>
          </a:p>
          <a:p>
            <a:pPr lvl="2"/>
            <a:r>
              <a:rPr lang="en-US" dirty="0" smtClean="0"/>
              <a:t>All decisions are finalized on the mailing list</a:t>
            </a:r>
          </a:p>
          <a:p>
            <a:pPr lvl="1"/>
            <a:r>
              <a:rPr lang="en-US" dirty="0" smtClean="0"/>
              <a:t>Join working group mailing list, for example: </a:t>
            </a:r>
            <a:r>
              <a:rPr lang="en-US" dirty="0" smtClean="0">
                <a:hlinkClick r:id="rId4"/>
              </a:rPr>
              <a:t>MILE@ietf.org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Participate in an existing thread </a:t>
            </a:r>
          </a:p>
          <a:p>
            <a:pPr lvl="2"/>
            <a:r>
              <a:rPr lang="en-US" dirty="0" smtClean="0"/>
              <a:t>Start a thread on any questions based on review of a draft</a:t>
            </a:r>
          </a:p>
          <a:p>
            <a:pPr lvl="2"/>
            <a:r>
              <a:rPr lang="en-US" dirty="0" smtClean="0"/>
              <a:t>Start a thread on work to be proposed related to MILE</a:t>
            </a:r>
          </a:p>
          <a:p>
            <a:r>
              <a:rPr lang="en-US" dirty="0" smtClean="0"/>
              <a:t>Review background information on working groups including implementation information:</a:t>
            </a:r>
          </a:p>
          <a:p>
            <a:pPr lvl="1"/>
            <a:r>
              <a:rPr lang="en-US" dirty="0" smtClean="0"/>
              <a:t>List of </a:t>
            </a:r>
            <a:r>
              <a:rPr lang="en-US" dirty="0"/>
              <a:t>working groups: </a:t>
            </a:r>
            <a:r>
              <a:rPr lang="en-US" dirty="0">
                <a:hlinkClick r:id="rId5"/>
              </a:rPr>
              <a:t>http://datatracker.ietf.org/wg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r>
              <a:rPr lang="en-US" dirty="0" smtClean="0"/>
              <a:t>Contribute to open source code implementing standards</a:t>
            </a:r>
          </a:p>
          <a:p>
            <a:r>
              <a:rPr lang="en-US" dirty="0" smtClean="0"/>
              <a:t>Provide feedback on code and associated RFCs and drafts</a:t>
            </a:r>
          </a:p>
          <a:p>
            <a:pPr lvl="1"/>
            <a:r>
              <a:rPr lang="en-US" dirty="0" smtClean="0"/>
              <a:t>Join the Privacy/PM Review team</a:t>
            </a:r>
            <a:r>
              <a:rPr lang="en-US" dirty="0"/>
              <a:t>: </a:t>
            </a:r>
            <a:r>
              <a:rPr lang="en-US" dirty="0">
                <a:hlinkClick r:id="rId6"/>
              </a:rPr>
              <a:t>ietf-privacy@</a:t>
            </a:r>
            <a:r>
              <a:rPr lang="en-US" dirty="0" smtClean="0">
                <a:hlinkClick r:id="rId6"/>
              </a:rPr>
              <a:t>ietf.org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Or submit a ticket with your </a:t>
            </a:r>
            <a:r>
              <a:rPr lang="en-US" dirty="0"/>
              <a:t>review information: </a:t>
            </a:r>
            <a:r>
              <a:rPr lang="en-US" dirty="0">
                <a:hlinkClick r:id="rId7"/>
              </a:rPr>
              <a:t>https://trac.tools.ietf.org/group/ppm-legacy-review/</a:t>
            </a:r>
            <a:r>
              <a:rPr lang="en-US" dirty="0" smtClean="0">
                <a:hlinkClick r:id="rId7"/>
              </a:rPr>
              <a:t>wiki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 bwMode="gray">
          <a:xfrm>
            <a:off x="1600200" y="2219252"/>
            <a:ext cx="7177089" cy="2988687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Incident Response @ EMC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  <a:latin typeface="+mn-lt"/>
              </a:rPr>
              <a:t>5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0,000 Employees</a:t>
            </a:r>
          </a:p>
          <a:p>
            <a:r>
              <a:rPr lang="en-US" dirty="0" smtClean="0">
                <a:solidFill>
                  <a:schemeClr val="bg2"/>
                </a:solidFill>
                <a:latin typeface="+mn-lt"/>
              </a:rPr>
              <a:t>20,000+ contractors</a:t>
            </a:r>
            <a:endParaRPr lang="en-US" dirty="0" smtClean="0">
              <a:solidFill>
                <a:schemeClr val="bg2"/>
              </a:solidFill>
              <a:latin typeface="+mn-lt"/>
            </a:endParaRPr>
          </a:p>
          <a:p>
            <a:r>
              <a:rPr lang="en-US" dirty="0" smtClean="0">
                <a:solidFill>
                  <a:schemeClr val="bg2"/>
                </a:solidFill>
                <a:latin typeface="+mn-lt"/>
              </a:rPr>
              <a:t>500+ locations in over 80 countries</a:t>
            </a:r>
          </a:p>
          <a:p>
            <a:r>
              <a:rPr lang="en-US" dirty="0" smtClean="0">
                <a:solidFill>
                  <a:schemeClr val="bg2"/>
                </a:solidFill>
                <a:latin typeface="+mn-lt"/>
              </a:rPr>
              <a:t>8 Internet gateways</a:t>
            </a:r>
          </a:p>
          <a:p>
            <a:r>
              <a:rPr lang="en-US" dirty="0" smtClean="0">
                <a:solidFill>
                  <a:schemeClr val="bg2"/>
                </a:solidFill>
                <a:latin typeface="+mn-lt"/>
              </a:rPr>
              <a:t>250,000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+ 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endpoints</a:t>
            </a:r>
          </a:p>
          <a:p>
            <a:endParaRPr lang="en-US" dirty="0" smtClean="0">
              <a:solidFill>
                <a:schemeClr val="bg2"/>
              </a:solidFill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2"/>
                </a:solidFill>
                <a:latin typeface="+mn-lt"/>
              </a:rPr>
              <a:t>Never a shortage of “interesting” things </a:t>
            </a:r>
            <a:r>
              <a:rPr lang="en-US" dirty="0" smtClean="0">
                <a:solidFill>
                  <a:schemeClr val="bg2"/>
                </a:solidFill>
                <a:latin typeface="+mn-lt"/>
                <a:sym typeface="Wingdings"/>
              </a:rPr>
              <a:t></a:t>
            </a:r>
          </a:p>
          <a:p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948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Flashback </a:t>
            </a:r>
            <a:r>
              <a:rPr lang="en-US" dirty="0" smtClean="0">
                <a:latin typeface="+mn-lt"/>
              </a:rPr>
              <a:t>to March, 2011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D4D4D"/>
                </a:solidFill>
                <a:latin typeface="+mn-lt"/>
              </a:rPr>
              <a:t>RSA had a security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issue</a:t>
            </a:r>
            <a:r>
              <a:rPr lang="en-US" dirty="0">
                <a:solidFill>
                  <a:srgbClr val="4D4D4D"/>
                </a:solidFill>
                <a:latin typeface="+mn-lt"/>
              </a:rPr>
              <a:t> </a:t>
            </a:r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pPr lvl="1"/>
            <a:r>
              <a:rPr lang="en-US" dirty="0">
                <a:solidFill>
                  <a:srgbClr val="4D4D4D"/>
                </a:solidFill>
                <a:latin typeface="+mn-lt"/>
              </a:rPr>
              <a:t>Y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ou may have heard about it </a:t>
            </a:r>
            <a:r>
              <a:rPr lang="en-US" dirty="0" smtClean="0">
                <a:solidFill>
                  <a:srgbClr val="4D4D4D"/>
                </a:solidFill>
                <a:latin typeface="+mn-lt"/>
                <a:sym typeface="Wingdings"/>
              </a:rPr>
              <a:t></a:t>
            </a:r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pPr marL="0" indent="0">
              <a:buNone/>
            </a:pPr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r>
              <a:rPr lang="en-US" dirty="0" smtClean="0">
                <a:solidFill>
                  <a:srgbClr val="4D4D4D"/>
                </a:solidFill>
                <a:latin typeface="+mn-lt"/>
              </a:rPr>
              <a:t>CIRC was fewer than 10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people,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not 24x7</a:t>
            </a:r>
            <a:br>
              <a:rPr lang="en-US" dirty="0" smtClean="0">
                <a:solidFill>
                  <a:srgbClr val="4D4D4D"/>
                </a:solidFill>
                <a:latin typeface="+mn-lt"/>
              </a:rPr>
            </a:br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r>
              <a:rPr lang="en-US" dirty="0" smtClean="0">
                <a:solidFill>
                  <a:srgbClr val="4D4D4D"/>
                </a:solidFill>
                <a:latin typeface="+mn-lt"/>
              </a:rPr>
              <a:t>Post- breach analysis indicated that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“Threat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Intelligence would have played a major role in detecting this activity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.”</a:t>
            </a:r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4431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So what did we do?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4D4D4D"/>
                </a:solidFill>
                <a:latin typeface="+mn-lt"/>
              </a:rPr>
              <a:t>Built a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full time </a:t>
            </a:r>
            <a:r>
              <a:rPr lang="en-US" dirty="0" err="1" smtClean="0">
                <a:solidFill>
                  <a:srgbClr val="4D4D4D"/>
                </a:solidFill>
                <a:latin typeface="+mn-lt"/>
              </a:rPr>
              <a:t>CyberThreat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Intelligence group</a:t>
            </a: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2.5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FTE’s</a:t>
            </a:r>
            <a:br>
              <a:rPr lang="en-US" dirty="0" smtClean="0">
                <a:solidFill>
                  <a:srgbClr val="4D4D4D"/>
                </a:solidFill>
                <a:latin typeface="+mn-lt"/>
              </a:rPr>
            </a:br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r>
              <a:rPr lang="en-US" dirty="0" smtClean="0">
                <a:solidFill>
                  <a:srgbClr val="4D4D4D"/>
                </a:solidFill>
                <a:latin typeface="+mn-lt"/>
              </a:rPr>
              <a:t>Bought multiple intelligence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feeds</a:t>
            </a:r>
            <a:br>
              <a:rPr lang="en-US" dirty="0" smtClean="0">
                <a:solidFill>
                  <a:srgbClr val="4D4D4D"/>
                </a:solidFill>
                <a:latin typeface="+mn-lt"/>
              </a:rPr>
            </a:br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r>
              <a:rPr lang="en-US" dirty="0" smtClean="0">
                <a:solidFill>
                  <a:srgbClr val="4D4D4D"/>
                </a:solidFill>
                <a:latin typeface="+mn-lt"/>
              </a:rPr>
              <a:t>Joined multiple threat sharing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groups</a:t>
            </a:r>
            <a:br>
              <a:rPr lang="en-US" dirty="0" smtClean="0">
                <a:solidFill>
                  <a:srgbClr val="4D4D4D"/>
                </a:solidFill>
                <a:latin typeface="+mn-lt"/>
              </a:rPr>
            </a:br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r>
              <a:rPr lang="en-US" dirty="0" smtClean="0">
                <a:solidFill>
                  <a:srgbClr val="4D4D4D"/>
                </a:solidFill>
                <a:latin typeface="+mn-lt"/>
              </a:rPr>
              <a:t>Custom developed a Threat Intel portal /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DB</a:t>
            </a:r>
            <a:br>
              <a:rPr lang="en-US" dirty="0" smtClean="0">
                <a:solidFill>
                  <a:srgbClr val="4D4D4D"/>
                </a:solidFill>
                <a:latin typeface="+mn-lt"/>
              </a:rPr>
            </a:br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r>
              <a:rPr lang="en-US" dirty="0" smtClean="0">
                <a:solidFill>
                  <a:srgbClr val="4D4D4D"/>
                </a:solidFill>
                <a:latin typeface="+mn-lt"/>
              </a:rPr>
              <a:t>Developed own in house OSINT gathering</a:t>
            </a:r>
            <a:endParaRPr lang="en-US" dirty="0">
              <a:solidFill>
                <a:srgbClr val="4D4D4D"/>
              </a:solidFill>
              <a:latin typeface="+mn-lt"/>
            </a:endParaRP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3650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Threat Intel: 0 to 100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8198"/>
            <a:ext cx="7886700" cy="466876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4D4D4D"/>
                </a:solidFill>
                <a:latin typeface="+mn-lt"/>
              </a:rPr>
              <a:t>So what happened???</a:t>
            </a:r>
            <a:endParaRPr lang="en-US" dirty="0">
              <a:solidFill>
                <a:srgbClr val="4D4D4D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473" y="2022711"/>
            <a:ext cx="6071747" cy="415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386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Observed Threat </a:t>
            </a:r>
            <a:r>
              <a:rPr lang="en-US" dirty="0" smtClean="0">
                <a:latin typeface="+mn-lt"/>
              </a:rPr>
              <a:t>Intel Issues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4D4D4D"/>
                </a:solidFill>
                <a:latin typeface="+mn-lt"/>
              </a:rPr>
              <a:t>Some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Threat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Intel vendors don’t understand the difference,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Intelligence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vs. Information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.</a:t>
            </a:r>
          </a:p>
          <a:p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pPr lvl="1"/>
            <a:r>
              <a:rPr lang="en-US" dirty="0">
                <a:solidFill>
                  <a:srgbClr val="4D4D4D"/>
                </a:solidFill>
                <a:latin typeface="+mn-lt"/>
              </a:rPr>
              <a:t>H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ere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is a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“bad”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IP with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no context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as to why it’s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bad</a:t>
            </a: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Needs to be actionable to be Intelligence</a:t>
            </a:r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pPr marL="0" indent="0">
              <a:buNone/>
            </a:pPr>
            <a:endParaRPr lang="en-US" u="sng" dirty="0">
              <a:solidFill>
                <a:srgbClr val="4D4D4D"/>
              </a:solidFill>
              <a:latin typeface="+mn-lt"/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4D4D4D"/>
                </a:solidFill>
                <a:latin typeface="+mn-lt"/>
              </a:rPr>
              <a:t>Result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: Resources wasted on false positives</a:t>
            </a:r>
            <a:br>
              <a:rPr lang="en-US" dirty="0" smtClean="0">
                <a:solidFill>
                  <a:srgbClr val="4D4D4D"/>
                </a:solidFill>
                <a:latin typeface="+mn-lt"/>
              </a:rPr>
            </a:br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pPr marL="0" indent="0">
              <a:buNone/>
            </a:pPr>
            <a:r>
              <a:rPr lang="en-US" u="sng" dirty="0">
                <a:solidFill>
                  <a:srgbClr val="4D4D4D"/>
                </a:solidFill>
                <a:latin typeface="+mn-lt"/>
              </a:rPr>
              <a:t>Result</a:t>
            </a:r>
            <a:r>
              <a:rPr lang="en-US" dirty="0">
                <a:solidFill>
                  <a:srgbClr val="4D4D4D"/>
                </a:solidFill>
                <a:latin typeface="+mn-lt"/>
              </a:rPr>
              <a:t>: Resources wasted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researching</a:t>
            </a:r>
            <a:endParaRPr lang="en-US" dirty="0">
              <a:solidFill>
                <a:srgbClr val="4D4D4D"/>
              </a:solidFill>
              <a:latin typeface="+mn-lt"/>
            </a:endParaRPr>
          </a:p>
          <a:p>
            <a:pPr marL="0" indent="0">
              <a:buNone/>
            </a:pPr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127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Observed Threat Intel Issues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4D4D4D"/>
                </a:solidFill>
                <a:latin typeface="+mn-lt"/>
              </a:rPr>
              <a:t>Lack of widely adopted standard for sharing Threat Intelligence or </a:t>
            </a:r>
            <a:r>
              <a:rPr lang="en-US" dirty="0" err="1" smtClean="0">
                <a:solidFill>
                  <a:srgbClr val="4D4D4D"/>
                </a:solidFill>
                <a:latin typeface="+mn-lt"/>
              </a:rPr>
              <a:t>IoCs</a:t>
            </a:r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pPr lvl="1"/>
            <a:r>
              <a:rPr lang="en-US" dirty="0" smtClean="0">
                <a:solidFill>
                  <a:srgbClr val="4D4D4D"/>
                </a:solidFill>
                <a:latin typeface="+mn-lt"/>
              </a:rPr>
              <a:t>STIX, IODEF, </a:t>
            </a:r>
            <a:r>
              <a:rPr lang="en-US" dirty="0" err="1" smtClean="0">
                <a:solidFill>
                  <a:srgbClr val="4D4D4D"/>
                </a:solidFill>
                <a:latin typeface="+mn-lt"/>
              </a:rPr>
              <a:t>OpenIOC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 all have Limited vendor adoption</a:t>
            </a:r>
          </a:p>
          <a:p>
            <a:pPr lvl="1"/>
            <a:endParaRPr lang="en-US" dirty="0" smtClean="0">
              <a:solidFill>
                <a:srgbClr val="4D4D4D"/>
              </a:solidFill>
              <a:latin typeface="+mn-lt"/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4D4D4D"/>
                </a:solidFill>
                <a:latin typeface="+mn-lt"/>
              </a:rPr>
              <a:t>Result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: Resources wasted on logging into various portals, </a:t>
            </a:r>
            <a:r>
              <a:rPr lang="en-US" dirty="0" err="1" smtClean="0">
                <a:solidFill>
                  <a:srgbClr val="4D4D4D"/>
                </a:solidFill>
                <a:latin typeface="+mn-lt"/>
              </a:rPr>
              <a:t>maliling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 lists, feeds, etc.</a:t>
            </a:r>
          </a:p>
          <a:p>
            <a:pPr lvl="1"/>
            <a:endParaRPr lang="en-US" dirty="0">
              <a:solidFill>
                <a:srgbClr val="4D4D4D"/>
              </a:solidFill>
              <a:latin typeface="+mn-lt"/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4D4D4D"/>
                </a:solidFill>
                <a:latin typeface="+mn-lt"/>
              </a:rPr>
              <a:t>Result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:</a:t>
            </a:r>
            <a:r>
              <a:rPr lang="en-US" i="1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4D4D4D"/>
                </a:solidFill>
                <a:latin typeface="+mn-lt"/>
              </a:rPr>
              <a:t>Human errors when transferring data</a:t>
            </a:r>
          </a:p>
          <a:p>
            <a:pPr lvl="1"/>
            <a:endParaRPr lang="en-US" dirty="0">
              <a:solidFill>
                <a:srgbClr val="4D4D4D"/>
              </a:solidFill>
              <a:latin typeface="+mn-lt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112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2012 EMC External Template">
  <a:themeElements>
    <a:clrScheme name="*Revised Palette">
      <a:dk1>
        <a:srgbClr val="000000"/>
      </a:dk1>
      <a:lt1>
        <a:srgbClr val="FFFFFF"/>
      </a:lt1>
      <a:dk2>
        <a:srgbClr val="3892D0"/>
      </a:dk2>
      <a:lt2>
        <a:srgbClr val="4D4D4D"/>
      </a:lt2>
      <a:accent1>
        <a:srgbClr val="3892D0"/>
      </a:accent1>
      <a:accent2>
        <a:srgbClr val="49A942"/>
      </a:accent2>
      <a:accent3>
        <a:srgbClr val="93C5FF"/>
      </a:accent3>
      <a:accent4>
        <a:srgbClr val="FFC425"/>
      </a:accent4>
      <a:accent5>
        <a:srgbClr val="E36F1E"/>
      </a:accent5>
      <a:accent6>
        <a:srgbClr val="B5121B"/>
      </a:accent6>
      <a:hlink>
        <a:srgbClr val="3892D0"/>
      </a:hlink>
      <a:folHlink>
        <a:srgbClr val="4D4D4D"/>
      </a:folHlink>
    </a:clrScheme>
    <a:fontScheme name="Verdana-EMC New PPTX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bg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 algn="ctr">
          <a:defRPr dirty="0" smtClean="0">
            <a:solidFill>
              <a:schemeClr val="bg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*Revised Palette">
      <a:dk1>
        <a:srgbClr val="000000"/>
      </a:dk1>
      <a:lt1>
        <a:srgbClr val="FFFFFF"/>
      </a:lt1>
      <a:dk2>
        <a:srgbClr val="3892D0"/>
      </a:dk2>
      <a:lt2>
        <a:srgbClr val="4D4D4D"/>
      </a:lt2>
      <a:accent1>
        <a:srgbClr val="3892D0"/>
      </a:accent1>
      <a:accent2>
        <a:srgbClr val="49A942"/>
      </a:accent2>
      <a:accent3>
        <a:srgbClr val="93C5FF"/>
      </a:accent3>
      <a:accent4>
        <a:srgbClr val="FFC425"/>
      </a:accent4>
      <a:accent5>
        <a:srgbClr val="E36F1E"/>
      </a:accent5>
      <a:accent6>
        <a:srgbClr val="B5121B"/>
      </a:accent6>
      <a:hlink>
        <a:srgbClr val="3892D0"/>
      </a:hlink>
      <a:folHlink>
        <a:srgbClr val="4D4D4D"/>
      </a:folHlink>
    </a:clrScheme>
    <a:fontScheme name="Verdana-EMC New PPTX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*Revised Palette">
      <a:dk1>
        <a:srgbClr val="000000"/>
      </a:dk1>
      <a:lt1>
        <a:srgbClr val="FFFFFF"/>
      </a:lt1>
      <a:dk2>
        <a:srgbClr val="3892D0"/>
      </a:dk2>
      <a:lt2>
        <a:srgbClr val="4D4D4D"/>
      </a:lt2>
      <a:accent1>
        <a:srgbClr val="3892D0"/>
      </a:accent1>
      <a:accent2>
        <a:srgbClr val="49A942"/>
      </a:accent2>
      <a:accent3>
        <a:srgbClr val="93C5FF"/>
      </a:accent3>
      <a:accent4>
        <a:srgbClr val="FFC425"/>
      </a:accent4>
      <a:accent5>
        <a:srgbClr val="E36F1E"/>
      </a:accent5>
      <a:accent6>
        <a:srgbClr val="B5121B"/>
      </a:accent6>
      <a:hlink>
        <a:srgbClr val="3892D0"/>
      </a:hlink>
      <a:folHlink>
        <a:srgbClr val="4D4D4D"/>
      </a:folHlink>
    </a:clrScheme>
    <a:fontScheme name="Verdana-EMC New PPTX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8034</TotalTime>
  <Words>2598</Words>
  <Application>Microsoft Macintosh PowerPoint</Application>
  <PresentationFormat>On-screen Show (4:3)</PresentationFormat>
  <Paragraphs>428</Paragraphs>
  <Slides>37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2012 EMC External Template</vt:lpstr>
      <vt:lpstr>Operational Cyber Threat Intelligence:</vt:lpstr>
      <vt:lpstr>Agenda</vt:lpstr>
      <vt:lpstr>EMC CIRC</vt:lpstr>
      <vt:lpstr>Incident Response @ EMC</vt:lpstr>
      <vt:lpstr>Flashback to March, 2011</vt:lpstr>
      <vt:lpstr>So what did we do? </vt:lpstr>
      <vt:lpstr>Threat Intel: 0 to 100</vt:lpstr>
      <vt:lpstr>Observed Threat Intel Issues</vt:lpstr>
      <vt:lpstr>Observed Threat Intel Issues</vt:lpstr>
      <vt:lpstr>Observed Threat Intel Issues</vt:lpstr>
      <vt:lpstr>Observed Threat Intel Issues</vt:lpstr>
      <vt:lpstr>Observed Threat Intel Issues</vt:lpstr>
      <vt:lpstr>What did we do?</vt:lpstr>
      <vt:lpstr>What is next?  Efficiency</vt:lpstr>
      <vt:lpstr>What is next?  Harvesting IoCs</vt:lpstr>
      <vt:lpstr>Lessons Learned</vt:lpstr>
      <vt:lpstr>Lessons Learned</vt:lpstr>
      <vt:lpstr>Efficient &amp; Effective Exchanges</vt:lpstr>
      <vt:lpstr>Pervasive Monitoring Call to Action:</vt:lpstr>
      <vt:lpstr>Who is Sharing Data?  What is Useful? </vt:lpstr>
      <vt:lpstr>Use Case Driven Adoption One Size Does Not Fit All</vt:lpstr>
      <vt:lpstr>Achieving Interoperability</vt:lpstr>
      <vt:lpstr>Transport Requirements</vt:lpstr>
      <vt:lpstr>Transport Options </vt:lpstr>
      <vt:lpstr>Open Source Implementations</vt:lpstr>
      <vt:lpstr>Related IETF Working Groups</vt:lpstr>
      <vt:lpstr>IETF’s MILE</vt:lpstr>
      <vt:lpstr>MILE</vt:lpstr>
      <vt:lpstr>Security Automation &amp; Continuous Monitoring (SACM)</vt:lpstr>
      <vt:lpstr>Extensible Messaging and Presence Protocol (XMPP)</vt:lpstr>
      <vt:lpstr>IETF Security Update</vt:lpstr>
      <vt:lpstr>IETF (Re)Action to Pervasive Monitoring</vt:lpstr>
      <vt:lpstr>Opportunistic Security</vt:lpstr>
      <vt:lpstr>New IETF Work Related to Pervasive Monitoring (PM)</vt:lpstr>
      <vt:lpstr>IETF Work related to PM</vt:lpstr>
      <vt:lpstr>How Can I help?</vt:lpstr>
      <vt:lpstr>Thank you!</vt:lpstr>
    </vt:vector>
  </TitlesOfParts>
  <Company>EMC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Managed Incident Lightweight Exchange (MILE)</dc:title>
  <dc:creator>Kathleen Moriarty</dc:creator>
  <cp:lastModifiedBy>Corporate User</cp:lastModifiedBy>
  <cp:revision>85</cp:revision>
  <dcterms:created xsi:type="dcterms:W3CDTF">2013-07-24T02:08:15Z</dcterms:created>
  <dcterms:modified xsi:type="dcterms:W3CDTF">2014-06-24T14:17:53Z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-226923686</vt:i4>
  </property>
  <property fmtid="{D5CDD505-2E9C-101B-9397-08002B2CF9AE}" pid="3" name="_NewReviewCycle">
    <vt:lpwstr/>
  </property>
  <property fmtid="{D5CDD505-2E9C-101B-9397-08002B2CF9AE}" pid="4" name="_EmailSubject">
    <vt:lpwstr>PPT template?</vt:lpwstr>
  </property>
  <property fmtid="{D5CDD505-2E9C-101B-9397-08002B2CF9AE}" pid="5" name="_AuthorEmail">
    <vt:lpwstr>david.black@emc.com</vt:lpwstr>
  </property>
  <property fmtid="{D5CDD505-2E9C-101B-9397-08002B2CF9AE}" pid="6" name="_AuthorEmailDisplayName">
    <vt:lpwstr>Black, David</vt:lpwstr>
  </property>
</Properties>
</file>