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67" r:id="rId3"/>
  </p:sldMasterIdLst>
  <p:notesMasterIdLst>
    <p:notesMasterId r:id="rId44"/>
  </p:notesMasterIdLst>
  <p:handoutMasterIdLst>
    <p:handoutMasterId r:id="rId45"/>
  </p:handoutMasterIdLst>
  <p:sldIdLst>
    <p:sldId id="265" r:id="rId4"/>
    <p:sldId id="262" r:id="rId5"/>
    <p:sldId id="263" r:id="rId6"/>
    <p:sldId id="477" r:id="rId7"/>
    <p:sldId id="478" r:id="rId8"/>
    <p:sldId id="393" r:id="rId9"/>
    <p:sldId id="490" r:id="rId10"/>
    <p:sldId id="464" r:id="rId11"/>
    <p:sldId id="491" r:id="rId12"/>
    <p:sldId id="394" r:id="rId13"/>
    <p:sldId id="493" r:id="rId14"/>
    <p:sldId id="474" r:id="rId15"/>
    <p:sldId id="423" r:id="rId16"/>
    <p:sldId id="424" r:id="rId17"/>
    <p:sldId id="425" r:id="rId18"/>
    <p:sldId id="426" r:id="rId19"/>
    <p:sldId id="427" r:id="rId20"/>
    <p:sldId id="475" r:id="rId21"/>
    <p:sldId id="432" r:id="rId22"/>
    <p:sldId id="433" r:id="rId23"/>
    <p:sldId id="435" r:id="rId24"/>
    <p:sldId id="436" r:id="rId25"/>
    <p:sldId id="447" r:id="rId26"/>
    <p:sldId id="483" r:id="rId27"/>
    <p:sldId id="448" r:id="rId28"/>
    <p:sldId id="449" r:id="rId29"/>
    <p:sldId id="450" r:id="rId30"/>
    <p:sldId id="451" r:id="rId31"/>
    <p:sldId id="452" r:id="rId32"/>
    <p:sldId id="453" r:id="rId33"/>
    <p:sldId id="454" r:id="rId34"/>
    <p:sldId id="455" r:id="rId35"/>
    <p:sldId id="485" r:id="rId36"/>
    <p:sldId id="486" r:id="rId37"/>
    <p:sldId id="484" r:id="rId38"/>
    <p:sldId id="396" r:id="rId39"/>
    <p:sldId id="469" r:id="rId40"/>
    <p:sldId id="264" r:id="rId41"/>
    <p:sldId id="492" r:id="rId42"/>
    <p:sldId id="476" r:id="rId43"/>
  </p:sldIdLst>
  <p:sldSz cx="9144000" cy="6858000" type="screen4x3"/>
  <p:notesSz cx="7104063" cy="102346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4B8B"/>
    <a:srgbClr val="CC568C"/>
    <a:srgbClr val="0070C0"/>
    <a:srgbClr val="FF4C4C"/>
    <a:srgbClr val="143263"/>
    <a:srgbClr val="FFFFFF"/>
    <a:srgbClr val="104788"/>
    <a:srgbClr val="2A4C82"/>
    <a:srgbClr val="2E69C8"/>
    <a:srgbClr val="FF5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65438" autoAdjust="0"/>
  </p:normalViewPr>
  <p:slideViewPr>
    <p:cSldViewPr>
      <p:cViewPr varScale="1">
        <p:scale>
          <a:sx n="76" d="100"/>
          <a:sy n="76" d="100"/>
        </p:scale>
        <p:origin x="2802" y="84"/>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4020" y="-8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3078427" cy="511731"/>
          </a:xfrm>
          <a:prstGeom prst="rect">
            <a:avLst/>
          </a:prstGeom>
        </p:spPr>
        <p:txBody>
          <a:bodyPr vert="horz" lIns="94787" tIns="47394" rIns="94787" bIns="47394" rtlCol="0"/>
          <a:lstStyle>
            <a:lvl1pPr algn="l">
              <a:defRPr sz="1300"/>
            </a:lvl1pPr>
          </a:lstStyle>
          <a:p>
            <a:endParaRPr lang="ko-KR" altLang="en-US"/>
          </a:p>
        </p:txBody>
      </p:sp>
      <p:sp>
        <p:nvSpPr>
          <p:cNvPr id="3" name="날짜 개체 틀 2"/>
          <p:cNvSpPr>
            <a:spLocks noGrp="1"/>
          </p:cNvSpPr>
          <p:nvPr>
            <p:ph type="dt" sz="quarter" idx="1"/>
          </p:nvPr>
        </p:nvSpPr>
        <p:spPr>
          <a:xfrm>
            <a:off x="4023993" y="0"/>
            <a:ext cx="3078427" cy="511731"/>
          </a:xfrm>
          <a:prstGeom prst="rect">
            <a:avLst/>
          </a:prstGeom>
        </p:spPr>
        <p:txBody>
          <a:bodyPr vert="horz" lIns="94787" tIns="47394" rIns="94787" bIns="47394" rtlCol="0"/>
          <a:lstStyle>
            <a:lvl1pPr algn="r">
              <a:defRPr sz="1300"/>
            </a:lvl1pPr>
          </a:lstStyle>
          <a:p>
            <a:fld id="{27819334-C588-4CF5-B7F4-E1AA16AEB4A8}" type="datetimeFigureOut">
              <a:rPr lang="ko-KR" altLang="en-US" smtClean="0"/>
              <a:pPr/>
              <a:t>2014-06-27</a:t>
            </a:fld>
            <a:endParaRPr lang="ko-KR" altLang="en-US"/>
          </a:p>
        </p:txBody>
      </p:sp>
      <p:sp>
        <p:nvSpPr>
          <p:cNvPr id="4" name="바닥글 개체 틀 3"/>
          <p:cNvSpPr>
            <a:spLocks noGrp="1"/>
          </p:cNvSpPr>
          <p:nvPr>
            <p:ph type="ftr" sz="quarter" idx="2"/>
          </p:nvPr>
        </p:nvSpPr>
        <p:spPr>
          <a:xfrm>
            <a:off x="1" y="9721106"/>
            <a:ext cx="3078427" cy="511731"/>
          </a:xfrm>
          <a:prstGeom prst="rect">
            <a:avLst/>
          </a:prstGeom>
        </p:spPr>
        <p:txBody>
          <a:bodyPr vert="horz" lIns="94787" tIns="47394" rIns="94787" bIns="47394" rtlCol="0" anchor="b"/>
          <a:lstStyle>
            <a:lvl1pPr algn="l">
              <a:defRPr sz="1300"/>
            </a:lvl1pPr>
          </a:lstStyle>
          <a:p>
            <a:endParaRPr lang="ko-KR" altLang="en-US"/>
          </a:p>
        </p:txBody>
      </p:sp>
      <p:sp>
        <p:nvSpPr>
          <p:cNvPr id="5" name="슬라이드 번호 개체 틀 4"/>
          <p:cNvSpPr>
            <a:spLocks noGrp="1"/>
          </p:cNvSpPr>
          <p:nvPr>
            <p:ph type="sldNum" sz="quarter" idx="3"/>
          </p:nvPr>
        </p:nvSpPr>
        <p:spPr>
          <a:xfrm>
            <a:off x="4023993" y="9721106"/>
            <a:ext cx="3078427" cy="511731"/>
          </a:xfrm>
          <a:prstGeom prst="rect">
            <a:avLst/>
          </a:prstGeom>
        </p:spPr>
        <p:txBody>
          <a:bodyPr vert="horz" lIns="94787" tIns="47394" rIns="94787" bIns="47394" rtlCol="0" anchor="b"/>
          <a:lstStyle>
            <a:lvl1pPr algn="r">
              <a:defRPr sz="1300"/>
            </a:lvl1pPr>
          </a:lstStyle>
          <a:p>
            <a:fld id="{C64D17BC-F072-4DF0-81AF-53570BC68572}" type="slidenum">
              <a:rPr lang="ko-KR" altLang="en-US" smtClean="0"/>
              <a:pPr/>
              <a:t>‹#›</a:t>
            </a:fld>
            <a:endParaRPr lang="ko-KR" altLang="en-US"/>
          </a:p>
        </p:txBody>
      </p:sp>
    </p:spTree>
    <p:extLst>
      <p:ext uri="{BB962C8B-B14F-4D97-AF65-F5344CB8AC3E}">
        <p14:creationId xmlns:p14="http://schemas.microsoft.com/office/powerpoint/2010/main" val="1056241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3078427" cy="511731"/>
          </a:xfrm>
          <a:prstGeom prst="rect">
            <a:avLst/>
          </a:prstGeom>
        </p:spPr>
        <p:txBody>
          <a:bodyPr vert="horz" lIns="94787" tIns="47394" rIns="94787" bIns="47394" rtlCol="0"/>
          <a:lstStyle>
            <a:lvl1pPr algn="l">
              <a:defRPr sz="1300"/>
            </a:lvl1pPr>
          </a:lstStyle>
          <a:p>
            <a:endParaRPr lang="ko-KR" altLang="en-US"/>
          </a:p>
        </p:txBody>
      </p:sp>
      <p:sp>
        <p:nvSpPr>
          <p:cNvPr id="3" name="날짜 개체 틀 2"/>
          <p:cNvSpPr>
            <a:spLocks noGrp="1"/>
          </p:cNvSpPr>
          <p:nvPr>
            <p:ph type="dt" idx="1"/>
          </p:nvPr>
        </p:nvSpPr>
        <p:spPr>
          <a:xfrm>
            <a:off x="4023993" y="0"/>
            <a:ext cx="3078427" cy="511731"/>
          </a:xfrm>
          <a:prstGeom prst="rect">
            <a:avLst/>
          </a:prstGeom>
        </p:spPr>
        <p:txBody>
          <a:bodyPr vert="horz" lIns="94787" tIns="47394" rIns="94787" bIns="47394" rtlCol="0"/>
          <a:lstStyle>
            <a:lvl1pPr algn="r">
              <a:defRPr sz="1300"/>
            </a:lvl1pPr>
          </a:lstStyle>
          <a:p>
            <a:fld id="{7FD60B1C-BDBA-4EAE-8103-E81302C75408}" type="datetimeFigureOut">
              <a:rPr lang="ko-KR" altLang="en-US" smtClean="0"/>
              <a:pPr/>
              <a:t>2014-06-27</a:t>
            </a:fld>
            <a:endParaRPr lang="ko-KR" altLang="en-US"/>
          </a:p>
        </p:txBody>
      </p:sp>
      <p:sp>
        <p:nvSpPr>
          <p:cNvPr id="4" name="슬라이드 이미지 개체 틀 3"/>
          <p:cNvSpPr>
            <a:spLocks noGrp="1" noRot="1" noChangeAspect="1"/>
          </p:cNvSpPr>
          <p:nvPr>
            <p:ph type="sldImg" idx="2"/>
          </p:nvPr>
        </p:nvSpPr>
        <p:spPr>
          <a:xfrm>
            <a:off x="993775" y="766763"/>
            <a:ext cx="5116513" cy="3838575"/>
          </a:xfrm>
          <a:prstGeom prst="rect">
            <a:avLst/>
          </a:prstGeom>
          <a:noFill/>
          <a:ln w="12700">
            <a:solidFill>
              <a:prstClr val="black"/>
            </a:solidFill>
          </a:ln>
        </p:spPr>
        <p:txBody>
          <a:bodyPr vert="horz" lIns="94787" tIns="47394" rIns="94787" bIns="47394" rtlCol="0" anchor="ctr"/>
          <a:lstStyle/>
          <a:p>
            <a:endParaRPr lang="ko-KR" altLang="en-US"/>
          </a:p>
        </p:txBody>
      </p:sp>
      <p:sp>
        <p:nvSpPr>
          <p:cNvPr id="5" name="슬라이드 노트 개체 틀 4"/>
          <p:cNvSpPr>
            <a:spLocks noGrp="1"/>
          </p:cNvSpPr>
          <p:nvPr>
            <p:ph type="body" sz="quarter" idx="3"/>
          </p:nvPr>
        </p:nvSpPr>
        <p:spPr>
          <a:xfrm>
            <a:off x="710407" y="4861442"/>
            <a:ext cx="5683250" cy="4605576"/>
          </a:xfrm>
          <a:prstGeom prst="rect">
            <a:avLst/>
          </a:prstGeom>
        </p:spPr>
        <p:txBody>
          <a:bodyPr vert="horz" lIns="94787" tIns="47394" rIns="94787" bIns="47394"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1" y="9721106"/>
            <a:ext cx="3078427" cy="511731"/>
          </a:xfrm>
          <a:prstGeom prst="rect">
            <a:avLst/>
          </a:prstGeom>
        </p:spPr>
        <p:txBody>
          <a:bodyPr vert="horz" lIns="94787" tIns="47394" rIns="94787" bIns="47394"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4023993" y="9721106"/>
            <a:ext cx="3078427" cy="511731"/>
          </a:xfrm>
          <a:prstGeom prst="rect">
            <a:avLst/>
          </a:prstGeom>
        </p:spPr>
        <p:txBody>
          <a:bodyPr vert="horz" lIns="94787" tIns="47394" rIns="94787" bIns="47394" rtlCol="0" anchor="b"/>
          <a:lstStyle>
            <a:lvl1pPr algn="r">
              <a:defRPr sz="1300"/>
            </a:lvl1pPr>
          </a:lstStyle>
          <a:p>
            <a:fld id="{279EA66E-1633-438F-8269-1B36FC9B89F4}" type="slidenum">
              <a:rPr lang="ko-KR" altLang="en-US" smtClean="0"/>
              <a:pPr/>
              <a:t>‹#›</a:t>
            </a:fld>
            <a:endParaRPr lang="ko-KR" altLang="en-US"/>
          </a:p>
        </p:txBody>
      </p:sp>
    </p:spTree>
    <p:extLst>
      <p:ext uri="{BB962C8B-B14F-4D97-AF65-F5344CB8AC3E}">
        <p14:creationId xmlns:p14="http://schemas.microsoft.com/office/powerpoint/2010/main" val="131692960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Good Afternoon~^^</a:t>
            </a:r>
          </a:p>
          <a:p>
            <a:r>
              <a:rPr lang="en-US" altLang="ko-KR" baseline="0" dirty="0" smtClean="0"/>
              <a:t>My name is </a:t>
            </a:r>
            <a:r>
              <a:rPr lang="en-US" altLang="ko-KR" baseline="0" dirty="0" err="1" smtClean="0"/>
              <a:t>Junghoon</a:t>
            </a:r>
            <a:r>
              <a:rPr lang="en-US" altLang="ko-KR" baseline="0" dirty="0" smtClean="0"/>
              <a:t> Oh from </a:t>
            </a:r>
            <a:r>
              <a:rPr lang="en-US" altLang="ko-KR" baseline="0" dirty="0" err="1" smtClean="0"/>
              <a:t>AhnLab</a:t>
            </a:r>
            <a:r>
              <a:rPr lang="en-US" altLang="ko-KR" baseline="0" dirty="0" smtClean="0"/>
              <a:t>, South Korea. </a:t>
            </a:r>
          </a:p>
          <a:p>
            <a:r>
              <a:rPr lang="en-US" altLang="ko-KR" baseline="0" dirty="0" smtClean="0"/>
              <a:t>Thanks for inviting me. This is the biggest conference I’ve ever had.</a:t>
            </a:r>
          </a:p>
          <a:p>
            <a:r>
              <a:rPr lang="en-US" altLang="ko-KR" baseline="0" dirty="0" smtClean="0"/>
              <a:t>Today, I’ll make a presentation about a forensic analysis of APT lateral movement in windows environment.</a:t>
            </a:r>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1</a:t>
            </a:fld>
            <a:endParaRPr lang="ko-KR" altLang="en-US"/>
          </a:p>
        </p:txBody>
      </p:sp>
    </p:spTree>
    <p:extLst>
      <p:ext uri="{BB962C8B-B14F-4D97-AF65-F5344CB8AC3E}">
        <p14:creationId xmlns:p14="http://schemas.microsoft.com/office/powerpoint/2010/main" val="182606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Next,</a:t>
            </a:r>
            <a:r>
              <a:rPr lang="en-US" altLang="ko-KR" baseline="0" dirty="0" smtClean="0"/>
              <a:t> Let’s see how to find the trace of lateral movement~</a:t>
            </a:r>
            <a:r>
              <a:rPr lang="en-US" altLang="ko-KR" dirty="0" smtClean="0"/>
              <a:t> </a:t>
            </a:r>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10</a:t>
            </a:fld>
            <a:endParaRPr lang="ko-KR" altLang="en-US"/>
          </a:p>
        </p:txBody>
      </p:sp>
    </p:spTree>
    <p:extLst>
      <p:ext uri="{BB962C8B-B14F-4D97-AF65-F5344CB8AC3E}">
        <p14:creationId xmlns:p14="http://schemas.microsoft.com/office/powerpoint/2010/main" val="3875754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smtClean="0"/>
              <a:t>To</a:t>
            </a:r>
            <a:r>
              <a:rPr lang="en-US" altLang="ko-KR" b="1" baseline="0" dirty="0" smtClean="0"/>
              <a:t> sum up the overall lateral movement, </a:t>
            </a:r>
          </a:p>
          <a:p>
            <a:r>
              <a:rPr lang="en-US" altLang="ko-KR" b="1" baseline="0" dirty="0" smtClean="0"/>
              <a:t>(Click)</a:t>
            </a:r>
          </a:p>
          <a:p>
            <a:r>
              <a:rPr lang="en-US" altLang="ko-KR" b="1" baseline="0" dirty="0" smtClean="0"/>
              <a:t>If attacker acquires Domain administrator’s authentication information, </a:t>
            </a:r>
          </a:p>
          <a:p>
            <a:r>
              <a:rPr lang="en-US" altLang="ko-KR" b="1" baseline="0" dirty="0" smtClean="0"/>
              <a:t>(Click)</a:t>
            </a:r>
          </a:p>
          <a:p>
            <a:r>
              <a:rPr lang="en-US" altLang="ko-KR" b="1" baseline="0" dirty="0" smtClean="0"/>
              <a:t>attacker can connect to targeted system by network share, and copy backdoor and run backdoor with domain administrator’s authority.</a:t>
            </a:r>
          </a:p>
          <a:p>
            <a:r>
              <a:rPr lang="en-US" altLang="ko-KR" b="1" baseline="0" dirty="0" smtClean="0"/>
              <a:t>(Click)</a:t>
            </a:r>
          </a:p>
          <a:p>
            <a:r>
              <a:rPr lang="en-US" altLang="ko-KR" b="1" baseline="0" dirty="0" smtClean="0"/>
              <a:t>In addition, attacker tries to remove their trace.</a:t>
            </a:r>
          </a:p>
          <a:p>
            <a:endParaRPr lang="en-US" altLang="ko-KR" b="1" baseline="0" dirty="0" smtClean="0"/>
          </a:p>
          <a:p>
            <a:r>
              <a:rPr lang="en-US" altLang="ko-KR" b="1" baseline="0" dirty="0" smtClean="0"/>
              <a:t>In this presentation, the system dominated by attacker is called “Attacker System”.</a:t>
            </a:r>
          </a:p>
          <a:p>
            <a:r>
              <a:rPr lang="en-US" altLang="ko-KR" b="1" baseline="0" dirty="0" smtClean="0"/>
              <a:t>And the system targeted by attacker is called “Victim System”.</a:t>
            </a:r>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11</a:t>
            </a:fld>
            <a:endParaRPr lang="ko-KR" altLang="en-US"/>
          </a:p>
        </p:txBody>
      </p:sp>
    </p:spTree>
    <p:extLst>
      <p:ext uri="{BB962C8B-B14F-4D97-AF65-F5344CB8AC3E}">
        <p14:creationId xmlns:p14="http://schemas.microsoft.com/office/powerpoint/2010/main" val="324543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As I said</a:t>
            </a:r>
            <a:r>
              <a:rPr lang="en-US" altLang="ko-KR" baseline="0" dirty="0" smtClean="0"/>
              <a:t>, attacker run their backdoor in lateral movement, so analyst have to confirm program execution artifact.</a:t>
            </a:r>
            <a:endParaRPr lang="en-US" altLang="ko-KR" dirty="0" smtClean="0"/>
          </a:p>
          <a:p>
            <a:r>
              <a:rPr lang="en-US" altLang="ko-KR" baseline="0" dirty="0" smtClean="0"/>
              <a:t>With this artifact, analyst can find backdoor or hacking tool and it’s creation time.</a:t>
            </a:r>
          </a:p>
          <a:p>
            <a:r>
              <a:rPr lang="en-US" altLang="ko-KR" baseline="0" dirty="0" smtClean="0"/>
              <a:t>And then, this creation time is used as time point to analyze another artifact like Event Log.</a:t>
            </a:r>
          </a:p>
          <a:p>
            <a:endParaRPr lang="en-US" altLang="ko-KR" baseline="0" dirty="0" smtClean="0"/>
          </a:p>
          <a:p>
            <a:r>
              <a:rPr lang="en-US" altLang="ko-KR" baseline="0" dirty="0" smtClean="0"/>
              <a:t>There are many artifacts to confirm program execution in windows.</a:t>
            </a:r>
          </a:p>
          <a:p>
            <a:r>
              <a:rPr lang="en-US" altLang="ko-KR" baseline="0" dirty="0" smtClean="0"/>
              <a:t>(Click)</a:t>
            </a:r>
          </a:p>
          <a:p>
            <a:r>
              <a:rPr lang="en-US" altLang="ko-KR" dirty="0" err="1" smtClean="0"/>
              <a:t>Prefetch</a:t>
            </a:r>
            <a:r>
              <a:rPr lang="en-US" altLang="ko-KR" baseline="0" dirty="0" smtClean="0"/>
              <a:t> is the most common artifact to find program execution.</a:t>
            </a:r>
          </a:p>
          <a:p>
            <a:r>
              <a:rPr lang="en-US" altLang="ko-KR" baseline="0" dirty="0" smtClean="0"/>
              <a:t>I think all of you know this artifact well. So I omit explanation of this artifacts.</a:t>
            </a:r>
          </a:p>
          <a:p>
            <a:r>
              <a:rPr lang="en-US" altLang="ko-KR" baseline="0" dirty="0" smtClean="0"/>
              <a:t>WCE stands for Windows Credentials Editor, and this tool is used to steal NTLM Credentials.</a:t>
            </a:r>
          </a:p>
          <a:p>
            <a:r>
              <a:rPr lang="en-US" altLang="ko-KR" baseline="0" dirty="0" smtClean="0"/>
              <a:t>(Click)</a:t>
            </a:r>
          </a:p>
          <a:p>
            <a:r>
              <a:rPr lang="en-US" altLang="ko-KR" baseline="0" dirty="0" smtClean="0"/>
              <a:t>Shim cache in registry is useful artifact, too.</a:t>
            </a:r>
          </a:p>
          <a:p>
            <a:r>
              <a:rPr lang="en-US" altLang="ko-KR" baseline="0" dirty="0" smtClean="0"/>
              <a:t>This artifact contains information of program that occurs compatibility problem.</a:t>
            </a:r>
          </a:p>
          <a:p>
            <a:r>
              <a:rPr lang="en-US" altLang="ko-KR" baseline="0" dirty="0" smtClean="0"/>
              <a:t>Most attacker’s tool are not adapted into various windows versions. It occurs compatibility problem and makes a record of the trace of attacker’s tool in Shim Cache.</a:t>
            </a:r>
          </a:p>
          <a:p>
            <a:r>
              <a:rPr lang="en-US" altLang="ko-KR" baseline="0" dirty="0" smtClean="0"/>
              <a:t>So, analyst can find trace of backdoor execution by this artifact.</a:t>
            </a:r>
          </a:p>
          <a:p>
            <a:r>
              <a:rPr lang="en-US" altLang="ko-KR" baseline="0" dirty="0" smtClean="0"/>
              <a:t>(Click)</a:t>
            </a:r>
          </a:p>
          <a:p>
            <a:r>
              <a:rPr lang="en-US" altLang="ko-KR" baseline="0" dirty="0" smtClean="0"/>
              <a:t>In addition, If attacker use GUI hacking tool like </a:t>
            </a:r>
            <a:r>
              <a:rPr lang="en-US" altLang="ko-KR" baseline="0" dirty="0" err="1" smtClean="0"/>
              <a:t>Cain&amp;Abel</a:t>
            </a:r>
            <a:r>
              <a:rPr lang="en-US" altLang="ko-KR" baseline="0" dirty="0" smtClean="0"/>
              <a:t>, analyst can find this trace in </a:t>
            </a:r>
            <a:r>
              <a:rPr lang="en-US" altLang="ko-KR" baseline="0" dirty="0" err="1" smtClean="0"/>
              <a:t>UserAssist</a:t>
            </a:r>
            <a:r>
              <a:rPr lang="en-US" altLang="ko-KR" baseline="0" dirty="0" smtClean="0"/>
              <a:t> registry.</a:t>
            </a:r>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12</a:t>
            </a:fld>
            <a:endParaRPr lang="ko-KR" altLang="en-US"/>
          </a:p>
        </p:txBody>
      </p:sp>
    </p:spTree>
    <p:extLst>
      <p:ext uri="{BB962C8B-B14F-4D97-AF65-F5344CB8AC3E}">
        <p14:creationId xmlns:p14="http://schemas.microsoft.com/office/powerpoint/2010/main" val="139216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err="1" smtClean="0"/>
              <a:t>RecentFileCache.bcf</a:t>
            </a:r>
            <a:r>
              <a:rPr lang="en-US" altLang="ko-KR" dirty="0" smtClean="0"/>
              <a:t> file is very similar</a:t>
            </a:r>
            <a:r>
              <a:rPr lang="en-US" altLang="ko-KR" baseline="0" dirty="0" smtClean="0"/>
              <a:t> to Shim Cache.</a:t>
            </a:r>
          </a:p>
          <a:p>
            <a:r>
              <a:rPr lang="en-US" altLang="ko-KR" baseline="0" dirty="0" smtClean="0"/>
              <a:t>It contains full path information of program that occurs compatibility problem.</a:t>
            </a:r>
          </a:p>
          <a:p>
            <a:r>
              <a:rPr lang="en-US" altLang="ko-KR" baseline="0" dirty="0" smtClean="0"/>
              <a:t>Contrary to Shim cache, It doesn’t contain time information, so analyst can just find execution order like this.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(Click)</a:t>
            </a:r>
          </a:p>
          <a:p>
            <a:r>
              <a:rPr lang="en-US" altLang="ko-KR" baseline="0" dirty="0" smtClean="0"/>
              <a:t>(Click)</a:t>
            </a:r>
          </a:p>
          <a:p>
            <a:r>
              <a:rPr lang="en-US" altLang="ko-KR" baseline="0" dirty="0" smtClean="0"/>
              <a:t>In this case, attacker run net6.exe by “at” command and remove event log by </a:t>
            </a:r>
            <a:r>
              <a:rPr lang="en-US" altLang="ko-KR" baseline="0" dirty="0" err="1" smtClean="0"/>
              <a:t>wevtutil</a:t>
            </a:r>
            <a:r>
              <a:rPr lang="en-US" altLang="ko-KR" baseline="0" dirty="0" smtClean="0"/>
              <a:t> command. </a:t>
            </a:r>
          </a:p>
          <a:p>
            <a:r>
              <a:rPr lang="en-US" altLang="ko-KR" baseline="0" dirty="0" smtClean="0"/>
              <a:t>(Click)</a:t>
            </a:r>
          </a:p>
          <a:p>
            <a:r>
              <a:rPr lang="en-US" altLang="ko-KR" baseline="0" dirty="0" smtClean="0"/>
              <a:t>And then net6 creates and executes nvidia.exe malware which performs stealing NTLM Credentials.</a:t>
            </a:r>
          </a:p>
          <a:p>
            <a:r>
              <a:rPr lang="en-US" altLang="ko-KR" baseline="0" dirty="0" smtClean="0"/>
              <a:t>(Click)</a:t>
            </a:r>
          </a:p>
          <a:p>
            <a:r>
              <a:rPr lang="en-US" altLang="ko-KR" baseline="0" dirty="0" smtClean="0"/>
              <a:t>And In memory, some string related to hacking tool can be found.</a:t>
            </a:r>
          </a:p>
          <a:p>
            <a:r>
              <a:rPr lang="en-US" altLang="ko-KR" baseline="0" dirty="0" smtClean="0"/>
              <a:t>Below picture is output strings when WCE is executed.</a:t>
            </a:r>
          </a:p>
          <a:p>
            <a:r>
              <a:rPr lang="en-US" altLang="ko-KR" baseline="0" dirty="0" smtClean="0"/>
              <a:t>Many attackers use well-known tool like </a:t>
            </a:r>
            <a:r>
              <a:rPr lang="en-US" altLang="ko-KR" baseline="0" dirty="0" err="1" smtClean="0"/>
              <a:t>wce</a:t>
            </a:r>
            <a:r>
              <a:rPr lang="en-US" altLang="ko-KR" baseline="0" dirty="0" smtClean="0"/>
              <a:t>, </a:t>
            </a:r>
            <a:r>
              <a:rPr lang="en-US" altLang="ko-KR" baseline="0" dirty="0" err="1" smtClean="0"/>
              <a:t>mimikatz</a:t>
            </a:r>
            <a:r>
              <a:rPr lang="en-US" altLang="ko-KR" baseline="0" dirty="0" smtClean="0"/>
              <a:t> through their manual packing method, so analyst can find strings of these well-known tools in memory after unpacking.</a:t>
            </a:r>
          </a:p>
          <a:p>
            <a:r>
              <a:rPr lang="en-US" altLang="ko-KR" baseline="0" dirty="0" smtClean="0"/>
              <a:t>This means that some backdoor or these well-known hacking tool is executed in this system.</a:t>
            </a:r>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13</a:t>
            </a:fld>
            <a:endParaRPr lang="ko-KR" altLang="en-US"/>
          </a:p>
        </p:txBody>
      </p:sp>
    </p:spTree>
    <p:extLst>
      <p:ext uri="{BB962C8B-B14F-4D97-AF65-F5344CB8AC3E}">
        <p14:creationId xmlns:p14="http://schemas.microsoft.com/office/powerpoint/2010/main" val="3491403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The</a:t>
            </a:r>
            <a:r>
              <a:rPr lang="en-US" altLang="ko-KR" baseline="0" dirty="0" smtClean="0"/>
              <a:t> another thing analyst should confirm is DLL used by well-known hacking tools.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WCE uses wceaux.dll</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 </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14</a:t>
            </a:fld>
            <a:endParaRPr lang="ko-KR" altLang="en-US"/>
          </a:p>
        </p:txBody>
      </p:sp>
    </p:spTree>
    <p:extLst>
      <p:ext uri="{BB962C8B-B14F-4D97-AF65-F5344CB8AC3E}">
        <p14:creationId xmlns:p14="http://schemas.microsoft.com/office/powerpoint/2010/main" val="2403193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And </a:t>
            </a:r>
            <a:r>
              <a:rPr lang="en-US" altLang="ko-KR" dirty="0" err="1" smtClean="0"/>
              <a:t>mimikatz</a:t>
            </a:r>
            <a:r>
              <a:rPr lang="en-US" altLang="ko-KR" dirty="0" smtClean="0"/>
              <a:t> uses sekurlsa.dll.</a:t>
            </a:r>
          </a:p>
          <a:p>
            <a:endParaRPr lang="en-US" altLang="ko-KR" dirty="0" smtClean="0"/>
          </a:p>
          <a:p>
            <a:r>
              <a:rPr lang="en-US" altLang="ko-KR" baseline="0" dirty="0" smtClean="0"/>
              <a:t>In many cases, attacker includes these DLL into their backdoor and call these DLL’s exported functions.</a:t>
            </a:r>
          </a:p>
          <a:p>
            <a:endParaRPr lang="en-US" altLang="ko-KR" baseline="0" dirty="0" smtClean="0"/>
          </a:p>
          <a:p>
            <a:r>
              <a:rPr lang="en-US" altLang="ko-KR" baseline="0" dirty="0" smtClean="0"/>
              <a:t>So, if analyst finds these function names in disk or memory, they can confirm that attacker performs stealing credentials or ID/PW.</a:t>
            </a: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15</a:t>
            </a:fld>
            <a:endParaRPr lang="ko-KR" altLang="en-US"/>
          </a:p>
        </p:txBody>
      </p:sp>
    </p:spTree>
    <p:extLst>
      <p:ext uri="{BB962C8B-B14F-4D97-AF65-F5344CB8AC3E}">
        <p14:creationId xmlns:p14="http://schemas.microsoft.com/office/powerpoint/2010/main" val="2746502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Event Log is </a:t>
            </a:r>
            <a:r>
              <a:rPr lang="en-US" altLang="ko-KR" baseline="0" dirty="0" smtClean="0"/>
              <a:t>important artifact to find the trace of lateral movement.</a:t>
            </a:r>
            <a:endParaRPr lang="en-US" altLang="ko-KR" dirty="0" smtClean="0"/>
          </a:p>
          <a:p>
            <a:r>
              <a:rPr lang="en-US" altLang="ko-KR" baseline="0" dirty="0" smtClean="0"/>
              <a:t>(Click)</a:t>
            </a:r>
          </a:p>
          <a:p>
            <a:r>
              <a:rPr lang="en-US" altLang="ko-KR" baseline="0" dirty="0" smtClean="0"/>
              <a:t>In system that performs attack, the analyst can find event of attempting logon to another system in security event log.</a:t>
            </a:r>
          </a:p>
          <a:p>
            <a:r>
              <a:rPr lang="en-US" altLang="ko-KR" baseline="0" dirty="0" smtClean="0"/>
              <a:t>In APT attack, this means that attacker tries to connect network share to another system with ID/PW.</a:t>
            </a:r>
          </a:p>
          <a:p>
            <a:endParaRPr lang="en-US" altLang="ko-KR" baseline="0" dirty="0" smtClean="0"/>
          </a:p>
          <a:p>
            <a:r>
              <a:rPr lang="en-US" altLang="ko-KR" baseline="0" dirty="0" smtClean="0"/>
              <a:t>If process information of this event includes system or </a:t>
            </a:r>
            <a:r>
              <a:rPr lang="en-US" altLang="ko-KR" baseline="0" dirty="0" err="1" smtClean="0"/>
              <a:t>cscript</a:t>
            </a:r>
            <a:r>
              <a:rPr lang="en-US" altLang="ko-KR" baseline="0" dirty="0" smtClean="0"/>
              <a:t> or svchost.exe, it can be considered as suspicious behavior.</a:t>
            </a:r>
          </a:p>
          <a:p>
            <a:r>
              <a:rPr lang="en-US" altLang="ko-KR" baseline="0" dirty="0" smtClean="0"/>
              <a:t>Because, most backdoors are in operation as service or task job with SYSTEM authority.</a:t>
            </a:r>
          </a:p>
          <a:p>
            <a:endParaRPr lang="en-US" altLang="ko-KR" baseline="0" dirty="0" smtClean="0"/>
          </a:p>
          <a:p>
            <a:r>
              <a:rPr lang="en-US" altLang="ko-KR" baseline="0" dirty="0" smtClean="0"/>
              <a:t>With this event, the analyst can find out that this system has backdoor and backdoor tried to connect another system and which system is attacked.</a:t>
            </a:r>
          </a:p>
          <a:p>
            <a:r>
              <a:rPr lang="en-US" altLang="ko-KR" baseline="0" dirty="0" smtClean="0"/>
              <a:t>But there is no information whether logon succeeds or not. This event has only attempting event.</a:t>
            </a:r>
          </a:p>
          <a:p>
            <a:r>
              <a:rPr lang="en-US" altLang="ko-KR" baseline="0" dirty="0" smtClean="0"/>
              <a:t>(Click)</a:t>
            </a:r>
          </a:p>
          <a:p>
            <a:r>
              <a:rPr lang="en-US" altLang="ko-KR" baseline="0" dirty="0" smtClean="0"/>
              <a:t>Additionally, in most cases, attacker automates this attack.</a:t>
            </a:r>
          </a:p>
          <a:p>
            <a:r>
              <a:rPr lang="en-US" altLang="ko-KR" baseline="0" dirty="0" smtClean="0"/>
              <a:t>In this case, there are </a:t>
            </a:r>
            <a:r>
              <a:rPr lang="en-US" altLang="ko-KR" sz="1200" b="0" i="0" kern="1200" dirty="0" smtClean="0">
                <a:solidFill>
                  <a:schemeClr val="tx1"/>
                </a:solidFill>
                <a:effectLst/>
                <a:latin typeface="+mn-lt"/>
                <a:ea typeface="+mn-ea"/>
                <a:cs typeface="+mn-cs"/>
              </a:rPr>
              <a:t>continuous</a:t>
            </a:r>
            <a:r>
              <a:rPr lang="en-US" altLang="ko-KR" baseline="0" dirty="0" smtClean="0"/>
              <a:t> attempting logon events in event log, average 10 times per second.</a:t>
            </a:r>
          </a:p>
          <a:p>
            <a:r>
              <a:rPr lang="en-US" altLang="ko-KR" baseline="0" dirty="0" smtClean="0"/>
              <a:t>Each event means the attack to separate systems.</a:t>
            </a:r>
          </a:p>
          <a:p>
            <a:r>
              <a:rPr lang="en-US" altLang="ko-KR" baseline="0" dirty="0" smtClean="0"/>
              <a:t>So, if the analyst see this continuous attempting logon events, they can suspect lateral movement.</a:t>
            </a:r>
          </a:p>
          <a:p>
            <a:endParaRPr lang="en-US" altLang="ko-KR" baseline="0" dirty="0" smtClean="0"/>
          </a:p>
          <a:p>
            <a:endParaRPr lang="en-US" altLang="ko-KR" baseline="0" dirty="0" smtClean="0"/>
          </a:p>
          <a:p>
            <a:endParaRPr lang="en-US" altLang="ko-KR" baseline="0" dirty="0" smtClean="0"/>
          </a:p>
          <a:p>
            <a:endParaRPr lang="en-US" altLang="ko-KR" baseline="0" dirty="0" smtClean="0"/>
          </a:p>
          <a:p>
            <a:endParaRPr lang="en-US" altLang="ko-KR" baseline="0" dirty="0" smtClean="0"/>
          </a:p>
          <a:p>
            <a:endParaRPr lang="en-US" altLang="ko-KR" baseline="0" dirty="0" smtClean="0"/>
          </a:p>
          <a:p>
            <a:endParaRPr lang="en-US" altLang="ko-KR" baseline="0" dirty="0" smtClean="0"/>
          </a:p>
          <a:p>
            <a:endParaRPr lang="en-US" altLang="ko-KR" baseline="0" dirty="0" smtClean="0"/>
          </a:p>
          <a:p>
            <a:endParaRPr lang="en-US" altLang="ko-KR" baseline="0" dirty="0" smtClean="0"/>
          </a:p>
          <a:p>
            <a:endParaRPr lang="en-US" altLang="ko-KR" baseline="0" dirty="0" smtClean="0"/>
          </a:p>
          <a:p>
            <a:endParaRPr lang="en-US" altLang="ko-KR" baseline="0" dirty="0" smtClean="0"/>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16</a:t>
            </a:fld>
            <a:endParaRPr lang="ko-KR" altLang="en-US"/>
          </a:p>
        </p:txBody>
      </p:sp>
    </p:spTree>
    <p:extLst>
      <p:ext uri="{BB962C8B-B14F-4D97-AF65-F5344CB8AC3E}">
        <p14:creationId xmlns:p14="http://schemas.microsoft.com/office/powerpoint/2010/main" val="4127032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nSpc>
                <a:spcPct val="100000"/>
              </a:lnSpc>
            </a:pPr>
            <a:r>
              <a:rPr lang="en-US" altLang="ko-KR" baseline="0" dirty="0" smtClean="0">
                <a:latin typeface="+mn-ea"/>
              </a:rPr>
              <a:t>Then, what event is left in the system that was attacked?</a:t>
            </a:r>
          </a:p>
          <a:p>
            <a:pPr>
              <a:lnSpc>
                <a:spcPct val="100000"/>
              </a:lnSpc>
            </a:pPr>
            <a:r>
              <a:rPr lang="en-US" altLang="ko-KR" baseline="0" dirty="0" smtClean="0">
                <a:latin typeface="+mn-ea"/>
              </a:rPr>
              <a:t>(Click)</a:t>
            </a:r>
          </a:p>
          <a:p>
            <a:pPr>
              <a:lnSpc>
                <a:spcPct val="100000"/>
              </a:lnSpc>
            </a:pPr>
            <a:r>
              <a:rPr lang="en-US" altLang="ko-KR" baseline="0" dirty="0" smtClean="0">
                <a:latin typeface="+mn-ea"/>
              </a:rPr>
              <a:t>In this case, Network logon event is left in security event log. </a:t>
            </a:r>
          </a:p>
          <a:p>
            <a:pPr>
              <a:lnSpc>
                <a:spcPct val="100000"/>
              </a:lnSpc>
            </a:pPr>
            <a:r>
              <a:rPr lang="en-US" altLang="ko-KR" baseline="0" dirty="0" smtClean="0">
                <a:latin typeface="+mn-ea"/>
              </a:rPr>
              <a:t>It means that some system tries to connect network share or perform copying backdoor and running backdoor through SSO to this system.</a:t>
            </a:r>
          </a:p>
          <a:p>
            <a:pPr>
              <a:lnSpc>
                <a:spcPct val="100000"/>
              </a:lnSpc>
            </a:pPr>
            <a:endParaRPr lang="en-US" altLang="ko-KR" baseline="0" dirty="0" smtClean="0">
              <a:latin typeface="+mn-ea"/>
            </a:endParaRPr>
          </a:p>
          <a:p>
            <a:pPr>
              <a:lnSpc>
                <a:spcPct val="100000"/>
              </a:lnSpc>
            </a:pPr>
            <a:r>
              <a:rPr lang="en-US" altLang="ko-KR" baseline="0" dirty="0" smtClean="0">
                <a:latin typeface="+mn-ea"/>
              </a:rPr>
              <a:t>With this event, </a:t>
            </a:r>
            <a:r>
              <a:rPr lang="en-US" altLang="ko-KR" baseline="0" dirty="0" smtClean="0"/>
              <a:t>the analyst</a:t>
            </a:r>
            <a:r>
              <a:rPr lang="en-US" altLang="ko-KR" baseline="0" dirty="0" smtClean="0">
                <a:latin typeface="+mn-ea"/>
              </a:rPr>
              <a:t> can find which system tries to attack to this system.</a:t>
            </a:r>
          </a:p>
          <a:p>
            <a:pPr>
              <a:lnSpc>
                <a:spcPct val="100000"/>
              </a:lnSpc>
            </a:pPr>
            <a:r>
              <a:rPr lang="en-US" altLang="ko-KR" baseline="0" dirty="0" smtClean="0">
                <a:latin typeface="+mn-ea"/>
              </a:rPr>
              <a:t>It is the most important event to trace lateral movement.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latin typeface="+mn-ea"/>
              </a:rPr>
              <a:t>(Click)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latin typeface="+mn-ea"/>
              </a:rPr>
              <a:t>But, the another important thing analyst should focus is that this event includes NTLM information like “</a:t>
            </a:r>
            <a:r>
              <a:rPr lang="en-US" altLang="ko-KR" baseline="0" dirty="0" err="1" smtClean="0">
                <a:latin typeface="+mn-ea"/>
              </a:rPr>
              <a:t>NtLmSsp</a:t>
            </a:r>
            <a:r>
              <a:rPr lang="en-US" altLang="ko-KR" baseline="0" dirty="0" smtClean="0">
                <a:latin typeface="+mn-ea"/>
              </a:rPr>
              <a:t>”, “NTLM V2” or “NTLM”, because attacker use NTLM authentication when they try to connect network share, copy backdoor and run backdoor.</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latin typeface="+mn-ea"/>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latin typeface="+mn-ea"/>
            </a:endParaRPr>
          </a:p>
          <a:p>
            <a:pPr>
              <a:lnSpc>
                <a:spcPct val="100000"/>
              </a:lnSpc>
            </a:pPr>
            <a:endParaRPr lang="en-US" altLang="ko-KR" baseline="0" dirty="0" smtClean="0">
              <a:latin typeface="+mn-ea"/>
            </a:endParaRPr>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17</a:t>
            </a:fld>
            <a:endParaRPr lang="ko-KR" altLang="en-US"/>
          </a:p>
        </p:txBody>
      </p:sp>
    </p:spTree>
    <p:extLst>
      <p:ext uri="{BB962C8B-B14F-4D97-AF65-F5344CB8AC3E}">
        <p14:creationId xmlns:p14="http://schemas.microsoft.com/office/powerpoint/2010/main" val="444160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baseline="0" dirty="0" smtClean="0"/>
              <a:t>So, let’s see the real case of finding lateral movement.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latin typeface="+mn-ea"/>
              </a:rPr>
              <a:t>(Click)</a:t>
            </a:r>
            <a:endParaRPr lang="en-US" altLang="ko-KR" b="0" baseline="0" dirty="0" smtClean="0"/>
          </a:p>
          <a:p>
            <a:r>
              <a:rPr lang="en-US" altLang="ko-KR" b="0" baseline="0" dirty="0" smtClean="0"/>
              <a:t>System was Domain Controller and there were a lot of events in security Event Log.</a:t>
            </a:r>
          </a:p>
          <a:p>
            <a:r>
              <a:rPr lang="en-US" altLang="ko-KR" b="0" baseline="0" dirty="0" smtClean="0"/>
              <a:t>When I tried to find just network logon event, there were still a lot of events.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latin typeface="+mn-ea"/>
              </a:rPr>
              <a:t>(Click)</a:t>
            </a:r>
          </a:p>
          <a:p>
            <a:r>
              <a:rPr lang="en-US" altLang="ko-KR" b="0" baseline="0" dirty="0" smtClean="0"/>
              <a:t>But when I tried to find network logon event with NTLM information like “NTLM V2”, I could find just 2 event.</a:t>
            </a:r>
          </a:p>
          <a:p>
            <a:r>
              <a:rPr lang="en-US" altLang="ko-KR" b="0" baseline="0" dirty="0" smtClean="0"/>
              <a:t>Of course, all network logon events with NTLM information are not attack event. </a:t>
            </a:r>
          </a:p>
          <a:p>
            <a:r>
              <a:rPr lang="en-US" altLang="ko-KR" b="0" baseline="0" dirty="0" smtClean="0"/>
              <a:t>But analyst can suspect and confirm this event by cross analysis with other artifacts.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latin typeface="+mn-ea"/>
              </a:rPr>
              <a:t>(Click)</a:t>
            </a:r>
            <a:endParaRPr lang="en-US" altLang="ko-KR" b="0" baseline="0" dirty="0" smtClean="0"/>
          </a:p>
          <a:p>
            <a:r>
              <a:rPr lang="en-US" altLang="ko-KR" b="0" baseline="0" dirty="0" smtClean="0"/>
              <a:t>By this process, I found second record was attack event and which system attacked to this system.</a:t>
            </a:r>
          </a:p>
          <a:p>
            <a:endParaRPr lang="en-US" altLang="ko-KR" baseline="0" dirty="0" smtClean="0"/>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18</a:t>
            </a:fld>
            <a:endParaRPr lang="ko-KR" altLang="en-US"/>
          </a:p>
        </p:txBody>
      </p:sp>
    </p:spTree>
    <p:extLst>
      <p:ext uri="{BB962C8B-B14F-4D97-AF65-F5344CB8AC3E}">
        <p14:creationId xmlns:p14="http://schemas.microsoft.com/office/powerpoint/2010/main" val="46196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And if </a:t>
            </a:r>
            <a:r>
              <a:rPr lang="en-US" altLang="ko-KR" dirty="0" smtClean="0">
                <a:latin typeface="+mn-ea"/>
              </a:rPr>
              <a:t>all audits in audit</a:t>
            </a:r>
            <a:r>
              <a:rPr lang="en-US" altLang="ko-KR" baseline="0" dirty="0" smtClean="0">
                <a:latin typeface="+mn-ea"/>
              </a:rPr>
              <a:t> policy are turned on, the analyst can find the trace of creating service to run backdoor in Security Event Log. </a:t>
            </a:r>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19</a:t>
            </a:fld>
            <a:endParaRPr lang="ko-KR" altLang="en-US"/>
          </a:p>
        </p:txBody>
      </p:sp>
    </p:spTree>
    <p:extLst>
      <p:ext uri="{BB962C8B-B14F-4D97-AF65-F5344CB8AC3E}">
        <p14:creationId xmlns:p14="http://schemas.microsoft.com/office/powerpoint/2010/main" val="243205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smtClean="0">
                <a:latin typeface="굴림" panose="020B0600000101010101" pitchFamily="50" charset="-127"/>
                <a:ea typeface="굴림" panose="020B0600000101010101" pitchFamily="50" charset="-127"/>
              </a:rPr>
              <a:t>This presentation is in following order. </a:t>
            </a:r>
          </a:p>
          <a:p>
            <a:r>
              <a:rPr lang="en-US" altLang="ko-KR" sz="1200" dirty="0" smtClean="0">
                <a:latin typeface="굴림" panose="020B0600000101010101" pitchFamily="50" charset="-127"/>
                <a:ea typeface="굴림" panose="020B0600000101010101" pitchFamily="50" charset="-127"/>
              </a:rPr>
              <a:t>First, I introduce need for forensic</a:t>
            </a:r>
            <a:r>
              <a:rPr lang="en-US" altLang="ko-KR" sz="1200" baseline="0" dirty="0" smtClean="0">
                <a:latin typeface="굴림" panose="020B0600000101010101" pitchFamily="50" charset="-127"/>
                <a:ea typeface="굴림" panose="020B0600000101010101" pitchFamily="50" charset="-127"/>
              </a:rPr>
              <a:t> analysis of APT lateral movement.</a:t>
            </a:r>
            <a:endParaRPr lang="en-US" altLang="ko-KR" sz="1200" dirty="0" smtClean="0">
              <a:latin typeface="굴림" panose="020B0600000101010101" pitchFamily="50" charset="-127"/>
              <a:ea typeface="굴림" panose="020B0600000101010101" pitchFamily="50" charset="-127"/>
            </a:endParaRPr>
          </a:p>
          <a:p>
            <a:r>
              <a:rPr lang="en-US" altLang="ko-KR" sz="1200" dirty="0" smtClean="0">
                <a:latin typeface="굴림" panose="020B0600000101010101" pitchFamily="50" charset="-127"/>
                <a:ea typeface="굴림" panose="020B0600000101010101" pitchFamily="50" charset="-127"/>
              </a:rPr>
              <a:t>Then I explain about method</a:t>
            </a:r>
            <a:r>
              <a:rPr lang="en-US" altLang="ko-KR" sz="1200" baseline="0" dirty="0" smtClean="0">
                <a:latin typeface="굴림" panose="020B0600000101010101" pitchFamily="50" charset="-127"/>
                <a:ea typeface="굴림" panose="020B0600000101010101" pitchFamily="50" charset="-127"/>
              </a:rPr>
              <a:t> of lateral movement that attacker use commonly these days.</a:t>
            </a:r>
          </a:p>
          <a:p>
            <a:r>
              <a:rPr lang="en-US" altLang="ko-KR" sz="1200" dirty="0" smtClean="0">
                <a:latin typeface="굴림" panose="020B0600000101010101" pitchFamily="50" charset="-127"/>
                <a:ea typeface="굴림" panose="020B0600000101010101" pitchFamily="50" charset="-127"/>
              </a:rPr>
              <a:t>And I explain how to analyze this</a:t>
            </a:r>
            <a:r>
              <a:rPr lang="en-US" altLang="ko-KR" sz="1200" baseline="0" dirty="0" smtClean="0">
                <a:latin typeface="굴림" panose="020B0600000101010101" pitchFamily="50" charset="-127"/>
                <a:ea typeface="굴림" panose="020B0600000101010101" pitchFamily="50" charset="-127"/>
              </a:rPr>
              <a:t> lateral movement.</a:t>
            </a:r>
          </a:p>
          <a:p>
            <a:r>
              <a:rPr lang="en-US" altLang="ko-KR" sz="1200" dirty="0" smtClean="0">
                <a:latin typeface="굴림" panose="020B0600000101010101" pitchFamily="50" charset="-127"/>
                <a:ea typeface="굴림" panose="020B0600000101010101" pitchFamily="50" charset="-127"/>
              </a:rPr>
              <a:t>Lastly, I</a:t>
            </a:r>
            <a:r>
              <a:rPr lang="en-US" altLang="ko-KR" sz="1200" baseline="0" dirty="0" smtClean="0">
                <a:latin typeface="굴림" panose="020B0600000101010101" pitchFamily="50" charset="-127"/>
                <a:ea typeface="굴림" panose="020B0600000101010101" pitchFamily="50" charset="-127"/>
              </a:rPr>
              <a:t> introduce real case in South Korea.</a:t>
            </a:r>
            <a:endParaRPr lang="ko-KR" altLang="en-US" sz="1200" dirty="0" smtClean="0">
              <a:latin typeface="굴림" panose="020B0600000101010101" pitchFamily="50" charset="-127"/>
              <a:ea typeface="굴림" panose="020B0600000101010101" pitchFamily="50" charset="-127"/>
            </a:endParaRPr>
          </a:p>
          <a:p>
            <a:endParaRPr lang="en-US" altLang="ko-KR" sz="1200" dirty="0" smtClean="0">
              <a:latin typeface="굴림" panose="020B0600000101010101" pitchFamily="50" charset="-127"/>
              <a:ea typeface="굴림" panose="020B0600000101010101" pitchFamily="50" charset="-127"/>
            </a:endParaRPr>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2</a:t>
            </a:fld>
            <a:endParaRPr lang="ko-KR" altLang="en-US"/>
          </a:p>
        </p:txBody>
      </p:sp>
    </p:spTree>
    <p:extLst>
      <p:ext uri="{BB962C8B-B14F-4D97-AF65-F5344CB8AC3E}">
        <p14:creationId xmlns:p14="http://schemas.microsoft.com/office/powerpoint/2010/main" val="1695417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i="0" dirty="0" smtClean="0"/>
              <a:t>In</a:t>
            </a:r>
            <a:r>
              <a:rPr lang="en-US" altLang="ko-KR" i="0" baseline="0" dirty="0" smtClean="0"/>
              <a:t> System Event Log, </a:t>
            </a:r>
            <a:r>
              <a:rPr lang="en-US" altLang="ko-KR" baseline="0" dirty="0" smtClean="0">
                <a:latin typeface="+mn-ea"/>
              </a:rPr>
              <a:t>the analyst can find this event by default.</a:t>
            </a:r>
            <a:endParaRPr lang="ko-KR" altLang="en-US" i="0"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20</a:t>
            </a:fld>
            <a:endParaRPr lang="ko-KR" altLang="en-US"/>
          </a:p>
        </p:txBody>
      </p:sp>
    </p:spTree>
    <p:extLst>
      <p:ext uri="{BB962C8B-B14F-4D97-AF65-F5344CB8AC3E}">
        <p14:creationId xmlns:p14="http://schemas.microsoft.com/office/powerpoint/2010/main" val="4101603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From</a:t>
            </a:r>
            <a:r>
              <a:rPr lang="en-US" altLang="ko-KR" baseline="0" dirty="0" smtClean="0"/>
              <a:t> Windows 7, Task scheduler event is saved.</a:t>
            </a:r>
          </a:p>
          <a:p>
            <a:r>
              <a:rPr lang="en-US" altLang="ko-KR" baseline="0" dirty="0" smtClean="0"/>
              <a:t>So, the analyst can find the trace of running backdoor through “at” command.</a:t>
            </a:r>
          </a:p>
          <a:p>
            <a:endParaRPr lang="en-US" altLang="ko-KR" baseline="0" dirty="0" smtClean="0"/>
          </a:p>
          <a:p>
            <a:r>
              <a:rPr lang="en-US" altLang="ko-KR" baseline="0" dirty="0" smtClean="0"/>
              <a:t>There are continuous registering, starting and deleting job events in this event log. </a:t>
            </a:r>
          </a:p>
          <a:p>
            <a:r>
              <a:rPr lang="en-US" altLang="ko-KR" baseline="0" dirty="0" smtClean="0"/>
              <a:t>In most cases, attacker doesn’t make specific name of job, so job name is like this. At1, At2.….</a:t>
            </a:r>
          </a:p>
          <a:p>
            <a:endParaRPr lang="en-US" altLang="ko-KR" baseline="0" dirty="0" smtClean="0"/>
          </a:p>
          <a:p>
            <a:r>
              <a:rPr lang="en-US" altLang="ko-KR" baseline="0" dirty="0" smtClean="0"/>
              <a:t>So, If analyst find job name like At1, At2 in this log, they can suspect this event.  </a:t>
            </a:r>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21</a:t>
            </a:fld>
            <a:endParaRPr lang="ko-KR" altLang="en-US"/>
          </a:p>
        </p:txBody>
      </p:sp>
    </p:spTree>
    <p:extLst>
      <p:ext uri="{BB962C8B-B14F-4D97-AF65-F5344CB8AC3E}">
        <p14:creationId xmlns:p14="http://schemas.microsoft.com/office/powerpoint/2010/main" val="6503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dirty="0" smtClean="0"/>
              <a:t>Also, this event creates</a:t>
            </a:r>
            <a:r>
              <a:rPr lang="en-US" altLang="ko-KR" b="0" baseline="0" dirty="0" smtClean="0"/>
              <a:t> job file under “Tasks” folder and changes “Tasks” folder’s time information. </a:t>
            </a:r>
            <a:endParaRPr lang="ko-KR" altLang="en-US" b="0"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22</a:t>
            </a:fld>
            <a:endParaRPr lang="ko-KR" altLang="en-US"/>
          </a:p>
        </p:txBody>
      </p:sp>
    </p:spTree>
    <p:extLst>
      <p:ext uri="{BB962C8B-B14F-4D97-AF65-F5344CB8AC3E}">
        <p14:creationId xmlns:p14="http://schemas.microsoft.com/office/powerpoint/2010/main" val="1512888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(Click)</a:t>
            </a:r>
          </a:p>
          <a:p>
            <a:r>
              <a:rPr lang="en-US" altLang="ko-KR" dirty="0" smtClean="0"/>
              <a:t>As I said, attacker</a:t>
            </a:r>
            <a:r>
              <a:rPr lang="en-US" altLang="ko-KR" baseline="0" dirty="0" smtClean="0"/>
              <a:t> tries to remove their trace.</a:t>
            </a:r>
          </a:p>
          <a:p>
            <a:r>
              <a:rPr lang="en-US" altLang="ko-KR" baseline="0" dirty="0" smtClean="0"/>
              <a:t>they delete initial installation binary, event log file and job file.</a:t>
            </a:r>
          </a:p>
          <a:p>
            <a:r>
              <a:rPr lang="en-US" altLang="ko-KR" baseline="0" dirty="0" smtClean="0"/>
              <a:t>Below picture is batch script file used by attacker in real case.</a:t>
            </a:r>
          </a:p>
          <a:p>
            <a:r>
              <a:rPr lang="en-US" altLang="ko-KR" baseline="0" dirty="0" smtClean="0"/>
              <a:t>(Click)</a:t>
            </a:r>
          </a:p>
          <a:p>
            <a:r>
              <a:rPr lang="en-US" altLang="ko-KR" baseline="0" dirty="0" smtClean="0"/>
              <a:t>Hence, how can analyst counteract this anti forensic behavior?</a:t>
            </a:r>
          </a:p>
          <a:p>
            <a:r>
              <a:rPr lang="en-US" altLang="ko-KR" baseline="0" dirty="0" smtClean="0"/>
              <a:t>In case of Deleting event log, analyst have to recover event log records from unallocated space.</a:t>
            </a:r>
          </a:p>
          <a:p>
            <a:endParaRPr lang="en-US" altLang="ko-KR" baseline="0" dirty="0" smtClean="0"/>
          </a:p>
          <a:p>
            <a:endParaRPr lang="en-US" altLang="ko-KR" baseline="0" dirty="0" smtClean="0"/>
          </a:p>
          <a:p>
            <a:endParaRPr lang="en-US" altLang="ko-KR" baseline="0" dirty="0" smtClean="0"/>
          </a:p>
          <a:p>
            <a:endParaRPr lang="en-US" altLang="ko-KR" baseline="0" dirty="0" smtClean="0"/>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23</a:t>
            </a:fld>
            <a:endParaRPr lang="ko-KR" altLang="en-US"/>
          </a:p>
        </p:txBody>
      </p:sp>
    </p:spTree>
    <p:extLst>
      <p:ext uri="{BB962C8B-B14F-4D97-AF65-F5344CB8AC3E}">
        <p14:creationId xmlns:p14="http://schemas.microsoft.com/office/powerpoint/2010/main" val="3972267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(Click)</a:t>
            </a:r>
          </a:p>
          <a:p>
            <a:r>
              <a:rPr lang="en-US" altLang="ko-KR" baseline="0" dirty="0" smtClean="0"/>
              <a:t>In most cases, attacker use “</a:t>
            </a:r>
            <a:r>
              <a:rPr lang="en-US" altLang="ko-KR" baseline="0" dirty="0" err="1" smtClean="0"/>
              <a:t>wevutil</a:t>
            </a:r>
            <a:r>
              <a:rPr lang="en-US" altLang="ko-KR" baseline="0" dirty="0" smtClean="0"/>
              <a:t>” command with “cl” options to delete event log.</a:t>
            </a:r>
          </a:p>
          <a:p>
            <a:r>
              <a:rPr lang="en-US" altLang="ko-KR" baseline="0" dirty="0" smtClean="0"/>
              <a:t>(Click)</a:t>
            </a:r>
          </a:p>
          <a:p>
            <a:r>
              <a:rPr lang="en-US" altLang="ko-KR" baseline="0" dirty="0" smtClean="0"/>
              <a:t>In this case, many event records are left in unallocated space after deletion.</a:t>
            </a:r>
          </a:p>
          <a:p>
            <a:r>
              <a:rPr lang="en-US" altLang="ko-KR" baseline="0" dirty="0" smtClean="0"/>
              <a:t>In most cases, recovering event log by file unit carving is impossible because the log file is fragmented.</a:t>
            </a:r>
          </a:p>
          <a:p>
            <a:r>
              <a:rPr lang="en-US" altLang="ko-KR" baseline="0" dirty="0" smtClean="0"/>
              <a:t>So, analyst have to perform record unit carving by each record’s signature.</a:t>
            </a:r>
          </a:p>
          <a:p>
            <a:endParaRPr lang="en-US" altLang="ko-KR" baseline="0" dirty="0" smtClean="0"/>
          </a:p>
          <a:p>
            <a:r>
              <a:rPr lang="en-US" altLang="ko-KR" baseline="0" dirty="0" smtClean="0"/>
              <a:t>(Click)</a:t>
            </a:r>
          </a:p>
          <a:p>
            <a:r>
              <a:rPr lang="en-US" altLang="ko-KR" baseline="0" dirty="0" smtClean="0"/>
              <a:t>With this method, analyst can recover deleted event log and performs back-tracking.</a:t>
            </a:r>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24</a:t>
            </a:fld>
            <a:endParaRPr lang="ko-KR" altLang="en-US"/>
          </a:p>
        </p:txBody>
      </p:sp>
    </p:spTree>
    <p:extLst>
      <p:ext uri="{BB962C8B-B14F-4D97-AF65-F5344CB8AC3E}">
        <p14:creationId xmlns:p14="http://schemas.microsoft.com/office/powerpoint/2010/main" val="2620176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case of deleting</a:t>
            </a:r>
            <a:r>
              <a:rPr lang="en-US" altLang="ko-KR" baseline="0" dirty="0" smtClean="0"/>
              <a:t> job file, </a:t>
            </a:r>
          </a:p>
          <a:p>
            <a:r>
              <a:rPr lang="en-US" altLang="ko-KR" baseline="0" dirty="0" smtClean="0"/>
              <a:t>(Click)</a:t>
            </a:r>
          </a:p>
          <a:p>
            <a:r>
              <a:rPr lang="en-US" altLang="ko-KR" baseline="0" dirty="0" smtClean="0"/>
              <a:t>The analyst can find job registration time through “Tasks” folder’s time information.</a:t>
            </a:r>
          </a:p>
          <a:p>
            <a:r>
              <a:rPr lang="en-US" altLang="ko-KR" baseline="0" dirty="0" smtClean="0"/>
              <a:t>As I said, creating job file changes “modified time” of “Tasks” folder.</a:t>
            </a:r>
          </a:p>
          <a:p>
            <a:endParaRPr lang="en-US" altLang="ko-KR" baseline="0" dirty="0" smtClean="0"/>
          </a:p>
          <a:p>
            <a:r>
              <a:rPr lang="en-US" altLang="ko-KR" baseline="0" dirty="0" smtClean="0"/>
              <a:t>In this timeline, winhlp64 is backdoor, so analyst can find out that attacker use “at” command to execute backdoor. Or can suspect the created file just after modifying “tasks” folder’s time information. In this case, winhlp64 can be suspected.</a:t>
            </a:r>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25</a:t>
            </a:fld>
            <a:endParaRPr lang="ko-KR" altLang="en-US"/>
          </a:p>
        </p:txBody>
      </p:sp>
    </p:spTree>
    <p:extLst>
      <p:ext uri="{BB962C8B-B14F-4D97-AF65-F5344CB8AC3E}">
        <p14:creationId xmlns:p14="http://schemas.microsoft.com/office/powerpoint/2010/main" val="2385034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case of deleting binary,</a:t>
            </a:r>
          </a:p>
          <a:p>
            <a:r>
              <a:rPr lang="en-US" altLang="ko-KR" dirty="0" smtClean="0"/>
              <a:t>(Click) </a:t>
            </a:r>
          </a:p>
          <a:p>
            <a:r>
              <a:rPr lang="en-US" altLang="ko-KR" dirty="0" smtClean="0"/>
              <a:t>The analyst can find the</a:t>
            </a:r>
            <a:r>
              <a:rPr lang="en-US" altLang="ko-KR" baseline="0" dirty="0" smtClean="0"/>
              <a:t> trace of deleted file in NTFS file system log like</a:t>
            </a:r>
            <a:r>
              <a:rPr lang="en-US" altLang="ko-KR" dirty="0" smtClean="0"/>
              <a:t> $</a:t>
            </a:r>
            <a:r>
              <a:rPr lang="en-US" altLang="ko-KR" dirty="0" err="1" smtClean="0"/>
              <a:t>LogFile</a:t>
            </a:r>
            <a:r>
              <a:rPr lang="en-US" altLang="ko-KR" baseline="0" dirty="0" smtClean="0"/>
              <a:t> or $</a:t>
            </a:r>
            <a:r>
              <a:rPr lang="en-US" altLang="ko-KR" baseline="0" dirty="0" err="1" smtClean="0"/>
              <a:t>UsnJrnl</a:t>
            </a:r>
            <a:r>
              <a:rPr lang="en-US" altLang="ko-KR" baseline="0" dirty="0" smtClean="0"/>
              <a:t>.</a:t>
            </a:r>
          </a:p>
          <a:p>
            <a:r>
              <a:rPr lang="en-US" altLang="ko-KR" baseline="0" dirty="0" smtClean="0"/>
              <a:t>These files contain all file system history including creation, modification and deletion of file or folder.</a:t>
            </a:r>
          </a:p>
          <a:p>
            <a:r>
              <a:rPr lang="en-US" altLang="ko-KR" baseline="0" dirty="0" smtClean="0"/>
              <a:t>So, if analyst cannot find trace of deleted malware in $MFT, they can find that trace in this NTFS file system log.</a:t>
            </a:r>
          </a:p>
          <a:p>
            <a:r>
              <a:rPr lang="en-US" altLang="ko-KR" baseline="0" dirty="0" smtClean="0"/>
              <a:t>And I developed “NTFS Log Tracker” to analyze these log files. This tool can be downloaded from this URL.</a:t>
            </a:r>
          </a:p>
          <a:p>
            <a:endParaRPr lang="en-US" altLang="ko-KR" baseline="0" dirty="0" smtClean="0"/>
          </a:p>
          <a:p>
            <a:r>
              <a:rPr lang="en-US" altLang="ko-KR" baseline="0" dirty="0" smtClean="0"/>
              <a:t>So, with this information, </a:t>
            </a:r>
            <a:r>
              <a:rPr lang="en-US" altLang="ko-KR" dirty="0" smtClean="0"/>
              <a:t>The analyst</a:t>
            </a:r>
            <a:r>
              <a:rPr lang="en-US" altLang="ko-KR" baseline="0" dirty="0" smtClean="0"/>
              <a:t> can find out when the backdoor is installed exactly.</a:t>
            </a:r>
          </a:p>
          <a:p>
            <a:r>
              <a:rPr lang="en-US" altLang="ko-KR" baseline="0" dirty="0" smtClean="0"/>
              <a:t>Also, file name is useful.</a:t>
            </a:r>
          </a:p>
          <a:p>
            <a:r>
              <a:rPr lang="en-US" altLang="ko-KR" baseline="0" dirty="0" smtClean="0"/>
              <a:t>In some cases, attacker or backdoor uses same file name continuously, so if </a:t>
            </a:r>
            <a:r>
              <a:rPr lang="en-US" altLang="ko-KR" dirty="0" smtClean="0"/>
              <a:t>The analyst</a:t>
            </a:r>
            <a:r>
              <a:rPr lang="en-US" altLang="ko-KR" baseline="0" dirty="0" smtClean="0"/>
              <a:t> find file names used by attacker, They can use this file names as keyword to analyze other systems.</a:t>
            </a:r>
          </a:p>
          <a:p>
            <a:endParaRPr lang="en-US" altLang="ko-KR" baseline="0" dirty="0" smtClean="0"/>
          </a:p>
          <a:p>
            <a:endParaRPr lang="en-US" altLang="ko-KR" baseline="0" dirty="0" smtClean="0"/>
          </a:p>
          <a:p>
            <a:endParaRPr lang="en-US" altLang="ko-KR" baseline="0" dirty="0" smtClean="0"/>
          </a:p>
          <a:p>
            <a:r>
              <a:rPr lang="en-US" altLang="ko-KR" baseline="0" dirty="0" smtClean="0"/>
              <a:t> </a:t>
            </a:r>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26</a:t>
            </a:fld>
            <a:endParaRPr lang="ko-KR" altLang="en-US"/>
          </a:p>
        </p:txBody>
      </p:sp>
    </p:spTree>
    <p:extLst>
      <p:ext uri="{BB962C8B-B14F-4D97-AF65-F5344CB8AC3E}">
        <p14:creationId xmlns:p14="http://schemas.microsoft.com/office/powerpoint/2010/main" val="2662874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Unfortunately, default setting of artifacts</a:t>
            </a:r>
            <a:r>
              <a:rPr lang="en-US" altLang="ko-KR" baseline="0" dirty="0" smtClean="0"/>
              <a:t> I have explained is not suitable to trace the lateral movement.</a:t>
            </a:r>
            <a:endParaRPr lang="en-US" altLang="ko-KR" dirty="0" smtClean="0"/>
          </a:p>
          <a:p>
            <a:r>
              <a:rPr lang="en-US" altLang="ko-KR" baseline="0" dirty="0" smtClean="0"/>
              <a:t>For example, log size is too small and there are not various events in log.</a:t>
            </a:r>
          </a:p>
          <a:p>
            <a:r>
              <a:rPr lang="en-US" altLang="ko-KR" baseline="0" dirty="0" smtClean="0"/>
              <a:t>So, some preparation is needed for future analysis. It is called forensic readiness.</a:t>
            </a:r>
          </a:p>
          <a:p>
            <a:r>
              <a:rPr lang="en-US" altLang="ko-KR" baseline="0" dirty="0" smtClean="0"/>
              <a:t>(Click)</a:t>
            </a:r>
          </a:p>
          <a:p>
            <a:r>
              <a:rPr lang="en-US" altLang="ko-KR" baseline="0" dirty="0" smtClean="0"/>
              <a:t>In case of Event log, All audits should be turned on and size of event log has to be changed more large.</a:t>
            </a:r>
          </a:p>
          <a:p>
            <a:r>
              <a:rPr lang="en-US" altLang="ko-KR" baseline="0" dirty="0" smtClean="0"/>
              <a:t>(Click)</a:t>
            </a:r>
          </a:p>
          <a:p>
            <a:r>
              <a:rPr lang="en-US" altLang="ko-KR" baseline="0" dirty="0" smtClean="0"/>
              <a:t>The best thing is event log backup.</a:t>
            </a:r>
          </a:p>
          <a:p>
            <a:r>
              <a:rPr lang="en-US" altLang="ko-KR" baseline="0" dirty="0" smtClean="0"/>
              <a:t>It should be remote and real-time backup.</a:t>
            </a:r>
          </a:p>
          <a:p>
            <a:r>
              <a:rPr lang="en-US" altLang="ko-KR" baseline="0" dirty="0" smtClean="0"/>
              <a:t>It makes tracing possible when the recovering deleted event log fails.</a:t>
            </a:r>
          </a:p>
          <a:p>
            <a:endParaRPr lang="en-US" altLang="ko-KR" baseline="0" dirty="0" smtClean="0"/>
          </a:p>
          <a:p>
            <a:r>
              <a:rPr lang="en-US" altLang="ko-KR" baseline="0" dirty="0" smtClean="0"/>
              <a:t>If this all jobs is conducted well, analyst can easily trace lateral movement in internal network.</a:t>
            </a:r>
          </a:p>
          <a:p>
            <a:endParaRPr lang="en-US" altLang="ko-KR" baseline="0" dirty="0" smtClean="0"/>
          </a:p>
          <a:p>
            <a:endParaRPr lang="en-US" altLang="ko-KR" baseline="0" dirty="0" smtClean="0"/>
          </a:p>
          <a:p>
            <a:endParaRPr lang="en-US" altLang="ko-KR" baseline="0" dirty="0" smtClean="0"/>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27</a:t>
            </a:fld>
            <a:endParaRPr lang="ko-KR" altLang="en-US"/>
          </a:p>
        </p:txBody>
      </p:sp>
    </p:spTree>
    <p:extLst>
      <p:ext uri="{BB962C8B-B14F-4D97-AF65-F5344CB8AC3E}">
        <p14:creationId xmlns:p14="http://schemas.microsoft.com/office/powerpoint/2010/main" val="2101326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Also, the size of NTFS file system log</a:t>
            </a:r>
            <a:r>
              <a:rPr lang="en-US" altLang="ko-KR" baseline="0" dirty="0" smtClean="0"/>
              <a:t> has to be changed.</a:t>
            </a:r>
            <a:endParaRPr lang="en-US" altLang="ko-KR" dirty="0" smtClean="0"/>
          </a:p>
          <a:p>
            <a:endParaRPr lang="en-US" altLang="ko-KR" dirty="0" smtClean="0"/>
          </a:p>
          <a:p>
            <a:r>
              <a:rPr lang="en-US" altLang="ko-KR" dirty="0" smtClean="0"/>
              <a:t>Basically,</a:t>
            </a:r>
            <a:r>
              <a:rPr lang="en-US" altLang="ko-KR" baseline="0" dirty="0" smtClean="0"/>
              <a:t> the size of these log is very small.</a:t>
            </a:r>
          </a:p>
          <a:p>
            <a:r>
              <a:rPr lang="en-US" altLang="ko-KR" baseline="0" dirty="0" smtClean="0"/>
              <a:t>In case of $</a:t>
            </a:r>
            <a:r>
              <a:rPr lang="en-US" altLang="ko-KR" baseline="0" dirty="0" err="1" smtClean="0"/>
              <a:t>LogFile</a:t>
            </a:r>
            <a:r>
              <a:rPr lang="en-US" altLang="ko-KR" baseline="0" dirty="0" smtClean="0"/>
              <a:t>, it has events for about 3 hours.</a:t>
            </a:r>
          </a:p>
          <a:p>
            <a:r>
              <a:rPr lang="en-US" altLang="ko-KR" baseline="0" dirty="0" smtClean="0"/>
              <a:t>In case of $</a:t>
            </a:r>
            <a:r>
              <a:rPr lang="en-US" altLang="ko-KR" baseline="0" dirty="0" err="1" smtClean="0"/>
              <a:t>Usnjrnl</a:t>
            </a:r>
            <a:r>
              <a:rPr lang="en-US" altLang="ko-KR" baseline="0" dirty="0" smtClean="0"/>
              <a:t>, it has events for about 1 or 2 days.</a:t>
            </a:r>
          </a:p>
          <a:p>
            <a:endParaRPr lang="en-US" altLang="ko-KR" baseline="0" dirty="0" smtClean="0"/>
          </a:p>
          <a:p>
            <a:r>
              <a:rPr lang="en-US" altLang="ko-KR" baseline="0" dirty="0" smtClean="0"/>
              <a:t>As I said, these log file contains all file system event, so it is very important to trace process of backdoor installation.</a:t>
            </a:r>
          </a:p>
          <a:p>
            <a:r>
              <a:rPr lang="en-US" altLang="ko-KR" baseline="0" dirty="0" smtClean="0"/>
              <a:t>The more event is saved in these log files, the easier analyst can trace.</a:t>
            </a:r>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28</a:t>
            </a:fld>
            <a:endParaRPr lang="ko-KR" altLang="en-US"/>
          </a:p>
        </p:txBody>
      </p:sp>
    </p:spTree>
    <p:extLst>
      <p:ext uri="{BB962C8B-B14F-4D97-AF65-F5344CB8AC3E}">
        <p14:creationId xmlns:p14="http://schemas.microsoft.com/office/powerpoint/2010/main" val="2152693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This is summary table I have explained so far.</a:t>
            </a:r>
          </a:p>
          <a:p>
            <a:r>
              <a:rPr lang="en-US" altLang="ko-KR" baseline="0" dirty="0" smtClean="0"/>
              <a:t>There are another information I didn’t explained </a:t>
            </a:r>
            <a:r>
              <a:rPr lang="en-US" altLang="ko-KR" sz="1200" b="0" i="0" kern="1200" baseline="0" dirty="0" smtClean="0">
                <a:solidFill>
                  <a:schemeClr val="tx1"/>
                </a:solidFill>
                <a:effectLst/>
                <a:latin typeface="+mn-lt"/>
                <a:ea typeface="+mn-ea"/>
                <a:cs typeface="+mn-cs"/>
              </a:rPr>
              <a:t>i</a:t>
            </a:r>
            <a:r>
              <a:rPr lang="en-US" altLang="ko-KR" sz="1200" b="0" i="0" kern="1200" dirty="0" smtClean="0">
                <a:solidFill>
                  <a:schemeClr val="tx1"/>
                </a:solidFill>
                <a:effectLst/>
                <a:latin typeface="+mn-lt"/>
                <a:ea typeface="+mn-ea"/>
                <a:cs typeface="+mn-cs"/>
              </a:rPr>
              <a:t>n consideration of short</a:t>
            </a:r>
            <a:r>
              <a:rPr lang="en-US" altLang="ko-KR" sz="1200" b="0" i="0" kern="1200" baseline="0" dirty="0" smtClean="0">
                <a:solidFill>
                  <a:schemeClr val="tx1"/>
                </a:solidFill>
                <a:effectLst/>
                <a:latin typeface="+mn-lt"/>
                <a:ea typeface="+mn-ea"/>
                <a:cs typeface="+mn-cs"/>
              </a:rPr>
              <a:t> presentation time.</a:t>
            </a:r>
            <a:endParaRPr lang="en-US" altLang="ko-KR" baseline="0" dirty="0" smtClean="0"/>
          </a:p>
          <a:p>
            <a:r>
              <a:rPr lang="en-US" altLang="ko-KR" dirty="0" smtClean="0"/>
              <a:t>Just</a:t>
            </a:r>
            <a:r>
              <a:rPr lang="en-US" altLang="ko-KR" baseline="0" dirty="0" smtClean="0"/>
              <a:t> refer this information to your analysis.</a:t>
            </a:r>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29</a:t>
            </a:fld>
            <a:endParaRPr lang="ko-KR" altLang="en-US"/>
          </a:p>
        </p:txBody>
      </p:sp>
    </p:spTree>
    <p:extLst>
      <p:ext uri="{BB962C8B-B14F-4D97-AF65-F5344CB8AC3E}">
        <p14:creationId xmlns:p14="http://schemas.microsoft.com/office/powerpoint/2010/main" val="428221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First</a:t>
            </a:r>
            <a:r>
              <a:rPr lang="en-US" altLang="ko-KR" baseline="0" dirty="0" smtClean="0"/>
              <a:t>, Let’s see why digital forensics is needed to analyze APT Lateral movement…</a:t>
            </a:r>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3</a:t>
            </a:fld>
            <a:endParaRPr lang="ko-KR" altLang="en-US"/>
          </a:p>
        </p:txBody>
      </p:sp>
    </p:spTree>
    <p:extLst>
      <p:ext uri="{BB962C8B-B14F-4D97-AF65-F5344CB8AC3E}">
        <p14:creationId xmlns:p14="http://schemas.microsoft.com/office/powerpoint/2010/main" val="637948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30</a:t>
            </a:fld>
            <a:endParaRPr lang="ko-KR" altLang="en-US"/>
          </a:p>
        </p:txBody>
      </p:sp>
    </p:spTree>
    <p:extLst>
      <p:ext uri="{BB962C8B-B14F-4D97-AF65-F5344CB8AC3E}">
        <p14:creationId xmlns:p14="http://schemas.microsoft.com/office/powerpoint/2010/main" val="3685651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31</a:t>
            </a:fld>
            <a:endParaRPr lang="ko-KR" altLang="en-US"/>
          </a:p>
        </p:txBody>
      </p:sp>
    </p:spTree>
    <p:extLst>
      <p:ext uri="{BB962C8B-B14F-4D97-AF65-F5344CB8AC3E}">
        <p14:creationId xmlns:p14="http://schemas.microsoft.com/office/powerpoint/2010/main" val="1179956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32</a:t>
            </a:fld>
            <a:endParaRPr lang="ko-KR" altLang="en-US"/>
          </a:p>
        </p:txBody>
      </p:sp>
    </p:spTree>
    <p:extLst>
      <p:ext uri="{BB962C8B-B14F-4D97-AF65-F5344CB8AC3E}">
        <p14:creationId xmlns:p14="http://schemas.microsoft.com/office/powerpoint/2010/main" val="920777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Next</a:t>
            </a:r>
            <a:r>
              <a:rPr lang="en-US" altLang="ko-KR" baseline="0" dirty="0" smtClean="0"/>
              <a:t> is real case analysis performed by our team based on the methodology I’ve explained</a:t>
            </a:r>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33</a:t>
            </a:fld>
            <a:endParaRPr lang="ko-KR" altLang="en-US"/>
          </a:p>
        </p:txBody>
      </p:sp>
    </p:spTree>
    <p:extLst>
      <p:ext uri="{BB962C8B-B14F-4D97-AF65-F5344CB8AC3E}">
        <p14:creationId xmlns:p14="http://schemas.microsoft.com/office/powerpoint/2010/main" val="1459571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First</a:t>
            </a:r>
            <a:r>
              <a:rPr lang="en-US" altLang="ko-KR" baseline="0" dirty="0" smtClean="0"/>
              <a:t> case is Defense Contractor in South Korea.</a:t>
            </a:r>
          </a:p>
          <a:p>
            <a:r>
              <a:rPr lang="en-US" altLang="ko-KR" baseline="0" dirty="0" smtClean="0"/>
              <a:t>(Click)</a:t>
            </a:r>
          </a:p>
          <a:p>
            <a:r>
              <a:rPr lang="en-US" altLang="ko-KR" baseline="0" dirty="0" smtClean="0"/>
              <a:t>Initial Detection of attack was notified from </a:t>
            </a:r>
            <a:r>
              <a:rPr lang="en-US" altLang="ko-KR" baseline="0" dirty="0" err="1" smtClean="0"/>
              <a:t>Mandiant</a:t>
            </a:r>
            <a:r>
              <a:rPr lang="en-US" altLang="ko-KR" baseline="0" dirty="0" smtClean="0"/>
              <a:t>.</a:t>
            </a:r>
          </a:p>
          <a:p>
            <a:r>
              <a:rPr lang="en-US" altLang="ko-KR" baseline="0" dirty="0" err="1" smtClean="0"/>
              <a:t>Mandiant</a:t>
            </a:r>
            <a:r>
              <a:rPr lang="en-US" altLang="ko-KR" baseline="0" dirty="0" smtClean="0"/>
              <a:t> probably found some IPs of this contractor during their analysis.</a:t>
            </a:r>
          </a:p>
          <a:p>
            <a:r>
              <a:rPr lang="en-US" altLang="ko-KR" baseline="0" dirty="0" smtClean="0"/>
              <a:t>So, we performed forensic analysis to this case.</a:t>
            </a:r>
          </a:p>
          <a:p>
            <a:r>
              <a:rPr lang="en-US" altLang="ko-KR" dirty="0" smtClean="0"/>
              <a:t>(Click)</a:t>
            </a:r>
          </a:p>
          <a:p>
            <a:r>
              <a:rPr lang="en-US" altLang="ko-KR" dirty="0" smtClean="0"/>
              <a:t>Unfortunately, all</a:t>
            </a:r>
            <a:r>
              <a:rPr lang="en-US" altLang="ko-KR" baseline="0" dirty="0" smtClean="0"/>
              <a:t> systems in this company have same local administrator account for management purpose.</a:t>
            </a:r>
          </a:p>
          <a:p>
            <a:r>
              <a:rPr lang="en-US" altLang="ko-KR" baseline="0" dirty="0" smtClean="0"/>
              <a:t>This account is used by only administrator, not user. But attacker could use this account for lateral movement.</a:t>
            </a:r>
          </a:p>
          <a:p>
            <a:r>
              <a:rPr lang="en-US" altLang="ko-KR" baseline="0" dirty="0" smtClean="0"/>
              <a:t>(Click)</a:t>
            </a:r>
          </a:p>
          <a:p>
            <a:r>
              <a:rPr lang="en-US" altLang="ko-KR" baseline="0" dirty="0" smtClean="0"/>
              <a:t>After back tracking lateral movement, we could find that initial breach was “drive by download” from a specific website.</a:t>
            </a:r>
          </a:p>
          <a:p>
            <a:r>
              <a:rPr lang="en-US" altLang="ko-KR" baseline="0" dirty="0" smtClean="0"/>
              <a:t>(Click)</a:t>
            </a:r>
          </a:p>
          <a:p>
            <a:r>
              <a:rPr lang="en-US" altLang="ko-KR" baseline="0" dirty="0" smtClean="0"/>
              <a:t>But, this website was military research institutes, so employee of this company cannot help visiting this website for their job.  </a:t>
            </a:r>
          </a:p>
          <a:p>
            <a:r>
              <a:rPr lang="en-US" altLang="ko-KR" baseline="0" dirty="0" smtClean="0"/>
              <a:t>(Click)</a:t>
            </a:r>
          </a:p>
          <a:p>
            <a:r>
              <a:rPr lang="en-US" altLang="ko-KR" baseline="0" dirty="0" smtClean="0"/>
              <a:t>Yes, it was a watering hole attack.</a:t>
            </a:r>
          </a:p>
          <a:p>
            <a:endParaRPr lang="en-US" altLang="ko-KR" baseline="0" dirty="0" smtClean="0"/>
          </a:p>
          <a:p>
            <a:endParaRPr lang="en-US" altLang="ko-KR" baseline="0" dirty="0" smtClean="0"/>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34</a:t>
            </a:fld>
            <a:endParaRPr lang="ko-KR" altLang="en-US"/>
          </a:p>
        </p:txBody>
      </p:sp>
    </p:spTree>
    <p:extLst>
      <p:ext uri="{BB962C8B-B14F-4D97-AF65-F5344CB8AC3E}">
        <p14:creationId xmlns:p14="http://schemas.microsoft.com/office/powerpoint/2010/main" val="802860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Second</a:t>
            </a:r>
            <a:r>
              <a:rPr lang="en-US" altLang="ko-KR" baseline="0" dirty="0" smtClean="0"/>
              <a:t> case is online game company.</a:t>
            </a:r>
          </a:p>
          <a:p>
            <a:r>
              <a:rPr lang="en-US" altLang="ko-KR" baseline="0" dirty="0" smtClean="0"/>
              <a:t>(Click)</a:t>
            </a:r>
          </a:p>
          <a:p>
            <a:r>
              <a:rPr lang="en-US" altLang="ko-KR" baseline="0" dirty="0" smtClean="0"/>
              <a:t>Initial Detection of attack was fiddling game money in Data base.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In this point, you probably don’t understand why hacker fiddles game money.</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The reason of this attack is that online game money can be exchanged real money, big money in China due to the difference of exchange rate between South Korea and China.</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So, we performed forensic analysis to this case.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(Click)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In this case, attacker deleted event log after each lateral movement, so we had to recover deleted event records.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(Click)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In the Server Farm, attacker use domain administrator account for lateral movement.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(Click)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After Back-tracking, we found gateway server connected with management system in office network through Private Line.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(Click)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And then, in management system, we found that attacker performed </a:t>
            </a:r>
            <a:r>
              <a:rPr lang="en-US" altLang="ko-KR" baseline="0" dirty="0" err="1" smtClean="0"/>
              <a:t>keylogging</a:t>
            </a:r>
            <a:r>
              <a:rPr lang="en-US" altLang="ko-KR" baseline="0" dirty="0" smtClean="0"/>
              <a:t> to acquire ID/PW for connecting gateway server.</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(Click)</a:t>
            </a:r>
          </a:p>
          <a:p>
            <a:r>
              <a:rPr lang="en-US" altLang="ko-KR" dirty="0" smtClean="0"/>
              <a:t>Also, </a:t>
            </a:r>
            <a:r>
              <a:rPr lang="en-US" altLang="ko-KR" baseline="0" dirty="0" smtClean="0"/>
              <a:t>attacker used domain administrator account for lateral movement </a:t>
            </a:r>
            <a:r>
              <a:rPr lang="en-US" altLang="ko-KR" dirty="0" smtClean="0"/>
              <a:t>in office network</a:t>
            </a:r>
            <a:r>
              <a:rPr lang="en-US" altLang="ko-KR" baseline="0" dirty="0" smtClean="0"/>
              <a:t>.</a:t>
            </a:r>
          </a:p>
          <a:p>
            <a:r>
              <a:rPr lang="en-US" altLang="ko-KR" baseline="0" dirty="0" smtClean="0"/>
              <a:t>(Click)</a:t>
            </a:r>
          </a:p>
          <a:p>
            <a:r>
              <a:rPr lang="en-US" altLang="ko-KR" baseline="0" dirty="0" smtClean="0"/>
              <a:t>After Back-tracking, we found that user downloaded </a:t>
            </a:r>
            <a:r>
              <a:rPr lang="en-US" altLang="ko-KR" baseline="0" dirty="0" err="1" smtClean="0"/>
              <a:t>Nvidia</a:t>
            </a:r>
            <a:r>
              <a:rPr lang="en-US" altLang="ko-KR" baseline="0" dirty="0" smtClean="0"/>
              <a:t> Driver Installation program from File Server.</a:t>
            </a:r>
          </a:p>
          <a:p>
            <a:r>
              <a:rPr lang="en-US" altLang="ko-KR" baseline="0" dirty="0" smtClean="0"/>
              <a:t>This program contained malware.</a:t>
            </a:r>
          </a:p>
          <a:p>
            <a:r>
              <a:rPr lang="en-US" altLang="ko-KR" baseline="0" dirty="0" smtClean="0"/>
              <a:t>At that time, Our client wondered why attack continued after formatting all client systems in office network.</a:t>
            </a:r>
          </a:p>
          <a:p>
            <a:r>
              <a:rPr lang="en-US" altLang="ko-KR" baseline="0" dirty="0" smtClean="0"/>
              <a:t>This was the reason that attacker could dominates systems after all client systems were formatted.</a:t>
            </a:r>
          </a:p>
          <a:p>
            <a:r>
              <a:rPr lang="en-US" altLang="ko-KR" baseline="0" dirty="0" smtClean="0"/>
              <a:t>Yes, user installed </a:t>
            </a:r>
            <a:r>
              <a:rPr lang="en-US" altLang="ko-KR" baseline="0" dirty="0" err="1" smtClean="0"/>
              <a:t>Nvidia</a:t>
            </a:r>
            <a:r>
              <a:rPr lang="en-US" altLang="ko-KR" baseline="0" dirty="0" smtClean="0"/>
              <a:t> Driver after formatting their system.</a:t>
            </a:r>
          </a:p>
          <a:p>
            <a:r>
              <a:rPr lang="en-US" altLang="ko-KR" baseline="0" dirty="0" smtClean="0"/>
              <a:t>(Click)</a:t>
            </a:r>
          </a:p>
          <a:p>
            <a:r>
              <a:rPr lang="en-US" altLang="ko-KR" baseline="0" dirty="0" smtClean="0"/>
              <a:t>So, we analyzed FTP log and found the system uploading this program.</a:t>
            </a:r>
          </a:p>
          <a:p>
            <a:r>
              <a:rPr lang="en-US" altLang="ko-KR" baseline="0" dirty="0" smtClean="0"/>
              <a:t>(Click)</a:t>
            </a:r>
          </a:p>
          <a:p>
            <a:r>
              <a:rPr lang="en-US" altLang="ko-KR" baseline="0" dirty="0" smtClean="0"/>
              <a:t>In this system, we found trace of opening malicious mail attachment pretending Security Manger like “Execute attachment for regular security check” in Korean…</a:t>
            </a:r>
          </a:p>
          <a:p>
            <a:r>
              <a:rPr lang="en-US" altLang="ko-KR" baseline="0" dirty="0" smtClean="0"/>
              <a:t>I think there were someone who can speak Korean in attacker’s group.</a:t>
            </a:r>
          </a:p>
          <a:p>
            <a:r>
              <a:rPr lang="en-US" altLang="ko-KR" baseline="0" dirty="0" smtClean="0"/>
              <a:t>This social engineering was the initial breach of this attack.</a:t>
            </a:r>
          </a:p>
          <a:p>
            <a:endParaRPr lang="en-US" altLang="ko-KR" baseline="0" dirty="0" smtClean="0"/>
          </a:p>
          <a:p>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35</a:t>
            </a:fld>
            <a:endParaRPr lang="ko-KR" altLang="en-US"/>
          </a:p>
        </p:txBody>
      </p:sp>
    </p:spTree>
    <p:extLst>
      <p:ext uri="{BB962C8B-B14F-4D97-AF65-F5344CB8AC3E}">
        <p14:creationId xmlns:p14="http://schemas.microsoft.com/office/powerpoint/2010/main" val="697043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Next is Conclusion.</a:t>
            </a:r>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36</a:t>
            </a:fld>
            <a:endParaRPr lang="ko-KR" altLang="en-US"/>
          </a:p>
        </p:txBody>
      </p:sp>
    </p:spTree>
    <p:extLst>
      <p:ext uri="{BB962C8B-B14F-4D97-AF65-F5344CB8AC3E}">
        <p14:creationId xmlns:p14="http://schemas.microsoft.com/office/powerpoint/2010/main" val="2332613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(Click)</a:t>
            </a:r>
          </a:p>
          <a:p>
            <a:r>
              <a:rPr lang="en-US" altLang="ko-KR" dirty="0" smtClean="0"/>
              <a:t>APT</a:t>
            </a:r>
            <a:r>
              <a:rPr lang="en-US" altLang="ko-KR" baseline="0" dirty="0" smtClean="0"/>
              <a:t> Lateral movement is spreading backdoor to search targeted system in internal network.</a:t>
            </a:r>
          </a:p>
          <a:p>
            <a:r>
              <a:rPr lang="en-US" altLang="ko-KR" baseline="0" dirty="0" smtClean="0"/>
              <a:t>And it is difficult to distinguish from normal behavior, because attacker uses normal windows authentication protocol.</a:t>
            </a:r>
          </a:p>
          <a:p>
            <a:r>
              <a:rPr lang="en-US" altLang="ko-KR" baseline="0" dirty="0" smtClean="0"/>
              <a:t>So, we have to use digital forensic skills to trace this movement.</a:t>
            </a:r>
          </a:p>
          <a:p>
            <a:r>
              <a:rPr lang="en-US" altLang="ko-KR" baseline="0" dirty="0" smtClean="0"/>
              <a:t>(Click)</a:t>
            </a:r>
          </a:p>
          <a:p>
            <a:r>
              <a:rPr lang="en-US" altLang="ko-KR" baseline="0" dirty="0" smtClean="0"/>
              <a:t>In forensic Analysis,</a:t>
            </a:r>
          </a:p>
          <a:p>
            <a:r>
              <a:rPr lang="en-US" altLang="ko-KR" baseline="0" dirty="0" smtClean="0"/>
              <a:t>analyst have to focus NTLM authentication event and malware execution. </a:t>
            </a:r>
          </a:p>
          <a:p>
            <a:r>
              <a:rPr lang="en-US" altLang="ko-KR" baseline="0" dirty="0" smtClean="0"/>
              <a:t>And we should prepare the attacker’s anti forensic behavior.</a:t>
            </a:r>
          </a:p>
          <a:p>
            <a:r>
              <a:rPr lang="en-US" altLang="ko-KR" baseline="0" dirty="0" smtClean="0"/>
              <a:t>In addition, if we can perform forensic readiness for future analysis, it is the best way to prepare analyzing APT Lateral movement. </a:t>
            </a:r>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37</a:t>
            </a:fld>
            <a:endParaRPr lang="ko-KR" altLang="en-US"/>
          </a:p>
        </p:txBody>
      </p:sp>
    </p:spTree>
    <p:extLst>
      <p:ext uri="{BB962C8B-B14F-4D97-AF65-F5344CB8AC3E}">
        <p14:creationId xmlns:p14="http://schemas.microsoft.com/office/powerpoint/2010/main" val="2648040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Thank</a:t>
            </a:r>
            <a:r>
              <a:rPr lang="en-US" altLang="ko-KR" baseline="0" dirty="0" smtClean="0"/>
              <a:t> you.</a:t>
            </a:r>
          </a:p>
          <a:p>
            <a:r>
              <a:rPr lang="en-US" altLang="ko-KR" baseline="0" dirty="0" smtClean="0"/>
              <a:t>This is end of my presentation.</a:t>
            </a:r>
          </a:p>
          <a:p>
            <a:r>
              <a:rPr lang="en-US" altLang="ko-KR" baseline="0" dirty="0" smtClean="0"/>
              <a:t>I hope my presentation will be helpful to your future analysis.</a:t>
            </a:r>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38</a:t>
            </a:fld>
            <a:endParaRPr lang="ko-KR" altLang="en-US"/>
          </a:p>
        </p:txBody>
      </p:sp>
    </p:spTree>
    <p:extLst>
      <p:ext uri="{BB962C8B-B14F-4D97-AF65-F5344CB8AC3E}">
        <p14:creationId xmlns:p14="http://schemas.microsoft.com/office/powerpoint/2010/main" val="1347043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39</a:t>
            </a:fld>
            <a:endParaRPr lang="ko-KR" altLang="en-US"/>
          </a:p>
        </p:txBody>
      </p:sp>
    </p:spTree>
    <p:extLst>
      <p:ext uri="{BB962C8B-B14F-4D97-AF65-F5344CB8AC3E}">
        <p14:creationId xmlns:p14="http://schemas.microsoft.com/office/powerpoint/2010/main" val="73617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(Click)</a:t>
            </a:r>
          </a:p>
          <a:p>
            <a:r>
              <a:rPr lang="en-US" altLang="ko-KR" dirty="0" smtClean="0"/>
              <a:t>As you</a:t>
            </a:r>
            <a:r>
              <a:rPr lang="en-US" altLang="ko-KR" baseline="0" dirty="0" smtClean="0"/>
              <a:t> know, lateral movement is </a:t>
            </a:r>
            <a:r>
              <a:rPr lang="en-US" altLang="ko-KR" dirty="0" smtClean="0"/>
              <a:t>one of APT phases.</a:t>
            </a:r>
          </a:p>
          <a:p>
            <a:r>
              <a:rPr lang="en-US" altLang="ko-KR" dirty="0" smtClean="0"/>
              <a:t>It means attacker’s movement in internal network after initial breach.</a:t>
            </a:r>
          </a:p>
          <a:p>
            <a:r>
              <a:rPr lang="en-US" altLang="ko-KR" dirty="0" smtClean="0"/>
              <a:t>The</a:t>
            </a:r>
            <a:r>
              <a:rPr lang="en-US" altLang="ko-KR" baseline="0" dirty="0" smtClean="0"/>
              <a:t> goal of this movement is searching </a:t>
            </a:r>
            <a:r>
              <a:rPr lang="en-US" altLang="ko-KR" dirty="0" smtClean="0"/>
              <a:t>targeted system. For example,</a:t>
            </a:r>
            <a:r>
              <a:rPr lang="en-US" altLang="ko-KR" baseline="0" dirty="0" smtClean="0"/>
              <a:t> </a:t>
            </a:r>
            <a:r>
              <a:rPr lang="en-US" altLang="ko-KR" dirty="0" smtClean="0"/>
              <a:t>Database</a:t>
            </a:r>
            <a:r>
              <a:rPr lang="en-US" altLang="ko-KR" baseline="0" dirty="0" smtClean="0"/>
              <a:t> system.</a:t>
            </a:r>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4</a:t>
            </a:fld>
            <a:endParaRPr lang="ko-KR" altLang="en-US"/>
          </a:p>
        </p:txBody>
      </p:sp>
    </p:spTree>
    <p:extLst>
      <p:ext uri="{BB962C8B-B14F-4D97-AF65-F5344CB8AC3E}">
        <p14:creationId xmlns:p14="http://schemas.microsoft.com/office/powerpoint/2010/main" val="529407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40</a:t>
            </a:fld>
            <a:endParaRPr lang="ko-KR" altLang="en-US"/>
          </a:p>
        </p:txBody>
      </p:sp>
    </p:spTree>
    <p:extLst>
      <p:ext uri="{BB962C8B-B14F-4D97-AF65-F5344CB8AC3E}">
        <p14:creationId xmlns:p14="http://schemas.microsoft.com/office/powerpoint/2010/main" val="283151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So, Why is </a:t>
            </a:r>
            <a:r>
              <a:rPr lang="en-US" altLang="ko-KR" baseline="0" dirty="0" smtClean="0"/>
              <a:t>tracing this lateral movement necessary(required)?</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p>
          <a:p>
            <a:r>
              <a:rPr lang="en-US" altLang="ko-KR" baseline="0" dirty="0" smtClean="0"/>
              <a:t>If the root cause of initial breach is found by this tracing, and able to be removed, we won’t be attacked by same method.</a:t>
            </a:r>
          </a:p>
          <a:p>
            <a:r>
              <a:rPr lang="en-US" altLang="ko-KR" baseline="0" dirty="0" smtClean="0"/>
              <a:t>In case of removing only backdoor, we will be attacked by same method because attacker will use same root cause.</a:t>
            </a:r>
            <a:endParaRPr lang="en-US" altLang="ko-KR" dirty="0" smtClean="0"/>
          </a:p>
          <a:p>
            <a:endParaRPr lang="en-US" altLang="ko-KR" dirty="0" smtClean="0"/>
          </a:p>
          <a:p>
            <a:r>
              <a:rPr lang="en-US" altLang="ko-KR" dirty="0" smtClean="0"/>
              <a:t>This lateral movement</a:t>
            </a:r>
            <a:r>
              <a:rPr lang="en-US" altLang="ko-KR" baseline="0" dirty="0" smtClean="0"/>
              <a:t> generally uses </a:t>
            </a:r>
            <a:r>
              <a:rPr lang="en-US" altLang="ko-KR" dirty="0" smtClean="0"/>
              <a:t>windows</a:t>
            </a:r>
            <a:r>
              <a:rPr lang="en-US" altLang="ko-KR" baseline="0" dirty="0" smtClean="0"/>
              <a:t> </a:t>
            </a:r>
            <a:r>
              <a:rPr lang="en-US" altLang="ko-KR" dirty="0" smtClean="0"/>
              <a:t>authentication protocol and network share.</a:t>
            </a:r>
          </a:p>
          <a:p>
            <a:r>
              <a:rPr lang="en-US" altLang="ko-KR" dirty="0" smtClean="0"/>
              <a:t>So, it is hard to distinguish between this movement and normal</a:t>
            </a:r>
            <a:r>
              <a:rPr lang="en-US" altLang="ko-KR" baseline="0" dirty="0" smtClean="0"/>
              <a:t> </a:t>
            </a:r>
            <a:r>
              <a:rPr lang="en-US" altLang="ko-KR" dirty="0" smtClean="0"/>
              <a:t>behavior.</a:t>
            </a:r>
          </a:p>
          <a:p>
            <a:endParaRPr lang="en-US" altLang="ko-KR" dirty="0" smtClean="0"/>
          </a:p>
          <a:p>
            <a:r>
              <a:rPr lang="en-US" altLang="ko-KR" dirty="0" smtClean="0"/>
              <a:t>To distinguish these things,</a:t>
            </a:r>
            <a:r>
              <a:rPr lang="en-US" altLang="ko-KR" baseline="0" dirty="0" smtClean="0"/>
              <a:t> we need a in-depth analysis like digital forensics.</a:t>
            </a: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5</a:t>
            </a:fld>
            <a:endParaRPr lang="ko-KR" altLang="en-US"/>
          </a:p>
        </p:txBody>
      </p:sp>
    </p:spTree>
    <p:extLst>
      <p:ext uri="{BB962C8B-B14F-4D97-AF65-F5344CB8AC3E}">
        <p14:creationId xmlns:p14="http://schemas.microsoft.com/office/powerpoint/2010/main" val="362225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Then,</a:t>
            </a:r>
            <a:r>
              <a:rPr lang="en-US" altLang="ko-KR" baseline="0" dirty="0" smtClean="0"/>
              <a:t> Let’s see </a:t>
            </a:r>
            <a:r>
              <a:rPr lang="en-US" altLang="ko-KR" dirty="0" smtClean="0"/>
              <a:t>common methods of lateral</a:t>
            </a:r>
            <a:r>
              <a:rPr lang="en-US" altLang="ko-KR" baseline="0" dirty="0" smtClean="0"/>
              <a:t> movement these days.</a:t>
            </a:r>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6</a:t>
            </a:fld>
            <a:endParaRPr lang="ko-KR" altLang="en-US"/>
          </a:p>
        </p:txBody>
      </p:sp>
    </p:spTree>
    <p:extLst>
      <p:ext uri="{BB962C8B-B14F-4D97-AF65-F5344CB8AC3E}">
        <p14:creationId xmlns:p14="http://schemas.microsoft.com/office/powerpoint/2010/main" val="199229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I</a:t>
            </a:r>
            <a:r>
              <a:rPr lang="en-US" altLang="ko-KR" baseline="0" dirty="0" smtClean="0"/>
              <a:t> think most of you guys know this attack method and principle.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However, for the person who doesn’t know yet, I will explain it briefly.</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Lateral</a:t>
            </a:r>
            <a:r>
              <a:rPr lang="en-US" altLang="ko-KR" baseline="0" dirty="0" smtClean="0"/>
              <a:t> movement is divided into two cases, active directory environment and non-active directory environment.</a:t>
            </a:r>
            <a:endParaRPr lang="en-US" altLang="ko-KR"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In</a:t>
            </a:r>
            <a:r>
              <a:rPr lang="en-US" altLang="ko-KR" baseline="0" dirty="0" smtClean="0"/>
              <a:t> active directory environment, administrator connects some system by RDP with domain administrator’s account.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At this moment, Domain administrator’s NTLM credentials and encrypted ID/PW remain in memory space of each SSP(Security Support Providers).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baseline="0" dirty="0" smtClean="0"/>
              <a:t>SSP means some kind of windows module taking charge of authentication.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baseline="0" dirty="0" smtClean="0"/>
              <a:t>NTLM credentials is some kind of information used by NTLM SSP and consist of Domain name, Account name, NT, LM hash of passwords.</a:t>
            </a:r>
            <a:r>
              <a:rPr lang="en-US" altLang="ko-KR" baseline="0" dirty="0" smtClean="0"/>
              <a:t>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In this situation, if attacker dominates this system with local administrator authority, attacker can easily steal domain administrator’s NTLM credentials or decrypted password like this.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This picture is result of </a:t>
            </a:r>
            <a:r>
              <a:rPr lang="en-US" altLang="ko-KR" baseline="0" dirty="0" err="1" smtClean="0"/>
              <a:t>mimikatz</a:t>
            </a:r>
            <a:r>
              <a:rPr lang="en-US" altLang="ko-KR" baseline="0" dirty="0" smtClean="0"/>
              <a:t>, well-known hacking tool</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And then, attacker can connect network share and copy backdoor to targeted system by using this information(NTLM Credentials for SSO or Decrypted ID/PW directly).</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baseline="0" dirty="0" smtClean="0"/>
              <a:t>Especially, in case of using NTLM Credentials, SSO(Single Sign-On) technology is used.</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baseline="0" dirty="0" smtClean="0"/>
              <a:t>SSO means that using authentication information saved in logon session whenever user access local or remote resource after logon success.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baseline="0" dirty="0" smtClean="0"/>
              <a:t>It makes that user doesn’t need to enter their ID/PW whenever they access resource.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baseline="0" dirty="0" smtClean="0"/>
              <a:t>Therefore, if attacker steals domain administrator’s NTLM credentials and overwrites their own credentials with this stolen credentials, attack can access any resource without entering ID/PW due to the SSO.</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1" baseline="0" dirty="0" smtClean="0"/>
              <a:t>Because attacker has domain administrator’s authority in this situation.</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Also attacker can run backdoor by creating service(</a:t>
            </a:r>
            <a:r>
              <a:rPr lang="en-US" altLang="ko-KR" baseline="0" dirty="0" err="1" smtClean="0"/>
              <a:t>sc</a:t>
            </a:r>
            <a:r>
              <a:rPr lang="en-US" altLang="ko-KR" baseline="0" dirty="0" smtClean="0"/>
              <a:t>), registering job(at), using </a:t>
            </a:r>
            <a:r>
              <a:rPr lang="en-US" altLang="ko-KR" baseline="0" dirty="0" err="1" smtClean="0"/>
              <a:t>wmi</a:t>
            </a:r>
            <a:r>
              <a:rPr lang="en-US" altLang="ko-KR" baseline="0" dirty="0" smtClean="0"/>
              <a:t> protocol(</a:t>
            </a:r>
            <a:r>
              <a:rPr lang="en-US" altLang="ko-KR" baseline="0" dirty="0" err="1" smtClean="0"/>
              <a:t>wmic</a:t>
            </a:r>
            <a:r>
              <a:rPr lang="en-US" altLang="ko-KR" baseline="0" dirty="0" smtClean="0"/>
              <a:t>) and so on.</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This job uses SSO of NTLM Credentials or decrypted ID/PW, too.</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In many cases, attacker commonly uses the method of creating service and registering job because they can run their backdoor with SYSTEM authority by these methods.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As you know, SYSTEM authority is higher than administrator authority.</a:t>
            </a:r>
          </a:p>
          <a:p>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7</a:t>
            </a:fld>
            <a:endParaRPr lang="ko-KR" altLang="en-US"/>
          </a:p>
        </p:txBody>
      </p:sp>
    </p:spTree>
    <p:extLst>
      <p:ext uri="{BB962C8B-B14F-4D97-AF65-F5344CB8AC3E}">
        <p14:creationId xmlns:p14="http://schemas.microsoft.com/office/powerpoint/2010/main" val="254473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Therefore if attacker dominates a system</a:t>
            </a:r>
            <a:r>
              <a:rPr lang="en-US" altLang="ko-KR" baseline="0" dirty="0" smtClean="0"/>
              <a:t> in some domain and domain administrator’s credentials or encrypted ID/PW remains in this system’s memory,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attacker can take all systems in same domain.</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Also, if some domain has trust relationship to the domain taken by attacker,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attacker can dominate all systems in that domain. too</a:t>
            </a:r>
            <a:endParaRPr lang="en-US" altLang="ko-KR"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8</a:t>
            </a:fld>
            <a:endParaRPr lang="ko-KR" altLang="en-US"/>
          </a:p>
        </p:txBody>
      </p:sp>
    </p:spTree>
    <p:extLst>
      <p:ext uri="{BB962C8B-B14F-4D97-AF65-F5344CB8AC3E}">
        <p14:creationId xmlns:p14="http://schemas.microsoft.com/office/powerpoint/2010/main" val="16819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endParaRPr lang="en-US" altLang="ko-KR" baseline="0" dirty="0" smtClean="0"/>
          </a:p>
          <a:p>
            <a:r>
              <a:rPr lang="en-US" altLang="ko-KR" dirty="0" smtClean="0"/>
              <a:t>In non-active directory</a:t>
            </a:r>
            <a:r>
              <a:rPr lang="en-US" altLang="ko-KR" baseline="0" dirty="0" smtClean="0"/>
              <a:t> environment, there are many cases that all systems have identical local administrator’s ID/PW, regardless of using this account.</a:t>
            </a:r>
          </a:p>
          <a:p>
            <a:r>
              <a:rPr lang="en-US" altLang="ko-KR" baseline="0" dirty="0" smtClean="0"/>
              <a:t>Maybe you can’t understand that all system has same local administrator account…</a:t>
            </a:r>
          </a:p>
          <a:p>
            <a:r>
              <a:rPr lang="en-US" altLang="ko-KR" baseline="0" dirty="0" smtClean="0"/>
              <a:t>But, many administrator use identical local administrator account for their own convenience in South Korea.</a:t>
            </a:r>
          </a:p>
          <a:p>
            <a:r>
              <a:rPr lang="en-US" altLang="ko-KR" baseline="0" dirty="0" smtClean="0"/>
              <a:t>Also, they use same Ghost image to creating new system. it makes all systems have same local administrator account.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endParaRPr lang="en-US" altLang="ko-KR" baseline="0" dirty="0" smtClean="0"/>
          </a:p>
          <a:p>
            <a:r>
              <a:rPr lang="en-US" altLang="ko-KR" baseline="0" dirty="0" smtClean="0"/>
              <a:t>In this situation, if attacker steal local administrator’s NTLM credentials or Decrypted ID/PW,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(Click)</a:t>
            </a:r>
            <a:endParaRPr lang="en-US" altLang="ko-KR" baseline="0" dirty="0" smtClean="0"/>
          </a:p>
          <a:p>
            <a:r>
              <a:rPr lang="en-US" altLang="ko-KR" baseline="0" dirty="0" smtClean="0"/>
              <a:t>all systems can be dominated by attacker.</a:t>
            </a:r>
            <a:endParaRPr lang="ko-KR" altLang="en-US" dirty="0"/>
          </a:p>
        </p:txBody>
      </p:sp>
      <p:sp>
        <p:nvSpPr>
          <p:cNvPr id="4" name="슬라이드 번호 개체 틀 3"/>
          <p:cNvSpPr>
            <a:spLocks noGrp="1"/>
          </p:cNvSpPr>
          <p:nvPr>
            <p:ph type="sldNum" sz="quarter" idx="10"/>
          </p:nvPr>
        </p:nvSpPr>
        <p:spPr/>
        <p:txBody>
          <a:bodyPr/>
          <a:lstStyle/>
          <a:p>
            <a:fld id="{279EA66E-1633-438F-8269-1B36FC9B89F4}" type="slidenum">
              <a:rPr lang="ko-KR" altLang="en-US" smtClean="0"/>
              <a:pPr/>
              <a:t>9</a:t>
            </a:fld>
            <a:endParaRPr lang="ko-KR" altLang="en-US"/>
          </a:p>
        </p:txBody>
      </p:sp>
    </p:spTree>
    <p:extLst>
      <p:ext uri="{BB962C8B-B14F-4D97-AF65-F5344CB8AC3E}">
        <p14:creationId xmlns:p14="http://schemas.microsoft.com/office/powerpoint/2010/main" val="815472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1_표지">
    <p:bg>
      <p:bgPr>
        <a:gradFill rotWithShape="1">
          <a:gsLst>
            <a:gs pos="0">
              <a:schemeClr val="accent1">
                <a:lumMod val="60000"/>
                <a:lumOff val="40000"/>
              </a:schemeClr>
            </a:gs>
            <a:gs pos="40000">
              <a:srgbClr val="2E69C8"/>
            </a:gs>
            <a:gs pos="100000">
              <a:schemeClr val="accent1">
                <a:lumMod val="5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그림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9391" y="0"/>
            <a:ext cx="5541264" cy="6858000"/>
          </a:xfrm>
          <a:prstGeom prst="rect">
            <a:avLst/>
          </a:prstGeom>
        </p:spPr>
      </p:pic>
      <p:pic>
        <p:nvPicPr>
          <p:cNvPr id="7" name="Picture 2" descr="D:\011_designed_source\08_ppt_source\01_안랩제안기본소스\02_안랩_CI\08_ahnlab_gray_0.png"/>
          <p:cNvPicPr>
            <a:picLocks noChangeAspect="1" noChangeArrowheads="1"/>
          </p:cNvPicPr>
          <p:nvPr userDrawn="1"/>
        </p:nvPicPr>
        <p:blipFill>
          <a:blip r:embed="rId3" cstate="print"/>
          <a:srcRect/>
          <a:stretch>
            <a:fillRect/>
          </a:stretch>
        </p:blipFill>
        <p:spPr bwMode="auto">
          <a:xfrm>
            <a:off x="443161" y="6212929"/>
            <a:ext cx="928299" cy="216603"/>
          </a:xfrm>
          <a:prstGeom prst="rect">
            <a:avLst/>
          </a:prstGeom>
          <a:noFill/>
        </p:spPr>
      </p:pic>
      <p:sp>
        <p:nvSpPr>
          <p:cNvPr id="8" name="제목 1"/>
          <p:cNvSpPr>
            <a:spLocks noGrp="1"/>
          </p:cNvSpPr>
          <p:nvPr>
            <p:ph type="ctrTitle" hasCustomPrompt="1"/>
          </p:nvPr>
        </p:nvSpPr>
        <p:spPr>
          <a:xfrm>
            <a:off x="443161" y="558205"/>
            <a:ext cx="6552728" cy="1584176"/>
          </a:xfrm>
          <a:prstGeom prst="rect">
            <a:avLst/>
          </a:prstGeom>
          <a:effectLst>
            <a:outerShdw blurRad="25400" dist="25400" dir="2700000" algn="ctr" rotWithShape="0">
              <a:srgbClr val="000000">
                <a:alpha val="40000"/>
              </a:srgbClr>
            </a:outerShdw>
          </a:effectLst>
        </p:spPr>
        <p:txBody>
          <a:bodyPr lIns="0" tIns="0" rIns="0" bIns="0" anchor="t">
            <a:noAutofit/>
          </a:bodyPr>
          <a:lstStyle>
            <a:lvl1pPr algn="l">
              <a:lnSpc>
                <a:spcPct val="100000"/>
              </a:lnSpc>
              <a:defRPr sz="4500" b="1" spc="-200" baseline="0">
                <a:solidFill>
                  <a:schemeClr val="tx1"/>
                </a:solidFill>
                <a:effectLst/>
              </a:defRPr>
            </a:lvl1pPr>
          </a:lstStyle>
          <a:p>
            <a:r>
              <a:rPr lang="ko-KR" altLang="en-US" dirty="0" smtClean="0"/>
              <a:t>프레젠테이션</a:t>
            </a:r>
            <a:r>
              <a:rPr lang="en-US" altLang="ko-KR" dirty="0" smtClean="0"/>
              <a:t/>
            </a:r>
            <a:br>
              <a:rPr lang="en-US" altLang="ko-KR" dirty="0" smtClean="0"/>
            </a:br>
            <a:r>
              <a:rPr lang="ko-KR" altLang="en-US" dirty="0" smtClean="0"/>
              <a:t>제목 스타일 편집</a:t>
            </a:r>
            <a:endParaRPr lang="ko-KR" altLang="en-US" dirty="0"/>
          </a:p>
        </p:txBody>
      </p:sp>
      <p:cxnSp>
        <p:nvCxnSpPr>
          <p:cNvPr id="9" name="직선 연결선 8"/>
          <p:cNvCxnSpPr/>
          <p:nvPr userDrawn="1"/>
        </p:nvCxnSpPr>
        <p:spPr>
          <a:xfrm>
            <a:off x="443161" y="385614"/>
            <a:ext cx="1152128" cy="0"/>
          </a:xfrm>
          <a:prstGeom prst="line">
            <a:avLst/>
          </a:prstGeom>
          <a:ln w="28575">
            <a:solidFill>
              <a:schemeClr val="tx1"/>
            </a:solidFill>
          </a:ln>
          <a:effectLst>
            <a:outerShdw blurRad="25400" dist="25400" dir="5400000" algn="ctr" rotWithShape="0">
              <a:srgbClr val="000000">
                <a:alpha val="50000"/>
              </a:srgbClr>
            </a:outerShdw>
          </a:effectLst>
        </p:spPr>
        <p:style>
          <a:lnRef idx="1">
            <a:schemeClr val="accent1"/>
          </a:lnRef>
          <a:fillRef idx="0">
            <a:schemeClr val="accent1"/>
          </a:fillRef>
          <a:effectRef idx="0">
            <a:schemeClr val="accent1"/>
          </a:effectRef>
          <a:fontRef idx="minor">
            <a:schemeClr val="tx1"/>
          </a:fontRef>
        </p:style>
      </p:cxnSp>
      <p:cxnSp>
        <p:nvCxnSpPr>
          <p:cNvPr id="10" name="직선 연결선 9"/>
          <p:cNvCxnSpPr/>
          <p:nvPr userDrawn="1"/>
        </p:nvCxnSpPr>
        <p:spPr>
          <a:xfrm>
            <a:off x="443161" y="2924944"/>
            <a:ext cx="1152128" cy="0"/>
          </a:xfrm>
          <a:prstGeom prst="line">
            <a:avLst/>
          </a:prstGeom>
          <a:ln w="12700">
            <a:solidFill>
              <a:schemeClr val="tx1"/>
            </a:solidFill>
          </a:ln>
          <a:effectLst>
            <a:outerShdw blurRad="25400" dist="25400" dir="5400000" algn="ctr" rotWithShape="0">
              <a:srgbClr val="000000">
                <a:alpha val="50000"/>
              </a:srgbClr>
            </a:outerShdw>
          </a:effectLst>
        </p:spPr>
        <p:style>
          <a:lnRef idx="1">
            <a:schemeClr val="accent1"/>
          </a:lnRef>
          <a:fillRef idx="0">
            <a:schemeClr val="accent1"/>
          </a:fillRef>
          <a:effectRef idx="0">
            <a:schemeClr val="accent1"/>
          </a:effectRef>
          <a:fontRef idx="minor">
            <a:schemeClr val="tx1"/>
          </a:fontRef>
        </p:style>
      </p:cxnSp>
      <p:sp>
        <p:nvSpPr>
          <p:cNvPr id="11" name="텍스트 개체 틀 10"/>
          <p:cNvSpPr>
            <a:spLocks noGrp="1"/>
          </p:cNvSpPr>
          <p:nvPr userDrawn="1">
            <p:ph type="body" sz="quarter" idx="10" hasCustomPrompt="1"/>
          </p:nvPr>
        </p:nvSpPr>
        <p:spPr>
          <a:xfrm>
            <a:off x="443161" y="3620641"/>
            <a:ext cx="6552728" cy="629022"/>
          </a:xfrm>
          <a:prstGeom prst="rect">
            <a:avLst/>
          </a:prstGeom>
        </p:spPr>
        <p:txBody>
          <a:bodyPr lIns="0" tIns="0" rIns="0" bIns="0">
            <a:normAutofit/>
          </a:bodyPr>
          <a:lstStyle>
            <a:lvl1pPr>
              <a:buNone/>
              <a:defRPr sz="1400" b="0" spc="-100" baseline="0">
                <a:solidFill>
                  <a:schemeClr val="tx1"/>
                </a:solidFill>
              </a:defRPr>
            </a:lvl1pPr>
          </a:lstStyle>
          <a:p>
            <a:pPr lvl="0"/>
            <a:r>
              <a:rPr lang="ko-KR" altLang="en-US" dirty="0" smtClean="0"/>
              <a:t>부제목 텍스트 편집</a:t>
            </a:r>
            <a:endParaRPr lang="ko-KR" altLang="en-US" dirty="0"/>
          </a:p>
        </p:txBody>
      </p:sp>
      <p:sp>
        <p:nvSpPr>
          <p:cNvPr id="12" name="텍스트 개체 틀 10"/>
          <p:cNvSpPr>
            <a:spLocks noGrp="1"/>
          </p:cNvSpPr>
          <p:nvPr userDrawn="1">
            <p:ph type="body" sz="quarter" idx="11" hasCustomPrompt="1"/>
          </p:nvPr>
        </p:nvSpPr>
        <p:spPr>
          <a:xfrm>
            <a:off x="443161" y="2142381"/>
            <a:ext cx="6552728" cy="681980"/>
          </a:xfrm>
          <a:prstGeom prst="rect">
            <a:avLst/>
          </a:prstGeom>
        </p:spPr>
        <p:txBody>
          <a:bodyPr lIns="0" tIns="0" rIns="0" bIns="0">
            <a:noAutofit/>
          </a:bodyPr>
          <a:lstStyle>
            <a:lvl1pPr>
              <a:buNone/>
              <a:defRPr sz="1800" b="1" spc="-100" baseline="0">
                <a:solidFill>
                  <a:schemeClr val="accent2">
                    <a:lumMod val="60000"/>
                    <a:lumOff val="40000"/>
                  </a:schemeClr>
                </a:solidFill>
              </a:defRPr>
            </a:lvl1pPr>
          </a:lstStyle>
          <a:p>
            <a:pPr lvl="0"/>
            <a:r>
              <a:rPr lang="ko-KR" altLang="en-US" dirty="0" smtClean="0"/>
              <a:t>서브 텍스트 편집</a:t>
            </a:r>
            <a:endParaRPr lang="ko-KR" altLang="en-US" dirty="0"/>
          </a:p>
        </p:txBody>
      </p:sp>
    </p:spTree>
    <p:extLst>
      <p:ext uri="{BB962C8B-B14F-4D97-AF65-F5344CB8AC3E}">
        <p14:creationId xmlns:p14="http://schemas.microsoft.com/office/powerpoint/2010/main" val="517754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2_목차">
    <p:bg>
      <p:bgPr>
        <a:gradFill rotWithShape="1">
          <a:gsLst>
            <a:gs pos="0">
              <a:schemeClr val="accent1">
                <a:lumMod val="60000"/>
                <a:lumOff val="40000"/>
              </a:schemeClr>
            </a:gs>
            <a:gs pos="40000">
              <a:srgbClr val="2E69C8"/>
            </a:gs>
            <a:gs pos="100000">
              <a:schemeClr val="accent1">
                <a:lumMod val="5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5" name="그림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9391" y="0"/>
            <a:ext cx="5541264" cy="6858000"/>
          </a:xfrm>
          <a:prstGeom prst="rect">
            <a:avLst/>
          </a:prstGeom>
        </p:spPr>
      </p:pic>
      <p:sp>
        <p:nvSpPr>
          <p:cNvPr id="8" name="제목 1"/>
          <p:cNvSpPr>
            <a:spLocks noGrp="1"/>
          </p:cNvSpPr>
          <p:nvPr>
            <p:ph type="ctrTitle" hasCustomPrompt="1"/>
          </p:nvPr>
        </p:nvSpPr>
        <p:spPr>
          <a:xfrm>
            <a:off x="443160" y="1844824"/>
            <a:ext cx="576065" cy="4305622"/>
          </a:xfrm>
          <a:prstGeom prst="rect">
            <a:avLst/>
          </a:prstGeom>
          <a:effectLst>
            <a:outerShdw blurRad="25400" dist="25400" dir="2700000" algn="ctr" rotWithShape="0">
              <a:srgbClr val="000000">
                <a:alpha val="40000"/>
              </a:srgbClr>
            </a:outerShdw>
          </a:effectLst>
        </p:spPr>
        <p:txBody>
          <a:bodyPr lIns="0" tIns="0" rIns="0" bIns="0" anchor="t">
            <a:noAutofit/>
          </a:bodyPr>
          <a:lstStyle>
            <a:lvl1pPr algn="l">
              <a:lnSpc>
                <a:spcPct val="150000"/>
              </a:lnSpc>
              <a:defRPr sz="1800" b="1" spc="-80" baseline="0">
                <a:solidFill>
                  <a:schemeClr val="tx1"/>
                </a:solidFill>
                <a:effectLst/>
              </a:defRPr>
            </a:lvl1pPr>
          </a:lstStyle>
          <a:p>
            <a:r>
              <a:rPr lang="en-US" altLang="ko-KR" dirty="0" smtClean="0"/>
              <a:t>01</a:t>
            </a:r>
            <a:endParaRPr lang="ko-KR" altLang="en-US" dirty="0"/>
          </a:p>
        </p:txBody>
      </p:sp>
      <p:cxnSp>
        <p:nvCxnSpPr>
          <p:cNvPr id="9" name="직선 연결선 8"/>
          <p:cNvCxnSpPr/>
          <p:nvPr userDrawn="1"/>
        </p:nvCxnSpPr>
        <p:spPr>
          <a:xfrm>
            <a:off x="443161" y="385614"/>
            <a:ext cx="1152128" cy="0"/>
          </a:xfrm>
          <a:prstGeom prst="line">
            <a:avLst/>
          </a:prstGeom>
          <a:ln w="28575">
            <a:solidFill>
              <a:schemeClr val="tx1"/>
            </a:solidFill>
          </a:ln>
          <a:effectLst>
            <a:outerShdw blurRad="25400" dist="25400" dir="5400000" algn="ctr" rotWithShape="0">
              <a:srgbClr val="000000">
                <a:alpha val="50000"/>
              </a:srgbClr>
            </a:outerShdw>
          </a:effectLst>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443161" y="476672"/>
            <a:ext cx="1425070" cy="492443"/>
          </a:xfrm>
          <a:prstGeom prst="rect">
            <a:avLst/>
          </a:prstGeom>
          <a:noFill/>
          <a:effectLst>
            <a:outerShdw blurRad="25400" dist="12700" dir="5400000" algn="ctr" rotWithShape="0">
              <a:srgbClr val="000000">
                <a:alpha val="30000"/>
              </a:srgbClr>
            </a:outerShdw>
          </a:effectLst>
        </p:spPr>
        <p:txBody>
          <a:bodyPr wrap="none" lIns="0" tIns="0" rIns="0" bIns="0" rtlCol="0">
            <a:spAutoFit/>
          </a:bodyPr>
          <a:lstStyle/>
          <a:p>
            <a:r>
              <a:rPr lang="en-US" altLang="ko-KR" sz="3200" b="1" spc="-100" baseline="0" dirty="0" smtClean="0">
                <a:latin typeface="+mn-lt"/>
              </a:rPr>
              <a:t>Agenda</a:t>
            </a:r>
            <a:endParaRPr lang="ko-KR" altLang="en-US" sz="3200" b="1" spc="-100" baseline="0" dirty="0">
              <a:latin typeface="+mn-lt"/>
            </a:endParaRPr>
          </a:p>
        </p:txBody>
      </p:sp>
      <p:cxnSp>
        <p:nvCxnSpPr>
          <p:cNvPr id="13" name="직선 연결선 12"/>
          <p:cNvCxnSpPr/>
          <p:nvPr userDrawn="1"/>
        </p:nvCxnSpPr>
        <p:spPr>
          <a:xfrm>
            <a:off x="443161" y="1124744"/>
            <a:ext cx="1152128" cy="0"/>
          </a:xfrm>
          <a:prstGeom prst="line">
            <a:avLst/>
          </a:prstGeom>
          <a:ln w="12700">
            <a:solidFill>
              <a:schemeClr val="tx1"/>
            </a:solidFill>
          </a:ln>
          <a:effectLst>
            <a:outerShdw blurRad="25400" dist="25400" dir="5400000" algn="ctr" rotWithShape="0">
              <a:srgbClr val="000000">
                <a:alpha val="50000"/>
              </a:srgbClr>
            </a:outerShdw>
          </a:effectLst>
        </p:spPr>
        <p:style>
          <a:lnRef idx="1">
            <a:schemeClr val="accent1"/>
          </a:lnRef>
          <a:fillRef idx="0">
            <a:schemeClr val="accent1"/>
          </a:fillRef>
          <a:effectRef idx="0">
            <a:schemeClr val="accent1"/>
          </a:effectRef>
          <a:fontRef idx="minor">
            <a:schemeClr val="tx1"/>
          </a:fontRef>
        </p:style>
      </p:cxnSp>
      <p:pic>
        <p:nvPicPr>
          <p:cNvPr id="14" name="Picture 2" descr="D:\011_designed_source\08_ppt_source\01_안랩제안기본소스\02_안랩_CI\08_ahnlab_gray_0.png"/>
          <p:cNvPicPr>
            <a:picLocks noChangeAspect="1" noChangeArrowheads="1"/>
          </p:cNvPicPr>
          <p:nvPr userDrawn="1"/>
        </p:nvPicPr>
        <p:blipFill>
          <a:blip r:embed="rId3" cstate="print"/>
          <a:srcRect/>
          <a:stretch>
            <a:fillRect/>
          </a:stretch>
        </p:blipFill>
        <p:spPr bwMode="auto">
          <a:xfrm>
            <a:off x="443161" y="6212929"/>
            <a:ext cx="928299" cy="216603"/>
          </a:xfrm>
          <a:prstGeom prst="rect">
            <a:avLst/>
          </a:prstGeom>
          <a:noFill/>
        </p:spPr>
      </p:pic>
      <p:sp>
        <p:nvSpPr>
          <p:cNvPr id="7" name="텍스트 개체 틀 10"/>
          <p:cNvSpPr>
            <a:spLocks noGrp="1"/>
          </p:cNvSpPr>
          <p:nvPr>
            <p:ph type="body" sz="quarter" idx="10" hasCustomPrompt="1"/>
          </p:nvPr>
        </p:nvSpPr>
        <p:spPr>
          <a:xfrm>
            <a:off x="1019225" y="1849016"/>
            <a:ext cx="5976664" cy="4282380"/>
          </a:xfrm>
          <a:prstGeom prst="rect">
            <a:avLst/>
          </a:prstGeom>
        </p:spPr>
        <p:txBody>
          <a:bodyPr lIns="0" tIns="0" rIns="0" bIns="0">
            <a:normAutofit/>
          </a:bodyPr>
          <a:lstStyle>
            <a:lvl1pPr>
              <a:lnSpc>
                <a:spcPct val="150000"/>
              </a:lnSpc>
              <a:buNone/>
              <a:defRPr sz="1600" b="0" spc="-50" baseline="0">
                <a:solidFill>
                  <a:schemeClr val="tx1"/>
                </a:solidFill>
              </a:defRPr>
            </a:lvl1pPr>
          </a:lstStyle>
          <a:p>
            <a:pPr lvl="0"/>
            <a:r>
              <a:rPr lang="ko-KR" altLang="en-US" dirty="0" smtClean="0"/>
              <a:t>부제목 텍스트 편집</a:t>
            </a:r>
            <a:endParaRPr lang="ko-KR" altLang="en-US" dirty="0"/>
          </a:p>
        </p:txBody>
      </p:sp>
    </p:spTree>
    <p:extLst>
      <p:ext uri="{BB962C8B-B14F-4D97-AF65-F5344CB8AC3E}">
        <p14:creationId xmlns:p14="http://schemas.microsoft.com/office/powerpoint/2010/main" val="16871831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_3_간지">
    <p:bg>
      <p:bgPr>
        <a:gradFill rotWithShape="1">
          <a:gsLst>
            <a:gs pos="0">
              <a:schemeClr val="accent1">
                <a:lumMod val="60000"/>
                <a:lumOff val="40000"/>
              </a:schemeClr>
            </a:gs>
            <a:gs pos="40000">
              <a:srgbClr val="2E69C8"/>
            </a:gs>
            <a:gs pos="100000">
              <a:schemeClr val="accent1">
                <a:lumMod val="5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8" name="그림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9391" y="0"/>
            <a:ext cx="5541264" cy="6858000"/>
          </a:xfrm>
          <a:prstGeom prst="rect">
            <a:avLst/>
          </a:prstGeom>
        </p:spPr>
      </p:pic>
      <p:sp>
        <p:nvSpPr>
          <p:cNvPr id="8" name="제목 1"/>
          <p:cNvSpPr>
            <a:spLocks noGrp="1"/>
          </p:cNvSpPr>
          <p:nvPr>
            <p:ph type="ctrTitle" hasCustomPrompt="1"/>
          </p:nvPr>
        </p:nvSpPr>
        <p:spPr>
          <a:xfrm>
            <a:off x="443161" y="558205"/>
            <a:ext cx="6552728" cy="1584176"/>
          </a:xfrm>
          <a:prstGeom prst="rect">
            <a:avLst/>
          </a:prstGeom>
          <a:effectLst>
            <a:outerShdw blurRad="25400" dist="25400" dir="2700000" algn="ctr" rotWithShape="0">
              <a:srgbClr val="000000">
                <a:alpha val="40000"/>
              </a:srgbClr>
            </a:outerShdw>
          </a:effectLst>
        </p:spPr>
        <p:txBody>
          <a:bodyPr lIns="0" tIns="0" rIns="0" bIns="0" anchor="t">
            <a:noAutofit/>
          </a:bodyPr>
          <a:lstStyle>
            <a:lvl1pPr algn="l">
              <a:lnSpc>
                <a:spcPct val="100000"/>
              </a:lnSpc>
              <a:defRPr sz="4000" b="1" spc="-200" baseline="0">
                <a:solidFill>
                  <a:schemeClr val="tx1"/>
                </a:solidFill>
                <a:effectLst/>
              </a:defRPr>
            </a:lvl1pPr>
          </a:lstStyle>
          <a:p>
            <a:r>
              <a:rPr lang="ko-KR" altLang="en-US" dirty="0" smtClean="0"/>
              <a:t>프레젠테이션</a:t>
            </a:r>
            <a:r>
              <a:rPr lang="en-US" altLang="ko-KR" dirty="0" smtClean="0"/>
              <a:t/>
            </a:r>
            <a:br>
              <a:rPr lang="en-US" altLang="ko-KR" dirty="0" smtClean="0"/>
            </a:br>
            <a:r>
              <a:rPr lang="ko-KR" altLang="en-US" dirty="0" smtClean="0"/>
              <a:t>제목 스타일 편집</a:t>
            </a:r>
            <a:endParaRPr lang="ko-KR" altLang="en-US" dirty="0"/>
          </a:p>
        </p:txBody>
      </p:sp>
      <p:cxnSp>
        <p:nvCxnSpPr>
          <p:cNvPr id="9" name="직선 연결선 8"/>
          <p:cNvCxnSpPr/>
          <p:nvPr userDrawn="1"/>
        </p:nvCxnSpPr>
        <p:spPr>
          <a:xfrm>
            <a:off x="443161" y="385614"/>
            <a:ext cx="1152128" cy="0"/>
          </a:xfrm>
          <a:prstGeom prst="line">
            <a:avLst/>
          </a:prstGeom>
          <a:ln w="28575">
            <a:solidFill>
              <a:schemeClr val="tx1"/>
            </a:solidFill>
          </a:ln>
          <a:effectLst>
            <a:outerShdw blurRad="25400" dist="25400" dir="5400000" algn="ctr" rotWithShape="0">
              <a:srgbClr val="000000">
                <a:alpha val="50000"/>
              </a:srgbClr>
            </a:outerShdw>
          </a:effectLst>
        </p:spPr>
        <p:style>
          <a:lnRef idx="1">
            <a:schemeClr val="accent1"/>
          </a:lnRef>
          <a:fillRef idx="0">
            <a:schemeClr val="accent1"/>
          </a:fillRef>
          <a:effectRef idx="0">
            <a:schemeClr val="accent1"/>
          </a:effectRef>
          <a:fontRef idx="minor">
            <a:schemeClr val="tx1"/>
          </a:fontRef>
        </p:style>
      </p:cxnSp>
      <p:cxnSp>
        <p:nvCxnSpPr>
          <p:cNvPr id="10" name="직선 연결선 9"/>
          <p:cNvCxnSpPr/>
          <p:nvPr userDrawn="1"/>
        </p:nvCxnSpPr>
        <p:spPr>
          <a:xfrm>
            <a:off x="443161" y="2204864"/>
            <a:ext cx="1152128" cy="0"/>
          </a:xfrm>
          <a:prstGeom prst="line">
            <a:avLst/>
          </a:prstGeom>
          <a:ln w="12700">
            <a:solidFill>
              <a:schemeClr val="tx1"/>
            </a:solidFill>
          </a:ln>
          <a:effectLst>
            <a:outerShdw blurRad="25400" dist="25400" dir="5400000" algn="ctr" rotWithShape="0">
              <a:srgbClr val="000000">
                <a:alpha val="50000"/>
              </a:srgbClr>
            </a:outerShdw>
          </a:effectLst>
        </p:spPr>
        <p:style>
          <a:lnRef idx="1">
            <a:schemeClr val="accent1"/>
          </a:lnRef>
          <a:fillRef idx="0">
            <a:schemeClr val="accent1"/>
          </a:fillRef>
          <a:effectRef idx="0">
            <a:schemeClr val="accent1"/>
          </a:effectRef>
          <a:fontRef idx="minor">
            <a:schemeClr val="tx1"/>
          </a:fontRef>
        </p:style>
      </p:cxnSp>
      <p:sp>
        <p:nvSpPr>
          <p:cNvPr id="11" name="텍스트 개체 틀 10"/>
          <p:cNvSpPr>
            <a:spLocks noGrp="1"/>
          </p:cNvSpPr>
          <p:nvPr userDrawn="1">
            <p:ph type="body" sz="quarter" idx="10" hasCustomPrompt="1"/>
          </p:nvPr>
        </p:nvSpPr>
        <p:spPr>
          <a:xfrm>
            <a:off x="443161" y="2833886"/>
            <a:ext cx="6552728" cy="3170634"/>
          </a:xfrm>
          <a:prstGeom prst="rect">
            <a:avLst/>
          </a:prstGeom>
        </p:spPr>
        <p:txBody>
          <a:bodyPr lIns="0" tIns="0" rIns="0" bIns="0">
            <a:normAutofit/>
          </a:bodyPr>
          <a:lstStyle>
            <a:lvl1pPr>
              <a:lnSpc>
                <a:spcPct val="150000"/>
              </a:lnSpc>
              <a:buNone/>
              <a:defRPr sz="1400" b="0" spc="-50" baseline="0">
                <a:solidFill>
                  <a:schemeClr val="tx1"/>
                </a:solidFill>
              </a:defRPr>
            </a:lvl1pPr>
          </a:lstStyle>
          <a:p>
            <a:pPr lvl="0"/>
            <a:r>
              <a:rPr lang="ko-KR" altLang="en-US" dirty="0" smtClean="0"/>
              <a:t>부제목 텍스트 편집</a:t>
            </a:r>
            <a:endParaRPr lang="ko-KR" altLang="en-US" dirty="0"/>
          </a:p>
        </p:txBody>
      </p:sp>
      <p:pic>
        <p:nvPicPr>
          <p:cNvPr id="13" name="Picture 2" descr="D:\011_designed_source\08_ppt_source\01_안랩제안기본소스\02_안랩_CI\08_ahnlab_gray_0.png"/>
          <p:cNvPicPr>
            <a:picLocks noChangeAspect="1" noChangeArrowheads="1"/>
          </p:cNvPicPr>
          <p:nvPr userDrawn="1"/>
        </p:nvPicPr>
        <p:blipFill>
          <a:blip r:embed="rId3" cstate="print"/>
          <a:srcRect/>
          <a:stretch>
            <a:fillRect/>
          </a:stretch>
        </p:blipFill>
        <p:spPr bwMode="auto">
          <a:xfrm>
            <a:off x="443161" y="6212929"/>
            <a:ext cx="928299" cy="216603"/>
          </a:xfrm>
          <a:prstGeom prst="rect">
            <a:avLst/>
          </a:prstGeom>
          <a:noFill/>
        </p:spPr>
      </p:pic>
    </p:spTree>
    <p:extLst>
      <p:ext uri="{BB962C8B-B14F-4D97-AF65-F5344CB8AC3E}">
        <p14:creationId xmlns:p14="http://schemas.microsoft.com/office/powerpoint/2010/main" val="41795136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4_마지막">
    <p:bg>
      <p:bgPr>
        <a:gradFill rotWithShape="1">
          <a:gsLst>
            <a:gs pos="0">
              <a:schemeClr val="accent1">
                <a:lumMod val="60000"/>
                <a:lumOff val="40000"/>
              </a:schemeClr>
            </a:gs>
            <a:gs pos="40000">
              <a:srgbClr val="2E69C8"/>
            </a:gs>
            <a:gs pos="100000">
              <a:schemeClr val="accent1">
                <a:lumMod val="5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TextBox 12"/>
          <p:cNvSpPr txBox="1"/>
          <p:nvPr userDrawn="1"/>
        </p:nvSpPr>
        <p:spPr>
          <a:xfrm>
            <a:off x="443161" y="2492896"/>
            <a:ext cx="2308324" cy="553998"/>
          </a:xfrm>
          <a:prstGeom prst="rect">
            <a:avLst/>
          </a:prstGeom>
          <a:noFill/>
          <a:effectLst>
            <a:outerShdw blurRad="25400" dist="12700" dir="5400000" algn="ctr" rotWithShape="0">
              <a:srgbClr val="000000">
                <a:alpha val="30000"/>
              </a:srgbClr>
            </a:outerShdw>
          </a:effectLst>
        </p:spPr>
        <p:txBody>
          <a:bodyPr wrap="none" lIns="0" tIns="0" rIns="0" bIns="0" rtlCol="0">
            <a:spAutoFit/>
          </a:bodyPr>
          <a:lstStyle/>
          <a:p>
            <a:r>
              <a:rPr lang="en-US" altLang="ko-KR" sz="3600" b="1" spc="-100" baseline="0" dirty="0" smtClean="0">
                <a:latin typeface="+mn-lt"/>
              </a:rPr>
              <a:t>Thank you.</a:t>
            </a:r>
            <a:endParaRPr lang="ko-KR" altLang="en-US" sz="3600" b="1" spc="-100" baseline="0" dirty="0">
              <a:latin typeface="+mn-lt"/>
            </a:endParaRPr>
          </a:p>
        </p:txBody>
      </p:sp>
      <p:pic>
        <p:nvPicPr>
          <p:cNvPr id="14" name="Picture 2" descr="D:\011_designed_source\08_ppt_source\01_안랩제안기본소스\02_안랩_CI\08_ahnlab_gray_0.png"/>
          <p:cNvPicPr>
            <a:picLocks noChangeAspect="1" noChangeArrowheads="1"/>
          </p:cNvPicPr>
          <p:nvPr userDrawn="1"/>
        </p:nvPicPr>
        <p:blipFill>
          <a:blip r:embed="rId2" cstate="print"/>
          <a:srcRect/>
          <a:stretch>
            <a:fillRect/>
          </a:stretch>
        </p:blipFill>
        <p:spPr bwMode="auto">
          <a:xfrm>
            <a:off x="443161" y="6212929"/>
            <a:ext cx="928299" cy="216603"/>
          </a:xfrm>
          <a:prstGeom prst="rect">
            <a:avLst/>
          </a:prstGeom>
          <a:noFill/>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9391" y="0"/>
            <a:ext cx="5541264" cy="6858000"/>
          </a:xfrm>
          <a:prstGeom prst="rect">
            <a:avLst/>
          </a:prstGeom>
        </p:spPr>
      </p:pic>
    </p:spTree>
    <p:extLst>
      <p:ext uri="{BB962C8B-B14F-4D97-AF65-F5344CB8AC3E}">
        <p14:creationId xmlns:p14="http://schemas.microsoft.com/office/powerpoint/2010/main" val="29151256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본문">
    <p:spTree>
      <p:nvGrpSpPr>
        <p:cNvPr id="1" name=""/>
        <p:cNvGrpSpPr/>
        <p:nvPr/>
      </p:nvGrpSpPr>
      <p:grpSpPr>
        <a:xfrm>
          <a:off x="0" y="0"/>
          <a:ext cx="0" cy="0"/>
          <a:chOff x="0" y="0"/>
          <a:chExt cx="0" cy="0"/>
        </a:xfrm>
      </p:grpSpPr>
      <p:sp>
        <p:nvSpPr>
          <p:cNvPr id="2" name="제목 1"/>
          <p:cNvSpPr>
            <a:spLocks noGrp="1"/>
          </p:cNvSpPr>
          <p:nvPr>
            <p:ph type="ctrTitle"/>
          </p:nvPr>
        </p:nvSpPr>
        <p:spPr>
          <a:xfrm>
            <a:off x="414042" y="306439"/>
            <a:ext cx="8262414" cy="434479"/>
          </a:xfrm>
          <a:prstGeom prst="rect">
            <a:avLst/>
          </a:prstGeom>
        </p:spPr>
        <p:txBody>
          <a:bodyPr/>
          <a:lstStyle>
            <a:lvl1pPr algn="l">
              <a:defRPr sz="2200" b="1" spc="-100" baseline="0">
                <a:solidFill>
                  <a:schemeClr val="accent1"/>
                </a:solidFill>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449326" y="908720"/>
            <a:ext cx="8227130" cy="360040"/>
          </a:xfrm>
          <a:prstGeom prst="rect">
            <a:avLst/>
          </a:prstGeom>
        </p:spPr>
        <p:txBody>
          <a:bodyPr/>
          <a:lstStyle>
            <a:lvl1pPr marL="0" indent="0" algn="l">
              <a:buNone/>
              <a:defRPr sz="1600" b="1" spc="-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5" name="슬라이드 번호 개체 틀 6"/>
          <p:cNvSpPr>
            <a:spLocks noGrp="1"/>
          </p:cNvSpPr>
          <p:nvPr>
            <p:ph type="sldNum" sz="quarter" idx="10"/>
          </p:nvPr>
        </p:nvSpPr>
        <p:spPr>
          <a:xfrm>
            <a:off x="6635849" y="6627961"/>
            <a:ext cx="2133600" cy="170557"/>
          </a:xfrm>
          <a:prstGeom prst="rect">
            <a:avLst/>
          </a:prstGeom>
        </p:spPr>
        <p:txBody>
          <a:bodyPr lIns="0" tIns="0" rIns="0" bIns="0" anchor="ctr"/>
          <a:lstStyle>
            <a:lvl1pPr algn="r">
              <a:defRPr sz="800">
                <a:solidFill>
                  <a:schemeClr val="bg1">
                    <a:lumMod val="65000"/>
                  </a:schemeClr>
                </a:solidFill>
              </a:defRPr>
            </a:lvl1pPr>
          </a:lstStyle>
          <a:p>
            <a:fld id="{8486220B-EE48-441A-BEE1-7E447193D81B}" type="slidenum">
              <a:rPr lang="ko-KR" altLang="en-US" smtClean="0"/>
              <a:pPr/>
              <a:t>‹#›</a:t>
            </a:fld>
            <a:endParaRPr lang="ko-KR" altLang="en-US" dirty="0"/>
          </a:p>
        </p:txBody>
      </p:sp>
      <p:sp>
        <p:nvSpPr>
          <p:cNvPr id="9" name="내용 개체 틀 8"/>
          <p:cNvSpPr>
            <a:spLocks noGrp="1"/>
          </p:cNvSpPr>
          <p:nvPr>
            <p:ph sz="quarter" idx="11"/>
          </p:nvPr>
        </p:nvSpPr>
        <p:spPr>
          <a:xfrm>
            <a:off x="441419" y="1238064"/>
            <a:ext cx="8235037" cy="5111750"/>
          </a:xfrm>
          <a:prstGeom prst="rect">
            <a:avLst/>
          </a:prstGeom>
        </p:spPr>
        <p:txBody>
          <a:bodyPr/>
          <a:lstStyle>
            <a:lvl1pPr marL="268288" indent="-268288">
              <a:lnSpc>
                <a:spcPct val="200000"/>
              </a:lnSpc>
              <a:defRPr sz="1400" b="1"/>
            </a:lvl1pPr>
            <a:lvl2pPr marL="541338" indent="-285750">
              <a:lnSpc>
                <a:spcPct val="200000"/>
              </a:lnSpc>
              <a:buFont typeface="Wingdings" pitchFamily="2" charset="2"/>
              <a:buChar char="ü"/>
              <a:defRPr sz="1200"/>
            </a:lvl2pPr>
            <a:lvl3pPr marL="806450" indent="-241300">
              <a:lnSpc>
                <a:spcPct val="200000"/>
              </a:lnSpc>
              <a:buFont typeface="Wingdings" pitchFamily="2" charset="2"/>
              <a:buChar char="§"/>
              <a:defRPr sz="1100">
                <a:latin typeface="+mn-ea"/>
                <a:ea typeface="+mn-ea"/>
              </a:defRPr>
            </a:lvl3pPr>
            <a:lvl4pPr marL="1080000" indent="-228600">
              <a:lnSpc>
                <a:spcPct val="150000"/>
              </a:lnSpc>
              <a:buFont typeface="Wingdings" panose="05000000000000000000" pitchFamily="2" charset="2"/>
              <a:buChar char="Ø"/>
              <a:defRPr sz="1000">
                <a:latin typeface="+mn-ea"/>
                <a:ea typeface="+mn-ea"/>
              </a:defRPr>
            </a:lvl4pPr>
            <a:lvl5pPr marL="1339200" indent="-228600">
              <a:lnSpc>
                <a:spcPct val="150000"/>
              </a:lnSpc>
              <a:buFont typeface="Wingdings" panose="05000000000000000000" pitchFamily="2" charset="2"/>
              <a:buChar char="u"/>
              <a:defRPr sz="900"/>
            </a:lvl5pPr>
          </a:lstStyle>
          <a:p>
            <a:pPr lvl="0"/>
            <a:r>
              <a:rPr lang="ko-KR" altLang="en-US" dirty="0" smtClean="0"/>
              <a:t>마스터 텍스트 스타일을 편집합니다</a:t>
            </a:r>
          </a:p>
          <a:p>
            <a:pPr lvl="1"/>
            <a:r>
              <a:rPr lang="ko-KR" altLang="en-US" dirty="0" smtClean="0"/>
              <a:t>둘째 수준</a:t>
            </a:r>
          </a:p>
          <a:p>
            <a:pPr lvl="2"/>
            <a:r>
              <a:rPr lang="ko-KR" altLang="en-US" dirty="0" err="1" smtClean="0"/>
              <a:t>세번째</a:t>
            </a:r>
            <a:r>
              <a:rPr lang="ko-KR" altLang="en-US" dirty="0" smtClean="0"/>
              <a:t> 수준</a:t>
            </a:r>
            <a:endParaRPr lang="en-US" altLang="ko-KR" dirty="0" smtClean="0"/>
          </a:p>
          <a:p>
            <a:pPr lvl="3"/>
            <a:r>
              <a:rPr lang="ko-KR" altLang="en-US" dirty="0" err="1" smtClean="0"/>
              <a:t>네번째</a:t>
            </a:r>
            <a:r>
              <a:rPr lang="ko-KR" altLang="en-US" dirty="0" smtClean="0"/>
              <a:t> 수준</a:t>
            </a:r>
            <a:endParaRPr lang="en-US" altLang="ko-KR" dirty="0" smtClean="0"/>
          </a:p>
          <a:p>
            <a:pPr lvl="4"/>
            <a:endParaRPr lang="en-US" altLang="ko-KR" dirty="0" smtClean="0"/>
          </a:p>
          <a:p>
            <a:pPr lvl="3"/>
            <a:endParaRPr lang="ko-KR" altLang="en-US" dirty="0" smtClean="0"/>
          </a:p>
        </p:txBody>
      </p:sp>
    </p:spTree>
    <p:extLst>
      <p:ext uri="{BB962C8B-B14F-4D97-AF65-F5344CB8AC3E}">
        <p14:creationId xmlns:p14="http://schemas.microsoft.com/office/powerpoint/2010/main" val="19971770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_1_표지">
    <p:spTree>
      <p:nvGrpSpPr>
        <p:cNvPr id="1" name=""/>
        <p:cNvGrpSpPr/>
        <p:nvPr/>
      </p:nvGrpSpPr>
      <p:grpSpPr>
        <a:xfrm>
          <a:off x="0" y="0"/>
          <a:ext cx="0" cy="0"/>
          <a:chOff x="0" y="0"/>
          <a:chExt cx="0" cy="0"/>
        </a:xfrm>
      </p:grpSpPr>
      <p:pic>
        <p:nvPicPr>
          <p:cNvPr id="14" name="그림 13"/>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30000"/>
                    </a14:imgEffect>
                  </a14:imgLayer>
                </a14:imgProps>
              </a:ext>
              <a:ext uri="{28A0092B-C50C-407E-A947-70E740481C1C}">
                <a14:useLocalDpi xmlns:a14="http://schemas.microsoft.com/office/drawing/2010/main" val="0"/>
              </a:ext>
            </a:extLst>
          </a:blip>
          <a:stretch>
            <a:fillRect/>
          </a:stretch>
        </p:blipFill>
        <p:spPr>
          <a:xfrm>
            <a:off x="3602736" y="0"/>
            <a:ext cx="5541264" cy="6858000"/>
          </a:xfrm>
          <a:prstGeom prst="rect">
            <a:avLst/>
          </a:prstGeom>
        </p:spPr>
      </p:pic>
      <p:sp>
        <p:nvSpPr>
          <p:cNvPr id="8" name="제목 1"/>
          <p:cNvSpPr>
            <a:spLocks noGrp="1"/>
          </p:cNvSpPr>
          <p:nvPr>
            <p:ph type="ctrTitle" hasCustomPrompt="1"/>
          </p:nvPr>
        </p:nvSpPr>
        <p:spPr>
          <a:xfrm>
            <a:off x="443161" y="558205"/>
            <a:ext cx="6552728" cy="1584176"/>
          </a:xfrm>
          <a:prstGeom prst="rect">
            <a:avLst/>
          </a:prstGeom>
          <a:effectLst/>
        </p:spPr>
        <p:txBody>
          <a:bodyPr lIns="0" tIns="0" rIns="0" bIns="0" anchor="t">
            <a:noAutofit/>
          </a:bodyPr>
          <a:lstStyle>
            <a:lvl1pPr algn="l">
              <a:lnSpc>
                <a:spcPct val="100000"/>
              </a:lnSpc>
              <a:defRPr sz="4500" b="1" spc="-200" baseline="0">
                <a:solidFill>
                  <a:schemeClr val="accent1"/>
                </a:solidFill>
                <a:effectLst/>
              </a:defRPr>
            </a:lvl1pPr>
          </a:lstStyle>
          <a:p>
            <a:r>
              <a:rPr lang="ko-KR" altLang="en-US" dirty="0" smtClean="0"/>
              <a:t>프레젠테이션</a:t>
            </a:r>
            <a:r>
              <a:rPr lang="en-US" altLang="ko-KR" dirty="0" smtClean="0"/>
              <a:t/>
            </a:r>
            <a:br>
              <a:rPr lang="en-US" altLang="ko-KR" dirty="0" smtClean="0"/>
            </a:br>
            <a:r>
              <a:rPr lang="ko-KR" altLang="en-US" dirty="0" smtClean="0"/>
              <a:t>제목 스타일 편집</a:t>
            </a:r>
            <a:endParaRPr lang="ko-KR" altLang="en-US" dirty="0"/>
          </a:p>
        </p:txBody>
      </p:sp>
      <p:cxnSp>
        <p:nvCxnSpPr>
          <p:cNvPr id="9" name="직선 연결선 8"/>
          <p:cNvCxnSpPr/>
          <p:nvPr userDrawn="1"/>
        </p:nvCxnSpPr>
        <p:spPr>
          <a:xfrm>
            <a:off x="443161" y="385614"/>
            <a:ext cx="1152128" cy="0"/>
          </a:xfrm>
          <a:prstGeom prst="line">
            <a:avLst/>
          </a:prstGeom>
          <a:ln w="28575">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0" name="직선 연결선 9"/>
          <p:cNvCxnSpPr/>
          <p:nvPr userDrawn="1"/>
        </p:nvCxnSpPr>
        <p:spPr>
          <a:xfrm>
            <a:off x="443161" y="3423667"/>
            <a:ext cx="1152128"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1" name="텍스트 개체 틀 10"/>
          <p:cNvSpPr>
            <a:spLocks noGrp="1"/>
          </p:cNvSpPr>
          <p:nvPr>
            <p:ph type="body" sz="quarter" idx="10" hasCustomPrompt="1"/>
          </p:nvPr>
        </p:nvSpPr>
        <p:spPr>
          <a:xfrm>
            <a:off x="443161" y="3620641"/>
            <a:ext cx="6552728" cy="629022"/>
          </a:xfrm>
          <a:prstGeom prst="rect">
            <a:avLst/>
          </a:prstGeom>
        </p:spPr>
        <p:txBody>
          <a:bodyPr lIns="0" tIns="0" rIns="0" bIns="0">
            <a:normAutofit/>
          </a:bodyPr>
          <a:lstStyle>
            <a:lvl1pPr>
              <a:buNone/>
              <a:defRPr sz="1400" b="0" spc="-100" baseline="0">
                <a:solidFill>
                  <a:schemeClr val="tx1"/>
                </a:solidFill>
              </a:defRPr>
            </a:lvl1pPr>
          </a:lstStyle>
          <a:p>
            <a:pPr lvl="0"/>
            <a:r>
              <a:rPr lang="ko-KR" altLang="en-US" dirty="0" smtClean="0"/>
              <a:t>부제목 텍스트 편집</a:t>
            </a:r>
            <a:endParaRPr lang="ko-KR" altLang="en-US" dirty="0"/>
          </a:p>
        </p:txBody>
      </p:sp>
      <p:sp>
        <p:nvSpPr>
          <p:cNvPr id="12" name="텍스트 개체 틀 10"/>
          <p:cNvSpPr>
            <a:spLocks noGrp="1"/>
          </p:cNvSpPr>
          <p:nvPr>
            <p:ph type="body" sz="quarter" idx="11" hasCustomPrompt="1"/>
          </p:nvPr>
        </p:nvSpPr>
        <p:spPr>
          <a:xfrm>
            <a:off x="443161" y="2142381"/>
            <a:ext cx="6552728" cy="681980"/>
          </a:xfrm>
          <a:prstGeom prst="rect">
            <a:avLst/>
          </a:prstGeom>
        </p:spPr>
        <p:txBody>
          <a:bodyPr lIns="0" tIns="0" rIns="0" bIns="0">
            <a:noAutofit/>
          </a:bodyPr>
          <a:lstStyle>
            <a:lvl1pPr>
              <a:buNone/>
              <a:defRPr sz="1800" b="1" spc="-100" baseline="0">
                <a:solidFill>
                  <a:schemeClr val="accent1">
                    <a:lumMod val="60000"/>
                    <a:lumOff val="40000"/>
                  </a:schemeClr>
                </a:solidFill>
              </a:defRPr>
            </a:lvl1pPr>
          </a:lstStyle>
          <a:p>
            <a:pPr lvl="0"/>
            <a:r>
              <a:rPr lang="ko-KR" altLang="en-US" dirty="0" smtClean="0"/>
              <a:t>서브 텍스트 편집</a:t>
            </a:r>
            <a:endParaRPr lang="ko-KR" altLang="en-US" dirty="0"/>
          </a:p>
        </p:txBody>
      </p:sp>
      <p:pic>
        <p:nvPicPr>
          <p:cNvPr id="13" name="그림 12"/>
          <p:cNvPicPr>
            <a:picLocks noChangeAspect="1"/>
          </p:cNvPicPr>
          <p:nvPr userDrawn="1"/>
        </p:nvPicPr>
        <p:blipFill rotWithShape="1">
          <a:blip r:embed="rId4" cstate="print">
            <a:extLst>
              <a:ext uri="{28A0092B-C50C-407E-A947-70E740481C1C}">
                <a14:useLocalDpi xmlns:a14="http://schemas.microsoft.com/office/drawing/2010/main" val="0"/>
              </a:ext>
            </a:extLst>
          </a:blip>
          <a:srcRect r="8647" b="8025"/>
          <a:stretch/>
        </p:blipFill>
        <p:spPr>
          <a:xfrm>
            <a:off x="2993903" y="2924945"/>
            <a:ext cx="6150097" cy="3933056"/>
          </a:xfrm>
          <a:prstGeom prst="rect">
            <a:avLst/>
          </a:prstGeom>
        </p:spPr>
      </p:pic>
      <p:pic>
        <p:nvPicPr>
          <p:cNvPr id="15" name="Picture 6" descr="D:\011_designed_source\08_ppt_source\01_안랩제안기본소스\02_안랩_CI\010_ahnlab_ci.png"/>
          <p:cNvPicPr>
            <a:picLocks noChangeAspect="1" noChangeArrowheads="1"/>
          </p:cNvPicPr>
          <p:nvPr userDrawn="1"/>
        </p:nvPicPr>
        <p:blipFill>
          <a:blip r:embed="rId5" cstate="print"/>
          <a:srcRect/>
          <a:stretch>
            <a:fillRect/>
          </a:stretch>
        </p:blipFill>
        <p:spPr bwMode="auto">
          <a:xfrm>
            <a:off x="443161" y="6212928"/>
            <a:ext cx="928299" cy="216603"/>
          </a:xfrm>
          <a:prstGeom prst="rect">
            <a:avLst/>
          </a:prstGeom>
          <a:noFill/>
        </p:spPr>
      </p:pic>
    </p:spTree>
    <p:extLst>
      <p:ext uri="{BB962C8B-B14F-4D97-AF65-F5344CB8AC3E}">
        <p14:creationId xmlns:p14="http://schemas.microsoft.com/office/powerpoint/2010/main" val="4557203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_2_목차">
    <p:spTree>
      <p:nvGrpSpPr>
        <p:cNvPr id="1" name=""/>
        <p:cNvGrpSpPr/>
        <p:nvPr/>
      </p:nvGrpSpPr>
      <p:grpSpPr>
        <a:xfrm>
          <a:off x="0" y="0"/>
          <a:ext cx="0" cy="0"/>
          <a:chOff x="0" y="0"/>
          <a:chExt cx="0" cy="0"/>
        </a:xfrm>
      </p:grpSpPr>
      <p:pic>
        <p:nvPicPr>
          <p:cNvPr id="14" name="그림 13"/>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30000"/>
                    </a14:imgEffect>
                  </a14:imgLayer>
                </a14:imgProps>
              </a:ext>
              <a:ext uri="{28A0092B-C50C-407E-A947-70E740481C1C}">
                <a14:useLocalDpi xmlns:a14="http://schemas.microsoft.com/office/drawing/2010/main" val="0"/>
              </a:ext>
            </a:extLst>
          </a:blip>
          <a:stretch>
            <a:fillRect/>
          </a:stretch>
        </p:blipFill>
        <p:spPr>
          <a:xfrm>
            <a:off x="3602736" y="0"/>
            <a:ext cx="5541264" cy="6858000"/>
          </a:xfrm>
          <a:prstGeom prst="rect">
            <a:avLst/>
          </a:prstGeom>
        </p:spPr>
      </p:pic>
      <p:sp>
        <p:nvSpPr>
          <p:cNvPr id="8" name="제목 1"/>
          <p:cNvSpPr>
            <a:spLocks noGrp="1"/>
          </p:cNvSpPr>
          <p:nvPr>
            <p:ph type="ctrTitle" hasCustomPrompt="1"/>
          </p:nvPr>
        </p:nvSpPr>
        <p:spPr>
          <a:xfrm>
            <a:off x="443160" y="1844824"/>
            <a:ext cx="576065" cy="4305622"/>
          </a:xfrm>
          <a:prstGeom prst="rect">
            <a:avLst/>
          </a:prstGeom>
          <a:effectLst/>
        </p:spPr>
        <p:txBody>
          <a:bodyPr lIns="0" tIns="0" rIns="0" bIns="0" anchor="t">
            <a:noAutofit/>
          </a:bodyPr>
          <a:lstStyle>
            <a:lvl1pPr algn="l">
              <a:lnSpc>
                <a:spcPct val="150000"/>
              </a:lnSpc>
              <a:defRPr sz="1800" b="1" spc="-80" baseline="0">
                <a:solidFill>
                  <a:schemeClr val="tx1"/>
                </a:solidFill>
                <a:effectLst/>
              </a:defRPr>
            </a:lvl1pPr>
          </a:lstStyle>
          <a:p>
            <a:r>
              <a:rPr lang="en-US" altLang="ko-KR" dirty="0" smtClean="0"/>
              <a:t>01</a:t>
            </a:r>
            <a:endParaRPr lang="ko-KR" altLang="en-US" dirty="0"/>
          </a:p>
        </p:txBody>
      </p:sp>
      <p:cxnSp>
        <p:nvCxnSpPr>
          <p:cNvPr id="9" name="직선 연결선 8"/>
          <p:cNvCxnSpPr/>
          <p:nvPr userDrawn="1"/>
        </p:nvCxnSpPr>
        <p:spPr>
          <a:xfrm>
            <a:off x="443161" y="385614"/>
            <a:ext cx="1152128" cy="0"/>
          </a:xfrm>
          <a:prstGeom prst="line">
            <a:avLst/>
          </a:prstGeom>
          <a:ln w="28575">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43161" y="476672"/>
            <a:ext cx="1671933" cy="492443"/>
          </a:xfrm>
          <a:prstGeom prst="rect">
            <a:avLst/>
          </a:prstGeom>
          <a:noFill/>
          <a:effectLst/>
        </p:spPr>
        <p:txBody>
          <a:bodyPr wrap="none" lIns="0" tIns="0" rIns="0" bIns="0" rtlCol="0">
            <a:spAutoFit/>
          </a:bodyPr>
          <a:lstStyle/>
          <a:p>
            <a:r>
              <a:rPr lang="en-US" altLang="ko-KR" sz="3200" b="1" spc="-100" baseline="0" dirty="0" smtClean="0">
                <a:solidFill>
                  <a:schemeClr val="accent1"/>
                </a:solidFill>
                <a:latin typeface="+mn-lt"/>
              </a:rPr>
              <a:t>Contents</a:t>
            </a:r>
            <a:endParaRPr lang="ko-KR" altLang="en-US" sz="3200" b="1" spc="-100" baseline="0" dirty="0">
              <a:solidFill>
                <a:schemeClr val="accent1"/>
              </a:solidFill>
              <a:latin typeface="+mn-lt"/>
            </a:endParaRPr>
          </a:p>
        </p:txBody>
      </p:sp>
      <p:cxnSp>
        <p:nvCxnSpPr>
          <p:cNvPr id="11" name="직선 연결선 10"/>
          <p:cNvCxnSpPr/>
          <p:nvPr userDrawn="1"/>
        </p:nvCxnSpPr>
        <p:spPr>
          <a:xfrm>
            <a:off x="443161" y="1628800"/>
            <a:ext cx="1152128"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텍스트 개체 틀 10"/>
          <p:cNvSpPr>
            <a:spLocks noGrp="1"/>
          </p:cNvSpPr>
          <p:nvPr>
            <p:ph type="body" sz="quarter" idx="10" hasCustomPrompt="1"/>
          </p:nvPr>
        </p:nvSpPr>
        <p:spPr>
          <a:xfrm>
            <a:off x="1019225" y="1849016"/>
            <a:ext cx="5976664" cy="4282380"/>
          </a:xfrm>
          <a:prstGeom prst="rect">
            <a:avLst/>
          </a:prstGeom>
        </p:spPr>
        <p:txBody>
          <a:bodyPr lIns="0" tIns="0" rIns="0" bIns="0">
            <a:normAutofit/>
          </a:bodyPr>
          <a:lstStyle>
            <a:lvl1pPr>
              <a:lnSpc>
                <a:spcPct val="150000"/>
              </a:lnSpc>
              <a:buNone/>
              <a:defRPr sz="1600" b="0" spc="-50" baseline="0">
                <a:solidFill>
                  <a:schemeClr val="tx1"/>
                </a:solidFill>
              </a:defRPr>
            </a:lvl1pPr>
          </a:lstStyle>
          <a:p>
            <a:pPr lvl="0"/>
            <a:r>
              <a:rPr lang="ko-KR" altLang="en-US" dirty="0" smtClean="0"/>
              <a:t>부제목 텍스트 편집</a:t>
            </a:r>
            <a:endParaRPr lang="ko-KR" altLang="en-US" dirty="0"/>
          </a:p>
        </p:txBody>
      </p:sp>
      <p:pic>
        <p:nvPicPr>
          <p:cNvPr id="15" name="Picture 6" descr="D:\011_designed_source\08_ppt_source\01_안랩제안기본소스\02_안랩_CI\010_ahnlab_ci.png"/>
          <p:cNvPicPr>
            <a:picLocks noChangeAspect="1" noChangeArrowheads="1"/>
          </p:cNvPicPr>
          <p:nvPr userDrawn="1"/>
        </p:nvPicPr>
        <p:blipFill>
          <a:blip r:embed="rId4" cstate="print"/>
          <a:srcRect/>
          <a:stretch>
            <a:fillRect/>
          </a:stretch>
        </p:blipFill>
        <p:spPr bwMode="auto">
          <a:xfrm>
            <a:off x="443161" y="6212928"/>
            <a:ext cx="928299" cy="216603"/>
          </a:xfrm>
          <a:prstGeom prst="rect">
            <a:avLst/>
          </a:prstGeom>
          <a:noFill/>
        </p:spPr>
      </p:pic>
    </p:spTree>
    <p:extLst>
      <p:ext uri="{BB962C8B-B14F-4D97-AF65-F5344CB8AC3E}">
        <p14:creationId xmlns:p14="http://schemas.microsoft.com/office/powerpoint/2010/main" val="10255925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2_3_간지">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30000"/>
                    </a14:imgEffect>
                  </a14:imgLayer>
                </a14:imgProps>
              </a:ext>
              <a:ext uri="{28A0092B-C50C-407E-A947-70E740481C1C}">
                <a14:useLocalDpi xmlns:a14="http://schemas.microsoft.com/office/drawing/2010/main" val="0"/>
              </a:ext>
            </a:extLst>
          </a:blip>
          <a:stretch>
            <a:fillRect/>
          </a:stretch>
        </p:blipFill>
        <p:spPr>
          <a:xfrm>
            <a:off x="3602736" y="0"/>
            <a:ext cx="5541264" cy="6858000"/>
          </a:xfrm>
          <a:prstGeom prst="rect">
            <a:avLst/>
          </a:prstGeom>
        </p:spPr>
      </p:pic>
      <p:sp>
        <p:nvSpPr>
          <p:cNvPr id="9" name="제목 1"/>
          <p:cNvSpPr>
            <a:spLocks noGrp="1"/>
          </p:cNvSpPr>
          <p:nvPr>
            <p:ph type="ctrTitle" hasCustomPrompt="1"/>
          </p:nvPr>
        </p:nvSpPr>
        <p:spPr>
          <a:xfrm>
            <a:off x="443161" y="558205"/>
            <a:ext cx="6552728" cy="1584176"/>
          </a:xfrm>
          <a:prstGeom prst="rect">
            <a:avLst/>
          </a:prstGeom>
          <a:effectLst/>
        </p:spPr>
        <p:txBody>
          <a:bodyPr lIns="0" tIns="0" rIns="0" bIns="0" anchor="t">
            <a:noAutofit/>
          </a:bodyPr>
          <a:lstStyle>
            <a:lvl1pPr algn="l">
              <a:lnSpc>
                <a:spcPct val="100000"/>
              </a:lnSpc>
              <a:defRPr sz="4000" b="1" spc="-200" baseline="0">
                <a:solidFill>
                  <a:schemeClr val="accent1"/>
                </a:solidFill>
                <a:effectLst/>
              </a:defRPr>
            </a:lvl1pPr>
          </a:lstStyle>
          <a:p>
            <a:r>
              <a:rPr lang="ko-KR" altLang="en-US" dirty="0" smtClean="0"/>
              <a:t>프레젠테이션</a:t>
            </a:r>
            <a:r>
              <a:rPr lang="en-US" altLang="ko-KR" dirty="0" smtClean="0"/>
              <a:t/>
            </a:r>
            <a:br>
              <a:rPr lang="en-US" altLang="ko-KR" dirty="0" smtClean="0"/>
            </a:br>
            <a:r>
              <a:rPr lang="ko-KR" altLang="en-US" dirty="0" smtClean="0"/>
              <a:t>제목 스타일 편집</a:t>
            </a:r>
            <a:endParaRPr lang="ko-KR" altLang="en-US" dirty="0"/>
          </a:p>
        </p:txBody>
      </p:sp>
      <p:cxnSp>
        <p:nvCxnSpPr>
          <p:cNvPr id="10" name="직선 연결선 9"/>
          <p:cNvCxnSpPr/>
          <p:nvPr userDrawn="1"/>
        </p:nvCxnSpPr>
        <p:spPr>
          <a:xfrm>
            <a:off x="443161" y="385614"/>
            <a:ext cx="1152128" cy="0"/>
          </a:xfrm>
          <a:prstGeom prst="line">
            <a:avLst/>
          </a:prstGeom>
          <a:ln w="28575">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userDrawn="1"/>
        </p:nvCxnSpPr>
        <p:spPr>
          <a:xfrm>
            <a:off x="443161" y="2636912"/>
            <a:ext cx="1152128"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2" name="텍스트 개체 틀 10"/>
          <p:cNvSpPr>
            <a:spLocks noGrp="1"/>
          </p:cNvSpPr>
          <p:nvPr>
            <p:ph type="body" sz="quarter" idx="10" hasCustomPrompt="1"/>
          </p:nvPr>
        </p:nvSpPr>
        <p:spPr>
          <a:xfrm>
            <a:off x="443161" y="2833886"/>
            <a:ext cx="6552728" cy="3170634"/>
          </a:xfrm>
          <a:prstGeom prst="rect">
            <a:avLst/>
          </a:prstGeom>
        </p:spPr>
        <p:txBody>
          <a:bodyPr lIns="0" tIns="0" rIns="0" bIns="0">
            <a:normAutofit/>
          </a:bodyPr>
          <a:lstStyle>
            <a:lvl1pPr>
              <a:lnSpc>
                <a:spcPct val="150000"/>
              </a:lnSpc>
              <a:buNone/>
              <a:defRPr sz="1400" b="0" spc="-50" baseline="0">
                <a:solidFill>
                  <a:schemeClr val="tx1"/>
                </a:solidFill>
              </a:defRPr>
            </a:lvl1pPr>
          </a:lstStyle>
          <a:p>
            <a:pPr lvl="0"/>
            <a:r>
              <a:rPr lang="ko-KR" altLang="en-US" dirty="0" smtClean="0"/>
              <a:t>부제목 텍스트 편집</a:t>
            </a:r>
            <a:endParaRPr lang="ko-KR" altLang="en-US" dirty="0"/>
          </a:p>
        </p:txBody>
      </p:sp>
      <p:pic>
        <p:nvPicPr>
          <p:cNvPr id="14" name="그림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88717" y="3645024"/>
            <a:ext cx="4625052" cy="3045603"/>
          </a:xfrm>
          <a:prstGeom prst="rect">
            <a:avLst/>
          </a:prstGeom>
        </p:spPr>
      </p:pic>
      <p:pic>
        <p:nvPicPr>
          <p:cNvPr id="15" name="Picture 6" descr="D:\011_designed_source\08_ppt_source\01_안랩제안기본소스\02_안랩_CI\010_ahnlab_ci.png"/>
          <p:cNvPicPr>
            <a:picLocks noChangeAspect="1" noChangeArrowheads="1"/>
          </p:cNvPicPr>
          <p:nvPr userDrawn="1"/>
        </p:nvPicPr>
        <p:blipFill>
          <a:blip r:embed="rId5" cstate="print"/>
          <a:srcRect/>
          <a:stretch>
            <a:fillRect/>
          </a:stretch>
        </p:blipFill>
        <p:spPr bwMode="auto">
          <a:xfrm>
            <a:off x="443161" y="6212928"/>
            <a:ext cx="928299" cy="216603"/>
          </a:xfrm>
          <a:prstGeom prst="rect">
            <a:avLst/>
          </a:prstGeom>
          <a:noFill/>
        </p:spPr>
      </p:pic>
    </p:spTree>
    <p:extLst>
      <p:ext uri="{BB962C8B-B14F-4D97-AF65-F5344CB8AC3E}">
        <p14:creationId xmlns:p14="http://schemas.microsoft.com/office/powerpoint/2010/main" val="41629399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2_4_마지막">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30000"/>
                    </a14:imgEffect>
                  </a14:imgLayer>
                </a14:imgProps>
              </a:ext>
              <a:ext uri="{28A0092B-C50C-407E-A947-70E740481C1C}">
                <a14:useLocalDpi xmlns:a14="http://schemas.microsoft.com/office/drawing/2010/main" val="0"/>
              </a:ext>
            </a:extLst>
          </a:blip>
          <a:stretch>
            <a:fillRect/>
          </a:stretch>
        </p:blipFill>
        <p:spPr>
          <a:xfrm>
            <a:off x="3602736" y="0"/>
            <a:ext cx="5541264" cy="6858000"/>
          </a:xfrm>
          <a:prstGeom prst="rect">
            <a:avLst/>
          </a:prstGeom>
        </p:spPr>
      </p:pic>
      <p:sp>
        <p:nvSpPr>
          <p:cNvPr id="9" name="TextBox 8"/>
          <p:cNvSpPr txBox="1"/>
          <p:nvPr userDrawn="1"/>
        </p:nvSpPr>
        <p:spPr>
          <a:xfrm>
            <a:off x="443161" y="2492896"/>
            <a:ext cx="2308324" cy="553998"/>
          </a:xfrm>
          <a:prstGeom prst="rect">
            <a:avLst/>
          </a:prstGeom>
          <a:noFill/>
          <a:effectLst/>
        </p:spPr>
        <p:txBody>
          <a:bodyPr wrap="none" lIns="0" tIns="0" rIns="0" bIns="0" rtlCol="0">
            <a:spAutoFit/>
          </a:bodyPr>
          <a:lstStyle/>
          <a:p>
            <a:r>
              <a:rPr lang="en-US" altLang="ko-KR" sz="3600" b="1" spc="-100" baseline="0" dirty="0" smtClean="0">
                <a:solidFill>
                  <a:schemeClr val="accent1"/>
                </a:solidFill>
                <a:latin typeface="+mn-lt"/>
              </a:rPr>
              <a:t>Thank you.</a:t>
            </a:r>
            <a:endParaRPr lang="ko-KR" altLang="en-US" sz="3600" b="1" spc="-100" baseline="0" dirty="0">
              <a:solidFill>
                <a:schemeClr val="accent1"/>
              </a:solidFill>
              <a:latin typeface="+mn-lt"/>
            </a:endParaRPr>
          </a:p>
        </p:txBody>
      </p:sp>
      <p:pic>
        <p:nvPicPr>
          <p:cNvPr id="11" name="Picture 6" descr="D:\011_designed_source\08_ppt_source\01_안랩제안기본소스\02_안랩_CI\010_ahnlab_ci.png"/>
          <p:cNvPicPr>
            <a:picLocks noChangeAspect="1" noChangeArrowheads="1"/>
          </p:cNvPicPr>
          <p:nvPr userDrawn="1"/>
        </p:nvPicPr>
        <p:blipFill>
          <a:blip r:embed="rId4" cstate="print"/>
          <a:srcRect/>
          <a:stretch>
            <a:fillRect/>
          </a:stretch>
        </p:blipFill>
        <p:spPr bwMode="auto">
          <a:xfrm>
            <a:off x="443161" y="6212928"/>
            <a:ext cx="928299" cy="216603"/>
          </a:xfrm>
          <a:prstGeom prst="rect">
            <a:avLst/>
          </a:prstGeom>
          <a:noFill/>
        </p:spPr>
      </p:pic>
    </p:spTree>
    <p:extLst>
      <p:ext uri="{BB962C8B-B14F-4D97-AF65-F5344CB8AC3E}">
        <p14:creationId xmlns:p14="http://schemas.microsoft.com/office/powerpoint/2010/main" val="2481459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539547"/>
      </p:ext>
    </p:extLst>
  </p:cSld>
  <p:clrMap bg1="lt1" tx1="dk1" bg2="lt2" tx2="dk2" accent1="accent1" accent2="accent2" accent3="accent3" accent4="accent4" accent5="accent5" accent6="accent6" hlink="hlink" folHlink="folHlink"/>
  <p:sldLayoutIdLst>
    <p:sldLayoutId id="2147483664" r:id="rId1"/>
    <p:sldLayoutId id="2147483660" r:id="rId2"/>
    <p:sldLayoutId id="2147483661" r:id="rId3"/>
    <p:sldLayoutId id="2147483662" r:id="rId4"/>
  </p:sldLayoutIdLs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직사각형 8"/>
          <p:cNvSpPr/>
          <p:nvPr userDrawn="1"/>
        </p:nvSpPr>
        <p:spPr>
          <a:xfrm>
            <a:off x="491926" y="0"/>
            <a:ext cx="8184529" cy="188640"/>
          </a:xfrm>
          <a:prstGeom prst="rect">
            <a:avLst/>
          </a:prstGeom>
          <a:gradFill>
            <a:gsLst>
              <a:gs pos="0">
                <a:schemeClr val="accent1">
                  <a:lumMod val="50000"/>
                </a:schemeClr>
              </a:gs>
              <a:gs pos="50000">
                <a:srgbClr val="2E69C8"/>
              </a:gs>
              <a:gs pos="100000">
                <a:schemeClr val="accent1">
                  <a:lumMod val="60000"/>
                  <a:lumOff val="4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3" name="직선 연결선 12"/>
          <p:cNvCxnSpPr/>
          <p:nvPr userDrawn="1"/>
        </p:nvCxnSpPr>
        <p:spPr>
          <a:xfrm>
            <a:off x="497260" y="738826"/>
            <a:ext cx="8179196" cy="0"/>
          </a:xfrm>
          <a:prstGeom prst="line">
            <a:avLst/>
          </a:prstGeom>
          <a:ln w="3175">
            <a:solidFill>
              <a:srgbClr val="163A8E"/>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userDrawn="1"/>
        </p:nvCxnSpPr>
        <p:spPr>
          <a:xfrm>
            <a:off x="340482" y="6583643"/>
            <a:ext cx="846303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380678" y="6658756"/>
            <a:ext cx="1982594" cy="123111"/>
          </a:xfrm>
          <a:prstGeom prst="rect">
            <a:avLst/>
          </a:prstGeom>
          <a:noFill/>
        </p:spPr>
        <p:txBody>
          <a:bodyPr wrap="none" lIns="0" tIns="0" rIns="0" bIns="0" rtlCol="0">
            <a:spAutoFit/>
          </a:bodyPr>
          <a:lstStyle/>
          <a:p>
            <a:r>
              <a:rPr lang="en-US" altLang="ko-KR" sz="800" spc="-20" dirty="0" smtClean="0">
                <a:solidFill>
                  <a:schemeClr val="bg1">
                    <a:lumMod val="65000"/>
                  </a:schemeClr>
                </a:solidFill>
                <a:effectLst/>
              </a:rPr>
              <a:t>Copyright (C) AhnLab, Inc. All</a:t>
            </a:r>
            <a:r>
              <a:rPr lang="en-US" altLang="ko-KR" sz="800" spc="-20" baseline="0" dirty="0" smtClean="0">
                <a:solidFill>
                  <a:schemeClr val="bg1">
                    <a:lumMod val="65000"/>
                  </a:schemeClr>
                </a:solidFill>
                <a:effectLst/>
              </a:rPr>
              <a:t> rights reserved.</a:t>
            </a:r>
            <a:endParaRPr lang="ko-KR" altLang="en-US" sz="800" spc="-20" dirty="0">
              <a:solidFill>
                <a:schemeClr val="bg1">
                  <a:lumMod val="65000"/>
                </a:schemeClr>
              </a:solidFill>
              <a:effectLst/>
            </a:endParaRPr>
          </a:p>
        </p:txBody>
      </p:sp>
    </p:spTree>
    <p:extLst>
      <p:ext uri="{BB962C8B-B14F-4D97-AF65-F5344CB8AC3E}">
        <p14:creationId xmlns:p14="http://schemas.microsoft.com/office/powerpoint/2010/main" val="2182414310"/>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45587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11.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https://sites.google.com/site/forensicnote/ntfs-log-tracker"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blog.gentilkiwi.com/mimikatz" TargetMode="External"/><Relationship Id="rId7" Type="http://schemas.openxmlformats.org/officeDocument/2006/relationships/hyperlink" Target="http://technet.microsoft.com/en-us/library/cc759554(v=ws.10).aspx"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hyperlink" Target="http://www.microsoft.com/en-us/download/details.aspx?id=36036" TargetMode="External"/><Relationship Id="rId5" Type="http://schemas.openxmlformats.org/officeDocument/2006/relationships/hyperlink" Target="http://www.scriptjunkie.us/2013/02/authenticated-remote-code-execution-methods-in-windows/" TargetMode="External"/><Relationship Id="rId4" Type="http://schemas.openxmlformats.org/officeDocument/2006/relationships/hyperlink" Target="http://www.ampliasecurity.com/research/wcefaq.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443160" y="558204"/>
            <a:ext cx="7369199" cy="2222723"/>
          </a:xfrm>
        </p:spPr>
        <p:txBody>
          <a:bodyPr/>
          <a:lstStyle/>
          <a:p>
            <a:r>
              <a:rPr lang="en-US" altLang="ko-KR" dirty="0">
                <a:latin typeface="+mn-ea"/>
                <a:ea typeface="+mn-ea"/>
              </a:rPr>
              <a:t>A Forensic </a:t>
            </a:r>
            <a:r>
              <a:rPr lang="en-US" altLang="ko-KR" dirty="0" smtClean="0">
                <a:latin typeface="+mn-ea"/>
                <a:ea typeface="+mn-ea"/>
              </a:rPr>
              <a:t>Analysis of </a:t>
            </a:r>
            <a:br>
              <a:rPr lang="en-US" altLang="ko-KR" dirty="0" smtClean="0">
                <a:latin typeface="+mn-ea"/>
                <a:ea typeface="+mn-ea"/>
              </a:rPr>
            </a:br>
            <a:r>
              <a:rPr lang="en-US" altLang="ko-KR" dirty="0" smtClean="0">
                <a:latin typeface="+mn-ea"/>
                <a:ea typeface="+mn-ea"/>
              </a:rPr>
              <a:t>APT </a:t>
            </a:r>
            <a:r>
              <a:rPr lang="en-US" altLang="ko-KR" dirty="0">
                <a:latin typeface="+mn-ea"/>
                <a:ea typeface="+mn-ea"/>
              </a:rPr>
              <a:t>Lateral </a:t>
            </a:r>
            <a:r>
              <a:rPr lang="en-US" altLang="ko-KR" dirty="0" smtClean="0">
                <a:latin typeface="+mn-ea"/>
                <a:ea typeface="+mn-ea"/>
              </a:rPr>
              <a:t>Movement </a:t>
            </a:r>
            <a:br>
              <a:rPr lang="en-US" altLang="ko-KR" dirty="0" smtClean="0">
                <a:latin typeface="+mn-ea"/>
                <a:ea typeface="+mn-ea"/>
              </a:rPr>
            </a:br>
            <a:r>
              <a:rPr lang="en-US" altLang="ko-KR" dirty="0" smtClean="0">
                <a:latin typeface="+mn-ea"/>
                <a:ea typeface="+mn-ea"/>
              </a:rPr>
              <a:t>in Windows Environment</a:t>
            </a:r>
            <a:endParaRPr lang="ko-KR" altLang="en-US" dirty="0">
              <a:latin typeface="+mn-ea"/>
              <a:ea typeface="+mn-ea"/>
            </a:endParaRPr>
          </a:p>
        </p:txBody>
      </p:sp>
      <p:sp>
        <p:nvSpPr>
          <p:cNvPr id="6" name="텍스트 개체 틀 5"/>
          <p:cNvSpPr>
            <a:spLocks noGrp="1"/>
          </p:cNvSpPr>
          <p:nvPr>
            <p:ph type="body" sz="quarter" idx="10"/>
          </p:nvPr>
        </p:nvSpPr>
        <p:spPr>
          <a:xfrm>
            <a:off x="443161" y="3620640"/>
            <a:ext cx="6552728" cy="960487"/>
          </a:xfrm>
        </p:spPr>
        <p:txBody>
          <a:bodyPr/>
          <a:lstStyle/>
          <a:p>
            <a:r>
              <a:rPr lang="en-US" altLang="ko-KR" b="1" dirty="0" err="1" smtClean="0">
                <a:latin typeface="+mn-ea"/>
              </a:rPr>
              <a:t>AhnLab</a:t>
            </a:r>
            <a:r>
              <a:rPr lang="ko-KR" altLang="en-US" dirty="0" smtClean="0">
                <a:latin typeface="+mn-ea"/>
              </a:rPr>
              <a:t>  </a:t>
            </a:r>
            <a:endParaRPr lang="ko-KR" altLang="en-US" dirty="0">
              <a:latin typeface="+mn-ea"/>
            </a:endParaRPr>
          </a:p>
          <a:p>
            <a:r>
              <a:rPr lang="en-US" altLang="ko-KR" b="1" dirty="0" err="1" smtClean="0">
                <a:latin typeface="+mn-ea"/>
              </a:rPr>
              <a:t>Junghoon</a:t>
            </a:r>
            <a:r>
              <a:rPr lang="en-US" altLang="ko-KR" b="1" dirty="0" smtClean="0">
                <a:latin typeface="+mn-ea"/>
              </a:rPr>
              <a:t> Oh</a:t>
            </a:r>
          </a:p>
          <a:p>
            <a:r>
              <a:rPr lang="en-US" altLang="ko-KR" b="1" dirty="0">
                <a:latin typeface="+mn-ea"/>
              </a:rPr>
              <a:t>j</a:t>
            </a:r>
            <a:r>
              <a:rPr lang="en-US" altLang="ko-KR" b="1" dirty="0" smtClean="0">
                <a:latin typeface="+mn-ea"/>
              </a:rPr>
              <a:t>h.oh@ahnlab.com</a:t>
            </a:r>
          </a:p>
          <a:p>
            <a:endParaRPr lang="en-US" altLang="ko-KR" b="1" dirty="0" smtClean="0">
              <a:latin typeface="+mn-ea"/>
            </a:endParaRPr>
          </a:p>
          <a:p>
            <a:endParaRPr lang="ko-KR" altLang="en-US" b="1" dirty="0">
              <a:latin typeface="+mn-ea"/>
            </a:endParaRPr>
          </a:p>
        </p:txBody>
      </p:sp>
    </p:spTree>
    <p:extLst>
      <p:ext uri="{BB962C8B-B14F-4D97-AF65-F5344CB8AC3E}">
        <p14:creationId xmlns:p14="http://schemas.microsoft.com/office/powerpoint/2010/main" val="639677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p:txBody>
          <a:bodyPr/>
          <a:lstStyle/>
          <a:p>
            <a:r>
              <a:rPr lang="en-US" altLang="ko-KR" dirty="0">
                <a:latin typeface="+mn-ea"/>
              </a:rPr>
              <a:t>Forensic Analysis</a:t>
            </a:r>
          </a:p>
        </p:txBody>
      </p:sp>
    </p:spTree>
    <p:extLst>
      <p:ext uri="{BB962C8B-B14F-4D97-AF65-F5344CB8AC3E}">
        <p14:creationId xmlns:p14="http://schemas.microsoft.com/office/powerpoint/2010/main" val="1285760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smtClean="0">
                <a:latin typeface="+mn-ea"/>
              </a:rPr>
              <a:t>Layout of Lateral Movement</a:t>
            </a:r>
            <a:endParaRPr lang="ko-KR" altLang="en-US" dirty="0"/>
          </a:p>
        </p:txBody>
      </p:sp>
      <p:grpSp>
        <p:nvGrpSpPr>
          <p:cNvPr id="20" name="그룹 19"/>
          <p:cNvGrpSpPr/>
          <p:nvPr/>
        </p:nvGrpSpPr>
        <p:grpSpPr>
          <a:xfrm>
            <a:off x="1034415" y="2883632"/>
            <a:ext cx="1953409" cy="1553480"/>
            <a:chOff x="1259632" y="2780928"/>
            <a:chExt cx="1953409" cy="1553480"/>
          </a:xfrm>
        </p:grpSpPr>
        <p:pic>
          <p:nvPicPr>
            <p:cNvPr id="11"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1259632" y="2780928"/>
              <a:ext cx="1953409" cy="1224136"/>
            </a:xfrm>
            <a:prstGeom prst="rect">
              <a:avLst/>
            </a:prstGeom>
            <a:noFill/>
          </p:spPr>
        </p:pic>
        <p:sp>
          <p:nvSpPr>
            <p:cNvPr id="12" name="TextBox 11"/>
            <p:cNvSpPr txBox="1"/>
            <p:nvPr/>
          </p:nvSpPr>
          <p:spPr>
            <a:xfrm>
              <a:off x="1331640" y="4049058"/>
              <a:ext cx="1800200" cy="285350"/>
            </a:xfrm>
            <a:prstGeom prst="rect">
              <a:avLst/>
            </a:prstGeom>
          </p:spPr>
          <p:txBody>
            <a:bodyPr wrap="square" rtlCol="0">
              <a:noAutofit/>
            </a:bodyPr>
            <a:lstStyle/>
            <a:p>
              <a:r>
                <a:rPr lang="en-US" altLang="ko-KR" sz="1400" b="1" dirty="0" smtClean="0">
                  <a:solidFill>
                    <a:schemeClr val="accent4">
                      <a:lumMod val="75000"/>
                    </a:schemeClr>
                  </a:solidFill>
                  <a:latin typeface="+mn-ea"/>
                  <a:sym typeface="Wingdings" pitchFamily="2" charset="2"/>
                </a:rPr>
                <a:t>Attacker System</a:t>
              </a:r>
              <a:endParaRPr lang="ko-KR" altLang="en-US" sz="1400" b="1" dirty="0" smtClean="0">
                <a:solidFill>
                  <a:schemeClr val="accent4">
                    <a:lumMod val="75000"/>
                  </a:schemeClr>
                </a:solidFill>
                <a:latin typeface="+mn-ea"/>
                <a:sym typeface="Wingdings" pitchFamily="2" charset="2"/>
              </a:endParaRPr>
            </a:p>
          </p:txBody>
        </p:sp>
      </p:grpSp>
      <p:sp>
        <p:nvSpPr>
          <p:cNvPr id="15" name="오른쪽 화살표 14"/>
          <p:cNvSpPr/>
          <p:nvPr/>
        </p:nvSpPr>
        <p:spPr>
          <a:xfrm>
            <a:off x="3131840" y="3012086"/>
            <a:ext cx="2808312" cy="504056"/>
          </a:xfrm>
          <a:prstGeom prst="right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002060"/>
                </a:solidFill>
              </a:rPr>
              <a:t>Copy Backdoor</a:t>
            </a:r>
            <a:endParaRPr lang="ko-KR" altLang="en-US" b="1" dirty="0">
              <a:solidFill>
                <a:srgbClr val="002060"/>
              </a:solidFill>
            </a:endParaRPr>
          </a:p>
        </p:txBody>
      </p:sp>
      <p:sp>
        <p:nvSpPr>
          <p:cNvPr id="16" name="오른쪽 화살표 15"/>
          <p:cNvSpPr/>
          <p:nvPr/>
        </p:nvSpPr>
        <p:spPr>
          <a:xfrm>
            <a:off x="3131841" y="3624154"/>
            <a:ext cx="2808312" cy="504056"/>
          </a:xfrm>
          <a:prstGeom prst="right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002060"/>
                </a:solidFill>
              </a:rPr>
              <a:t>Run Backdoor</a:t>
            </a:r>
            <a:endParaRPr lang="ko-KR" altLang="en-US" b="1" dirty="0">
              <a:solidFill>
                <a:srgbClr val="002060"/>
              </a:solidFill>
            </a:endParaRPr>
          </a:p>
        </p:txBody>
      </p:sp>
      <p:sp>
        <p:nvSpPr>
          <p:cNvPr id="17" name="모서리가 둥근 사각형 설명선 16"/>
          <p:cNvSpPr/>
          <p:nvPr/>
        </p:nvSpPr>
        <p:spPr>
          <a:xfrm>
            <a:off x="4490606" y="2213087"/>
            <a:ext cx="2457657" cy="550425"/>
          </a:xfrm>
          <a:prstGeom prst="wedgeRoundRectCallout">
            <a:avLst>
              <a:gd name="adj1" fmla="val -30706"/>
              <a:gd name="adj2" fmla="val 103792"/>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err="1" smtClean="0">
                <a:solidFill>
                  <a:srgbClr val="002060"/>
                </a:solidFill>
              </a:rPr>
              <a:t>NetworkShare</a:t>
            </a:r>
            <a:r>
              <a:rPr lang="en-US" altLang="ko-KR" b="1" dirty="0" smtClean="0">
                <a:solidFill>
                  <a:srgbClr val="002060"/>
                </a:solidFill>
              </a:rPr>
              <a:t> Point</a:t>
            </a:r>
            <a:endParaRPr lang="ko-KR" altLang="en-US" b="1" dirty="0">
              <a:solidFill>
                <a:srgbClr val="002060"/>
              </a:solidFill>
            </a:endParaRPr>
          </a:p>
        </p:txBody>
      </p:sp>
      <p:sp>
        <p:nvSpPr>
          <p:cNvPr id="18" name="모서리가 둥근 사각형 설명선 17"/>
          <p:cNvSpPr/>
          <p:nvPr/>
        </p:nvSpPr>
        <p:spPr>
          <a:xfrm>
            <a:off x="3626511" y="4379134"/>
            <a:ext cx="2457657" cy="922074"/>
          </a:xfrm>
          <a:prstGeom prst="wedgeRoundRectCallout">
            <a:avLst>
              <a:gd name="adj1" fmla="val -29870"/>
              <a:gd name="adj2" fmla="val -83628"/>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err="1" smtClean="0">
                <a:solidFill>
                  <a:srgbClr val="002060"/>
                </a:solidFill>
              </a:rPr>
              <a:t>sc</a:t>
            </a:r>
            <a:r>
              <a:rPr lang="en-US" altLang="ko-KR" b="1" dirty="0" smtClean="0">
                <a:solidFill>
                  <a:srgbClr val="002060"/>
                </a:solidFill>
              </a:rPr>
              <a:t>, at, </a:t>
            </a:r>
            <a:r>
              <a:rPr lang="en-US" altLang="ko-KR" b="1" dirty="0" err="1" smtClean="0">
                <a:solidFill>
                  <a:srgbClr val="002060"/>
                </a:solidFill>
              </a:rPr>
              <a:t>wmic</a:t>
            </a:r>
            <a:r>
              <a:rPr lang="en-US" altLang="ko-KR" b="1" dirty="0" smtClean="0">
                <a:solidFill>
                  <a:srgbClr val="002060"/>
                </a:solidFill>
              </a:rPr>
              <a:t>, </a:t>
            </a:r>
            <a:r>
              <a:rPr lang="en-US" altLang="ko-KR" b="1" dirty="0" err="1" smtClean="0">
                <a:solidFill>
                  <a:srgbClr val="002060"/>
                </a:solidFill>
              </a:rPr>
              <a:t>reg</a:t>
            </a:r>
            <a:r>
              <a:rPr lang="en-US" altLang="ko-KR" b="1" dirty="0" smtClean="0">
                <a:solidFill>
                  <a:srgbClr val="002060"/>
                </a:solidFill>
              </a:rPr>
              <a:t>, </a:t>
            </a:r>
            <a:r>
              <a:rPr lang="en-US" altLang="ko-KR" b="1" dirty="0" err="1">
                <a:solidFill>
                  <a:srgbClr val="002060"/>
                </a:solidFill>
              </a:rPr>
              <a:t>p</a:t>
            </a:r>
            <a:r>
              <a:rPr lang="en-US" altLang="ko-KR" b="1" dirty="0" err="1" smtClean="0">
                <a:solidFill>
                  <a:srgbClr val="002060"/>
                </a:solidFill>
              </a:rPr>
              <a:t>sexec</a:t>
            </a:r>
            <a:r>
              <a:rPr lang="en-US" altLang="ko-KR" b="1" dirty="0">
                <a:solidFill>
                  <a:srgbClr val="002060"/>
                </a:solidFill>
              </a:rPr>
              <a:t>, </a:t>
            </a:r>
            <a:r>
              <a:rPr lang="en-US" altLang="ko-KR" b="1" dirty="0" err="1" smtClean="0">
                <a:solidFill>
                  <a:srgbClr val="002060"/>
                </a:solidFill>
              </a:rPr>
              <a:t>winrs</a:t>
            </a:r>
            <a:endParaRPr lang="ko-KR" altLang="en-US" b="1" dirty="0">
              <a:solidFill>
                <a:srgbClr val="002060"/>
              </a:solidFill>
            </a:endParaRPr>
          </a:p>
        </p:txBody>
      </p:sp>
      <p:grpSp>
        <p:nvGrpSpPr>
          <p:cNvPr id="21" name="그룹 20"/>
          <p:cNvGrpSpPr/>
          <p:nvPr/>
        </p:nvGrpSpPr>
        <p:grpSpPr>
          <a:xfrm>
            <a:off x="6084168" y="2883632"/>
            <a:ext cx="2162818" cy="1553480"/>
            <a:chOff x="5868144" y="2780928"/>
            <a:chExt cx="2162818" cy="1553480"/>
          </a:xfrm>
        </p:grpSpPr>
        <p:pic>
          <p:nvPicPr>
            <p:cNvPr id="13"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868144" y="2780928"/>
              <a:ext cx="1953409" cy="1224136"/>
            </a:xfrm>
            <a:prstGeom prst="rect">
              <a:avLst/>
            </a:prstGeom>
            <a:noFill/>
          </p:spPr>
        </p:pic>
        <p:sp>
          <p:nvSpPr>
            <p:cNvPr id="14" name="TextBox 13"/>
            <p:cNvSpPr txBox="1"/>
            <p:nvPr/>
          </p:nvSpPr>
          <p:spPr>
            <a:xfrm>
              <a:off x="6084168" y="4049058"/>
              <a:ext cx="1946794" cy="285350"/>
            </a:xfrm>
            <a:prstGeom prst="rect">
              <a:avLst/>
            </a:prstGeom>
          </p:spPr>
          <p:txBody>
            <a:bodyPr wrap="square" rtlCol="0">
              <a:noAutofit/>
            </a:bodyPr>
            <a:lstStyle/>
            <a:p>
              <a:r>
                <a:rPr lang="en-US" altLang="ko-KR" sz="1400" b="1" dirty="0" smtClean="0">
                  <a:solidFill>
                    <a:srgbClr val="002060"/>
                  </a:solidFill>
                  <a:latin typeface="+mn-ea"/>
                  <a:sym typeface="Wingdings" pitchFamily="2" charset="2"/>
                </a:rPr>
                <a:t>Victim System</a:t>
              </a:r>
              <a:endParaRPr lang="ko-KR" altLang="en-US" sz="1400" b="1" dirty="0" smtClean="0">
                <a:solidFill>
                  <a:srgbClr val="002060"/>
                </a:solidFill>
                <a:latin typeface="+mn-ea"/>
                <a:sym typeface="Wingdings" pitchFamily="2" charset="2"/>
              </a:endParaRPr>
            </a:p>
          </p:txBody>
        </p:sp>
      </p:grpSp>
      <p:sp>
        <p:nvSpPr>
          <p:cNvPr id="22" name="모서리가 둥근 사각형 설명선 21"/>
          <p:cNvSpPr/>
          <p:nvPr/>
        </p:nvSpPr>
        <p:spPr>
          <a:xfrm>
            <a:off x="1403648" y="1729553"/>
            <a:ext cx="2457657" cy="716904"/>
          </a:xfrm>
          <a:prstGeom prst="wedgeRoundRectCallout">
            <a:avLst>
              <a:gd name="adj1" fmla="val -30706"/>
              <a:gd name="adj2" fmla="val 103792"/>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rgbClr val="002060"/>
                </a:solidFill>
              </a:rPr>
              <a:t>Escalation of Privileges</a:t>
            </a:r>
            <a:endParaRPr lang="ko-KR" altLang="en-US" b="1" dirty="0">
              <a:solidFill>
                <a:srgbClr val="002060"/>
              </a:solidFill>
            </a:endParaRPr>
          </a:p>
        </p:txBody>
      </p:sp>
      <p:sp>
        <p:nvSpPr>
          <p:cNvPr id="23" name="모서리가 둥근 사각형 설명선 22"/>
          <p:cNvSpPr/>
          <p:nvPr/>
        </p:nvSpPr>
        <p:spPr>
          <a:xfrm>
            <a:off x="6444208" y="4918723"/>
            <a:ext cx="2457657" cy="716904"/>
          </a:xfrm>
          <a:prstGeom prst="wedgeRoundRectCallout">
            <a:avLst>
              <a:gd name="adj1" fmla="val -29034"/>
              <a:gd name="adj2" fmla="val -102578"/>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002060"/>
                </a:solidFill>
              </a:rPr>
              <a:t>Anti Forensics</a:t>
            </a:r>
            <a:endParaRPr lang="ko-KR" altLang="en-US" b="1" dirty="0">
              <a:solidFill>
                <a:srgbClr val="002060"/>
              </a:solidFill>
            </a:endParaRPr>
          </a:p>
        </p:txBody>
      </p:sp>
    </p:spTree>
    <p:extLst>
      <p:ext uri="{BB962C8B-B14F-4D97-AF65-F5344CB8AC3E}">
        <p14:creationId xmlns:p14="http://schemas.microsoft.com/office/powerpoint/2010/main" val="276430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smtClean="0"/>
              <a:t>Program Execution</a:t>
            </a:r>
            <a:endParaRPr lang="ko-KR" altLang="en-US" dirty="0"/>
          </a:p>
        </p:txBody>
      </p:sp>
      <p:sp>
        <p:nvSpPr>
          <p:cNvPr id="5" name="내용 개체 틀 4"/>
          <p:cNvSpPr>
            <a:spLocks noGrp="1"/>
          </p:cNvSpPr>
          <p:nvPr>
            <p:ph sz="quarter" idx="11"/>
          </p:nvPr>
        </p:nvSpPr>
        <p:spPr/>
        <p:txBody>
          <a:bodyPr/>
          <a:lstStyle/>
          <a:p>
            <a:pPr>
              <a:lnSpc>
                <a:spcPct val="100000"/>
              </a:lnSpc>
            </a:pPr>
            <a:r>
              <a:rPr lang="en-US" altLang="ko-KR" dirty="0" smtClean="0">
                <a:latin typeface="+mn-ea"/>
              </a:rPr>
              <a:t>Location : </a:t>
            </a:r>
            <a:r>
              <a:rPr lang="en-US" altLang="ko-KR" dirty="0">
                <a:latin typeface="+mn-ea"/>
              </a:rPr>
              <a:t>Attacker System</a:t>
            </a:r>
            <a:endParaRPr lang="en-US" altLang="ko-KR" dirty="0" smtClean="0">
              <a:latin typeface="+mn-ea"/>
            </a:endParaRPr>
          </a:p>
          <a:p>
            <a:pPr>
              <a:lnSpc>
                <a:spcPct val="100000"/>
              </a:lnSpc>
            </a:pPr>
            <a:r>
              <a:rPr lang="en-US" altLang="ko-KR" dirty="0" smtClean="0">
                <a:latin typeface="+mn-ea"/>
              </a:rPr>
              <a:t>Artifact</a:t>
            </a:r>
          </a:p>
          <a:p>
            <a:pPr lvl="1">
              <a:lnSpc>
                <a:spcPct val="100000"/>
              </a:lnSpc>
            </a:pPr>
            <a:r>
              <a:rPr lang="en-US" altLang="ko-KR" b="1" dirty="0" err="1" smtClean="0">
                <a:latin typeface="+mn-ea"/>
              </a:rPr>
              <a:t>Prefetch</a:t>
            </a:r>
            <a:endParaRPr lang="en-US" altLang="ko-KR" dirty="0">
              <a:latin typeface="+mn-ea"/>
            </a:endParaRPr>
          </a:p>
          <a:p>
            <a:pPr lvl="1">
              <a:lnSpc>
                <a:spcPct val="100000"/>
              </a:lnSpc>
            </a:pPr>
            <a:endParaRPr lang="en-US" altLang="ko-KR" dirty="0">
              <a:latin typeface="+mn-ea"/>
            </a:endParaRPr>
          </a:p>
          <a:p>
            <a:pPr lvl="1">
              <a:lnSpc>
                <a:spcPct val="100000"/>
              </a:lnSpc>
            </a:pPr>
            <a:endParaRPr lang="en-US" altLang="ko-KR" dirty="0">
              <a:latin typeface="+mn-ea"/>
            </a:endParaRPr>
          </a:p>
          <a:p>
            <a:pPr lvl="1">
              <a:lnSpc>
                <a:spcPct val="100000"/>
              </a:lnSpc>
            </a:pPr>
            <a:endParaRPr lang="en-US" altLang="ko-KR" dirty="0">
              <a:latin typeface="+mn-ea"/>
            </a:endParaRPr>
          </a:p>
          <a:p>
            <a:pPr lvl="1">
              <a:lnSpc>
                <a:spcPct val="100000"/>
              </a:lnSpc>
            </a:pPr>
            <a:endParaRPr lang="en-US" altLang="ko-KR" dirty="0" smtClean="0">
              <a:latin typeface="+mn-ea"/>
            </a:endParaRPr>
          </a:p>
          <a:p>
            <a:pPr lvl="1">
              <a:lnSpc>
                <a:spcPct val="100000"/>
              </a:lnSpc>
            </a:pPr>
            <a:endParaRPr lang="en-US" altLang="ko-KR" dirty="0" smtClean="0">
              <a:latin typeface="+mn-ea"/>
            </a:endParaRPr>
          </a:p>
          <a:p>
            <a:pPr lvl="1">
              <a:lnSpc>
                <a:spcPct val="100000"/>
              </a:lnSpc>
            </a:pPr>
            <a:endParaRPr lang="en-US" altLang="ko-KR" dirty="0">
              <a:latin typeface="+mn-ea"/>
            </a:endParaRPr>
          </a:p>
          <a:p>
            <a:pPr lvl="1">
              <a:lnSpc>
                <a:spcPct val="100000"/>
              </a:lnSpc>
            </a:pPr>
            <a:endParaRPr lang="en-US" altLang="ko-KR" dirty="0" smtClean="0">
              <a:latin typeface="+mn-ea"/>
            </a:endParaRPr>
          </a:p>
          <a:p>
            <a:pPr lvl="1">
              <a:lnSpc>
                <a:spcPct val="100000"/>
              </a:lnSpc>
            </a:pPr>
            <a:r>
              <a:rPr lang="en-US" altLang="ko-KR" b="1" dirty="0" smtClean="0">
                <a:latin typeface="+mn-ea"/>
              </a:rPr>
              <a:t>Shim Cache( in Registry )</a:t>
            </a:r>
          </a:p>
          <a:p>
            <a:pPr lvl="1">
              <a:lnSpc>
                <a:spcPct val="100000"/>
              </a:lnSpc>
            </a:pPr>
            <a:endParaRPr lang="en-US" altLang="ko-KR" dirty="0" smtClean="0">
              <a:latin typeface="+mn-ea"/>
            </a:endParaRPr>
          </a:p>
          <a:p>
            <a:pPr lvl="1">
              <a:lnSpc>
                <a:spcPct val="100000"/>
              </a:lnSpc>
            </a:pPr>
            <a:endParaRPr lang="en-US" altLang="ko-KR" dirty="0">
              <a:latin typeface="+mn-ea"/>
            </a:endParaRPr>
          </a:p>
          <a:p>
            <a:pPr lvl="1">
              <a:lnSpc>
                <a:spcPct val="100000"/>
              </a:lnSpc>
            </a:pPr>
            <a:endParaRPr lang="en-US" altLang="ko-KR" dirty="0" smtClean="0">
              <a:latin typeface="+mn-ea"/>
            </a:endParaRPr>
          </a:p>
          <a:p>
            <a:pPr lvl="1">
              <a:lnSpc>
                <a:spcPct val="100000"/>
              </a:lnSpc>
            </a:pPr>
            <a:endParaRPr lang="en-US" altLang="ko-KR" dirty="0" smtClean="0">
              <a:latin typeface="+mn-ea"/>
            </a:endParaRPr>
          </a:p>
          <a:p>
            <a:pPr lvl="1">
              <a:lnSpc>
                <a:spcPct val="100000"/>
              </a:lnSpc>
            </a:pPr>
            <a:endParaRPr lang="en-US" altLang="ko-KR" dirty="0">
              <a:latin typeface="+mn-ea"/>
            </a:endParaRPr>
          </a:p>
          <a:p>
            <a:pPr lvl="1">
              <a:lnSpc>
                <a:spcPct val="100000"/>
              </a:lnSpc>
            </a:pPr>
            <a:endParaRPr lang="en-US" altLang="ko-KR" b="1" dirty="0" smtClean="0">
              <a:latin typeface="+mn-ea"/>
            </a:endParaRPr>
          </a:p>
          <a:p>
            <a:pPr lvl="1">
              <a:lnSpc>
                <a:spcPct val="100000"/>
              </a:lnSpc>
            </a:pPr>
            <a:r>
              <a:rPr lang="en-US" altLang="ko-KR" b="1" dirty="0" err="1" smtClean="0">
                <a:latin typeface="+mn-ea"/>
              </a:rPr>
              <a:t>UserAssist</a:t>
            </a:r>
            <a:r>
              <a:rPr lang="en-US" altLang="ko-KR" b="1" dirty="0">
                <a:latin typeface="+mn-ea"/>
              </a:rPr>
              <a:t>( in Registry )</a:t>
            </a:r>
          </a:p>
          <a:p>
            <a:pPr lvl="1">
              <a:lnSpc>
                <a:spcPct val="100000"/>
              </a:lnSpc>
            </a:pPr>
            <a:endParaRPr lang="en-US" altLang="ko-KR" dirty="0" smtClean="0">
              <a:latin typeface="+mn-ea"/>
            </a:endParaRPr>
          </a:p>
        </p:txBody>
      </p:sp>
      <p:pic>
        <p:nvPicPr>
          <p:cNvPr id="9" name="그림 8"/>
          <p:cNvPicPr>
            <a:picLocks noChangeAspect="1"/>
          </p:cNvPicPr>
          <p:nvPr/>
        </p:nvPicPr>
        <p:blipFill>
          <a:blip r:embed="rId3"/>
          <a:stretch>
            <a:fillRect/>
          </a:stretch>
        </p:blipFill>
        <p:spPr>
          <a:xfrm>
            <a:off x="1081060" y="2061565"/>
            <a:ext cx="3922988" cy="1295829"/>
          </a:xfrm>
          <a:prstGeom prst="rect">
            <a:avLst/>
          </a:prstGeom>
          <a:ln>
            <a:solidFill>
              <a:srgbClr val="002060"/>
            </a:solidFill>
          </a:ln>
        </p:spPr>
      </p:pic>
      <p:pic>
        <p:nvPicPr>
          <p:cNvPr id="4" name="그림 3"/>
          <p:cNvPicPr>
            <a:picLocks noChangeAspect="1"/>
          </p:cNvPicPr>
          <p:nvPr/>
        </p:nvPicPr>
        <p:blipFill>
          <a:blip r:embed="rId4"/>
          <a:stretch>
            <a:fillRect/>
          </a:stretch>
        </p:blipFill>
        <p:spPr>
          <a:xfrm>
            <a:off x="1081060" y="3783585"/>
            <a:ext cx="7562850" cy="914400"/>
          </a:xfrm>
          <a:prstGeom prst="rect">
            <a:avLst/>
          </a:prstGeom>
          <a:ln>
            <a:solidFill>
              <a:schemeClr val="accent1"/>
            </a:solidFill>
          </a:ln>
        </p:spPr>
      </p:pic>
      <p:pic>
        <p:nvPicPr>
          <p:cNvPr id="7" name="그림 6"/>
          <p:cNvPicPr>
            <a:picLocks noChangeAspect="1"/>
          </p:cNvPicPr>
          <p:nvPr/>
        </p:nvPicPr>
        <p:blipFill>
          <a:blip r:embed="rId5"/>
          <a:stretch>
            <a:fillRect/>
          </a:stretch>
        </p:blipFill>
        <p:spPr>
          <a:xfrm>
            <a:off x="1081060" y="5319769"/>
            <a:ext cx="7353300" cy="1104900"/>
          </a:xfrm>
          <a:prstGeom prst="rect">
            <a:avLst/>
          </a:prstGeom>
          <a:ln>
            <a:solidFill>
              <a:srgbClr val="002060"/>
            </a:solidFill>
          </a:ln>
        </p:spPr>
      </p:pic>
      <p:sp>
        <p:nvSpPr>
          <p:cNvPr id="10" name="모서리가 둥근 사각형 설명선 9"/>
          <p:cNvSpPr/>
          <p:nvPr/>
        </p:nvSpPr>
        <p:spPr>
          <a:xfrm>
            <a:off x="5646089" y="2628902"/>
            <a:ext cx="2457657" cy="716904"/>
          </a:xfrm>
          <a:prstGeom prst="wedgeRoundRectCallout">
            <a:avLst>
              <a:gd name="adj1" fmla="val -66658"/>
              <a:gd name="adj2" fmla="val 30701"/>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rgbClr val="002060"/>
                </a:solidFill>
              </a:rPr>
              <a:t>WCE Execution ~!!</a:t>
            </a:r>
            <a:endParaRPr lang="ko-KR" altLang="en-US" b="1" dirty="0">
              <a:solidFill>
                <a:srgbClr val="002060"/>
              </a:solidFill>
            </a:endParaRPr>
          </a:p>
        </p:txBody>
      </p:sp>
      <p:sp>
        <p:nvSpPr>
          <p:cNvPr id="12" name="모서리가 둥근 사각형 설명선 11"/>
          <p:cNvSpPr/>
          <p:nvPr/>
        </p:nvSpPr>
        <p:spPr>
          <a:xfrm>
            <a:off x="5111019" y="4836679"/>
            <a:ext cx="2457657" cy="716904"/>
          </a:xfrm>
          <a:prstGeom prst="wedgeRoundRectCallout">
            <a:avLst>
              <a:gd name="adj1" fmla="val -25689"/>
              <a:gd name="adj2" fmla="val 85161"/>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err="1" smtClean="0">
                <a:solidFill>
                  <a:srgbClr val="002060"/>
                </a:solidFill>
              </a:rPr>
              <a:t>Cain&amp;Abel</a:t>
            </a:r>
            <a:r>
              <a:rPr lang="en-US" altLang="ko-KR" b="1" dirty="0">
                <a:solidFill>
                  <a:srgbClr val="002060"/>
                </a:solidFill>
              </a:rPr>
              <a:t> </a:t>
            </a:r>
            <a:r>
              <a:rPr lang="en-US" altLang="ko-KR" b="1" dirty="0" smtClean="0">
                <a:solidFill>
                  <a:srgbClr val="002060"/>
                </a:solidFill>
              </a:rPr>
              <a:t>Execution~!!</a:t>
            </a:r>
            <a:endParaRPr lang="ko-KR" altLang="en-US" b="1" dirty="0">
              <a:solidFill>
                <a:srgbClr val="002060"/>
              </a:solidFill>
            </a:endParaRPr>
          </a:p>
        </p:txBody>
      </p:sp>
      <p:grpSp>
        <p:nvGrpSpPr>
          <p:cNvPr id="18" name="그룹 17"/>
          <p:cNvGrpSpPr/>
          <p:nvPr/>
        </p:nvGrpSpPr>
        <p:grpSpPr>
          <a:xfrm>
            <a:off x="7380312" y="764704"/>
            <a:ext cx="1636754" cy="898974"/>
            <a:chOff x="972823" y="2780928"/>
            <a:chExt cx="2718637" cy="1394632"/>
          </a:xfrm>
        </p:grpSpPr>
        <p:pic>
          <p:nvPicPr>
            <p:cNvPr id="19" name="Picture 10" descr="D:\001_ahnlab_work\01_제안서\120102_사내공용PPT템플릿\최종본\icon\2012_01_icon_007.png"/>
            <p:cNvPicPr>
              <a:picLocks noChangeAspect="1" noChangeArrowheads="1"/>
            </p:cNvPicPr>
            <p:nvPr/>
          </p:nvPicPr>
          <p:blipFill>
            <a:blip r:embed="rId6" cstate="print">
              <a:duotone>
                <a:schemeClr val="accent4">
                  <a:shade val="45000"/>
                  <a:satMod val="135000"/>
                </a:schemeClr>
                <a:prstClr val="white"/>
              </a:duotone>
            </a:blip>
            <a:srcRect/>
            <a:stretch>
              <a:fillRect/>
            </a:stretch>
          </p:blipFill>
          <p:spPr bwMode="auto">
            <a:xfrm>
              <a:off x="1259632" y="2780928"/>
              <a:ext cx="1953409" cy="1224136"/>
            </a:xfrm>
            <a:prstGeom prst="rect">
              <a:avLst/>
            </a:prstGeom>
            <a:noFill/>
          </p:spPr>
        </p:pic>
        <p:sp>
          <p:nvSpPr>
            <p:cNvPr id="20" name="TextBox 19"/>
            <p:cNvSpPr txBox="1"/>
            <p:nvPr/>
          </p:nvSpPr>
          <p:spPr>
            <a:xfrm>
              <a:off x="972823" y="3890209"/>
              <a:ext cx="2718637" cy="285351"/>
            </a:xfrm>
            <a:prstGeom prst="rect">
              <a:avLst/>
            </a:prstGeom>
          </p:spPr>
          <p:txBody>
            <a:bodyPr wrap="square" rtlCol="0">
              <a:noAutofit/>
            </a:bodyPr>
            <a:lstStyle/>
            <a:p>
              <a:r>
                <a:rPr lang="en-US" altLang="ko-KR" sz="1400" b="1" dirty="0" smtClean="0">
                  <a:solidFill>
                    <a:schemeClr val="accent4">
                      <a:lumMod val="75000"/>
                    </a:schemeClr>
                  </a:solidFill>
                  <a:latin typeface="+mn-ea"/>
                  <a:sym typeface="Wingdings" pitchFamily="2" charset="2"/>
                </a:rPr>
                <a:t>Attacker System</a:t>
              </a:r>
              <a:endParaRPr lang="ko-KR" altLang="en-US" sz="1400" b="1" dirty="0" smtClean="0">
                <a:solidFill>
                  <a:schemeClr val="accent4">
                    <a:lumMod val="75000"/>
                  </a:schemeClr>
                </a:solidFill>
                <a:latin typeface="+mn-ea"/>
                <a:sym typeface="Wingdings" pitchFamily="2" charset="2"/>
              </a:endParaRPr>
            </a:p>
          </p:txBody>
        </p:sp>
      </p:grpSp>
    </p:spTree>
    <p:extLst>
      <p:ext uri="{BB962C8B-B14F-4D97-AF65-F5344CB8AC3E}">
        <p14:creationId xmlns:p14="http://schemas.microsoft.com/office/powerpoint/2010/main" val="47515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0" end="10"/>
                                            </p:txEl>
                                          </p:spTgt>
                                        </p:tgtEl>
                                        <p:attrNameLst>
                                          <p:attrName>style.visibility</p:attrName>
                                        </p:attrNameLst>
                                      </p:cBhvr>
                                      <p:to>
                                        <p:strVal val="visible"/>
                                      </p:to>
                                    </p:set>
                                    <p:animEffect transition="in" filter="fade">
                                      <p:cBhvr>
                                        <p:cTn id="18" dur="500"/>
                                        <p:tgtEl>
                                          <p:spTgt spid="5">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17" end="17"/>
                                            </p:txEl>
                                          </p:spTgt>
                                        </p:tgtEl>
                                        <p:attrNameLst>
                                          <p:attrName>style.visibility</p:attrName>
                                        </p:attrNameLst>
                                      </p:cBhvr>
                                      <p:to>
                                        <p:strVal val="visible"/>
                                      </p:to>
                                    </p:set>
                                    <p:animEffect transition="in" filter="fade">
                                      <p:cBhvr>
                                        <p:cTn id="26" dur="500"/>
                                        <p:tgtEl>
                                          <p:spTgt spid="5">
                                            <p:txEl>
                                              <p:pRg st="17" end="1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a:t>Program Execution</a:t>
            </a:r>
            <a:endParaRPr lang="ko-KR" altLang="en-US" dirty="0"/>
          </a:p>
        </p:txBody>
      </p:sp>
      <p:sp>
        <p:nvSpPr>
          <p:cNvPr id="5" name="내용 개체 틀 4"/>
          <p:cNvSpPr>
            <a:spLocks noGrp="1"/>
          </p:cNvSpPr>
          <p:nvPr>
            <p:ph sz="quarter" idx="11"/>
          </p:nvPr>
        </p:nvSpPr>
        <p:spPr/>
        <p:txBody>
          <a:bodyPr/>
          <a:lstStyle/>
          <a:p>
            <a:pPr>
              <a:lnSpc>
                <a:spcPct val="100000"/>
              </a:lnSpc>
            </a:pPr>
            <a:r>
              <a:rPr lang="en-US" altLang="ko-KR" dirty="0">
                <a:latin typeface="+mn-ea"/>
              </a:rPr>
              <a:t>Location : </a:t>
            </a:r>
            <a:r>
              <a:rPr lang="en-US" altLang="ko-KR" dirty="0" smtClean="0">
                <a:latin typeface="+mn-ea"/>
              </a:rPr>
              <a:t>Attacker System</a:t>
            </a:r>
            <a:endParaRPr lang="en-US" altLang="ko-KR" dirty="0">
              <a:latin typeface="+mn-ea"/>
            </a:endParaRPr>
          </a:p>
          <a:p>
            <a:pPr>
              <a:lnSpc>
                <a:spcPct val="100000"/>
              </a:lnSpc>
            </a:pPr>
            <a:r>
              <a:rPr lang="en-US" altLang="ko-KR" dirty="0" smtClean="0">
                <a:latin typeface="+mn-ea"/>
              </a:rPr>
              <a:t>Artifact</a:t>
            </a:r>
          </a:p>
          <a:p>
            <a:pPr lvl="1">
              <a:lnSpc>
                <a:spcPct val="100000"/>
              </a:lnSpc>
            </a:pPr>
            <a:r>
              <a:rPr lang="en-US" altLang="ko-KR" b="1" dirty="0" err="1" smtClean="0"/>
              <a:t>RecentFileCache.bcf</a:t>
            </a:r>
            <a:endParaRPr lang="en-US" altLang="ko-KR" b="1" dirty="0" smtClean="0"/>
          </a:p>
          <a:p>
            <a:pPr>
              <a:lnSpc>
                <a:spcPct val="100000"/>
              </a:lnSpc>
            </a:pPr>
            <a:endParaRPr lang="en-US" altLang="ko-KR" dirty="0"/>
          </a:p>
          <a:p>
            <a:pPr>
              <a:lnSpc>
                <a:spcPct val="100000"/>
              </a:lnSpc>
            </a:pPr>
            <a:endParaRPr lang="en-US" altLang="ko-KR" dirty="0" smtClean="0"/>
          </a:p>
          <a:p>
            <a:pPr>
              <a:lnSpc>
                <a:spcPct val="100000"/>
              </a:lnSpc>
            </a:pPr>
            <a:endParaRPr lang="en-US" altLang="ko-KR" dirty="0"/>
          </a:p>
          <a:p>
            <a:pPr>
              <a:lnSpc>
                <a:spcPct val="100000"/>
              </a:lnSpc>
            </a:pPr>
            <a:endParaRPr lang="en-US" altLang="ko-KR" dirty="0" smtClean="0"/>
          </a:p>
          <a:p>
            <a:pPr>
              <a:lnSpc>
                <a:spcPct val="100000"/>
              </a:lnSpc>
            </a:pPr>
            <a:endParaRPr lang="en-US" altLang="ko-KR" dirty="0"/>
          </a:p>
          <a:p>
            <a:pPr>
              <a:lnSpc>
                <a:spcPct val="100000"/>
              </a:lnSpc>
            </a:pPr>
            <a:endParaRPr lang="en-US" altLang="ko-KR" dirty="0" smtClean="0"/>
          </a:p>
          <a:p>
            <a:pPr>
              <a:lnSpc>
                <a:spcPct val="100000"/>
              </a:lnSpc>
            </a:pPr>
            <a:endParaRPr lang="en-US" altLang="ko-KR" dirty="0"/>
          </a:p>
          <a:p>
            <a:pPr>
              <a:lnSpc>
                <a:spcPct val="100000"/>
              </a:lnSpc>
            </a:pPr>
            <a:endParaRPr lang="en-US" altLang="ko-KR" dirty="0" smtClean="0"/>
          </a:p>
          <a:p>
            <a:pPr>
              <a:lnSpc>
                <a:spcPct val="100000"/>
              </a:lnSpc>
            </a:pPr>
            <a:endParaRPr lang="en-US" altLang="ko-KR" dirty="0"/>
          </a:p>
          <a:p>
            <a:pPr>
              <a:lnSpc>
                <a:spcPct val="100000"/>
              </a:lnSpc>
            </a:pPr>
            <a:endParaRPr lang="en-US" altLang="ko-KR" dirty="0" smtClean="0"/>
          </a:p>
          <a:p>
            <a:pPr>
              <a:lnSpc>
                <a:spcPct val="100000"/>
              </a:lnSpc>
            </a:pPr>
            <a:endParaRPr lang="en-US" altLang="ko-KR" dirty="0"/>
          </a:p>
          <a:p>
            <a:pPr>
              <a:lnSpc>
                <a:spcPct val="100000"/>
              </a:lnSpc>
            </a:pPr>
            <a:endParaRPr lang="en-US" altLang="ko-KR" dirty="0"/>
          </a:p>
          <a:p>
            <a:pPr lvl="1">
              <a:lnSpc>
                <a:spcPct val="100000"/>
              </a:lnSpc>
            </a:pPr>
            <a:r>
              <a:rPr lang="en-US" altLang="ko-KR" b="1" dirty="0">
                <a:latin typeface="+mn-ea"/>
              </a:rPr>
              <a:t>Strings in Memory</a:t>
            </a:r>
            <a:endParaRPr lang="ko-KR" altLang="en-US" b="1" dirty="0">
              <a:latin typeface="+mn-ea"/>
            </a:endParaRPr>
          </a:p>
          <a:p>
            <a:pPr lvl="1">
              <a:lnSpc>
                <a:spcPct val="100000"/>
              </a:lnSpc>
            </a:pPr>
            <a:endParaRPr lang="en-US" altLang="ko-KR" dirty="0"/>
          </a:p>
          <a:p>
            <a:pPr lvl="1">
              <a:lnSpc>
                <a:spcPct val="150000"/>
              </a:lnSpc>
            </a:pPr>
            <a:endParaRPr lang="ko-KR" altLang="en-US" dirty="0"/>
          </a:p>
          <a:p>
            <a:pPr lvl="1">
              <a:lnSpc>
                <a:spcPct val="150000"/>
              </a:lnSpc>
            </a:pPr>
            <a:endParaRPr lang="en-US" altLang="ko-KR" dirty="0"/>
          </a:p>
        </p:txBody>
      </p:sp>
      <p:pic>
        <p:nvPicPr>
          <p:cNvPr id="4" name="그림 3"/>
          <p:cNvPicPr>
            <a:picLocks noChangeAspect="1"/>
          </p:cNvPicPr>
          <p:nvPr/>
        </p:nvPicPr>
        <p:blipFill>
          <a:blip r:embed="rId3"/>
          <a:stretch>
            <a:fillRect/>
          </a:stretch>
        </p:blipFill>
        <p:spPr>
          <a:xfrm>
            <a:off x="1043608" y="2060848"/>
            <a:ext cx="5688632" cy="1237315"/>
          </a:xfrm>
          <a:prstGeom prst="rect">
            <a:avLst/>
          </a:prstGeom>
          <a:ln>
            <a:solidFill>
              <a:schemeClr val="accent1"/>
            </a:solidFill>
          </a:ln>
        </p:spPr>
      </p:pic>
      <p:pic>
        <p:nvPicPr>
          <p:cNvPr id="9"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060" y="5300704"/>
            <a:ext cx="4752975" cy="1200150"/>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그룹 5"/>
          <p:cNvGrpSpPr/>
          <p:nvPr/>
        </p:nvGrpSpPr>
        <p:grpSpPr>
          <a:xfrm>
            <a:off x="1048460" y="3337776"/>
            <a:ext cx="4086225" cy="1504950"/>
            <a:chOff x="1048460" y="3337776"/>
            <a:chExt cx="4086225" cy="1504950"/>
          </a:xfrm>
        </p:grpSpPr>
        <p:pic>
          <p:nvPicPr>
            <p:cNvPr id="8" name="그림 7"/>
            <p:cNvPicPr>
              <a:picLocks noChangeAspect="1"/>
            </p:cNvPicPr>
            <p:nvPr/>
          </p:nvPicPr>
          <p:blipFill>
            <a:blip r:embed="rId5"/>
            <a:stretch>
              <a:fillRect/>
            </a:stretch>
          </p:blipFill>
          <p:spPr>
            <a:xfrm>
              <a:off x="1048460" y="3337776"/>
              <a:ext cx="4086225" cy="1504950"/>
            </a:xfrm>
            <a:prstGeom prst="rect">
              <a:avLst/>
            </a:prstGeom>
            <a:ln>
              <a:solidFill>
                <a:srgbClr val="002060"/>
              </a:solidFill>
            </a:ln>
          </p:spPr>
        </p:pic>
        <p:sp>
          <p:nvSpPr>
            <p:cNvPr id="14" name="직사각형 13"/>
            <p:cNvSpPr/>
            <p:nvPr/>
          </p:nvSpPr>
          <p:spPr>
            <a:xfrm>
              <a:off x="3275856" y="3357591"/>
              <a:ext cx="1728192" cy="437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p:cNvSpPr/>
            <p:nvPr/>
          </p:nvSpPr>
          <p:spPr>
            <a:xfrm>
              <a:off x="3275856" y="4574307"/>
              <a:ext cx="1512168" cy="150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8" name="모서리가 둥근 사각형 설명선 17"/>
          <p:cNvSpPr/>
          <p:nvPr/>
        </p:nvSpPr>
        <p:spPr>
          <a:xfrm>
            <a:off x="6008238" y="5179791"/>
            <a:ext cx="2921525" cy="905152"/>
          </a:xfrm>
          <a:prstGeom prst="wedgeRoundRectCallout">
            <a:avLst>
              <a:gd name="adj1" fmla="val -59674"/>
              <a:gd name="adj2" fmla="val 22160"/>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002060"/>
                </a:solidFill>
              </a:rPr>
              <a:t>Launching WCE~!!</a:t>
            </a:r>
            <a:endParaRPr lang="ko-KR" altLang="en-US" b="1" dirty="0">
              <a:solidFill>
                <a:srgbClr val="002060"/>
              </a:solidFill>
            </a:endParaRPr>
          </a:p>
        </p:txBody>
      </p:sp>
      <p:sp>
        <p:nvSpPr>
          <p:cNvPr id="19" name="모서리가 둥근 사각형 설명선 18"/>
          <p:cNvSpPr/>
          <p:nvPr/>
        </p:nvSpPr>
        <p:spPr>
          <a:xfrm>
            <a:off x="5593428" y="2121656"/>
            <a:ext cx="3336335" cy="1658967"/>
          </a:xfrm>
          <a:prstGeom prst="wedgeRoundRectCallout">
            <a:avLst>
              <a:gd name="adj1" fmla="val -65498"/>
              <a:gd name="adj2" fmla="val 34549"/>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002060"/>
                </a:solidFill>
              </a:rPr>
              <a:t>Launching Job Scheduler for Installing Malware </a:t>
            </a:r>
          </a:p>
          <a:p>
            <a:pPr algn="ctr"/>
            <a:r>
              <a:rPr lang="en-US" altLang="ko-KR" b="1" dirty="0" smtClean="0">
                <a:solidFill>
                  <a:srgbClr val="002060"/>
                </a:solidFill>
              </a:rPr>
              <a:t>and </a:t>
            </a:r>
          </a:p>
          <a:p>
            <a:pPr algn="ctr"/>
            <a:r>
              <a:rPr lang="en-US" altLang="ko-KR" b="1" dirty="0" smtClean="0">
                <a:solidFill>
                  <a:srgbClr val="002060"/>
                </a:solidFill>
              </a:rPr>
              <a:t>Erasing Event Log</a:t>
            </a:r>
          </a:p>
          <a:p>
            <a:pPr algn="ctr"/>
            <a:r>
              <a:rPr lang="en-US" altLang="ko-KR" b="1" dirty="0" smtClean="0">
                <a:solidFill>
                  <a:srgbClr val="002060"/>
                </a:solidFill>
              </a:rPr>
              <a:t>With </a:t>
            </a:r>
            <a:r>
              <a:rPr lang="en-US" altLang="ko-KR" b="1" dirty="0" err="1" smtClean="0">
                <a:solidFill>
                  <a:srgbClr val="002060"/>
                </a:solidFill>
              </a:rPr>
              <a:t>wevtutil</a:t>
            </a:r>
            <a:endParaRPr lang="ko-KR" altLang="en-US" b="1" dirty="0">
              <a:solidFill>
                <a:srgbClr val="002060"/>
              </a:solidFill>
            </a:endParaRPr>
          </a:p>
        </p:txBody>
      </p:sp>
      <p:sp>
        <p:nvSpPr>
          <p:cNvPr id="20" name="모서리가 둥근 사각형 설명선 19"/>
          <p:cNvSpPr/>
          <p:nvPr/>
        </p:nvSpPr>
        <p:spPr>
          <a:xfrm>
            <a:off x="5612703" y="3945295"/>
            <a:ext cx="3317061" cy="905152"/>
          </a:xfrm>
          <a:prstGeom prst="wedgeRoundRectCallout">
            <a:avLst>
              <a:gd name="adj1" fmla="val -73302"/>
              <a:gd name="adj2" fmla="val 27835"/>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002060"/>
                </a:solidFill>
              </a:rPr>
              <a:t>Launching Malware for Stealing NTLM Credentials</a:t>
            </a:r>
            <a:endParaRPr lang="ko-KR" altLang="en-US" b="1" dirty="0">
              <a:solidFill>
                <a:srgbClr val="002060"/>
              </a:solidFill>
            </a:endParaRPr>
          </a:p>
        </p:txBody>
      </p:sp>
      <p:grpSp>
        <p:nvGrpSpPr>
          <p:cNvPr id="25" name="그룹 24"/>
          <p:cNvGrpSpPr/>
          <p:nvPr/>
        </p:nvGrpSpPr>
        <p:grpSpPr>
          <a:xfrm>
            <a:off x="7380312" y="764704"/>
            <a:ext cx="1636754" cy="898974"/>
            <a:chOff x="972823" y="2780928"/>
            <a:chExt cx="2718637" cy="1394632"/>
          </a:xfrm>
        </p:grpSpPr>
        <p:pic>
          <p:nvPicPr>
            <p:cNvPr id="26" name="Picture 10" descr="D:\001_ahnlab_work\01_제안서\120102_사내공용PPT템플릿\최종본\icon\2012_01_icon_007.png"/>
            <p:cNvPicPr>
              <a:picLocks noChangeAspect="1" noChangeArrowheads="1"/>
            </p:cNvPicPr>
            <p:nvPr/>
          </p:nvPicPr>
          <p:blipFill>
            <a:blip r:embed="rId6" cstate="print">
              <a:duotone>
                <a:schemeClr val="accent4">
                  <a:shade val="45000"/>
                  <a:satMod val="135000"/>
                </a:schemeClr>
                <a:prstClr val="white"/>
              </a:duotone>
            </a:blip>
            <a:srcRect/>
            <a:stretch>
              <a:fillRect/>
            </a:stretch>
          </p:blipFill>
          <p:spPr bwMode="auto">
            <a:xfrm>
              <a:off x="1259632" y="2780928"/>
              <a:ext cx="1953409" cy="1224136"/>
            </a:xfrm>
            <a:prstGeom prst="rect">
              <a:avLst/>
            </a:prstGeom>
            <a:noFill/>
          </p:spPr>
        </p:pic>
        <p:sp>
          <p:nvSpPr>
            <p:cNvPr id="27" name="TextBox 26"/>
            <p:cNvSpPr txBox="1"/>
            <p:nvPr/>
          </p:nvSpPr>
          <p:spPr>
            <a:xfrm>
              <a:off x="972823" y="3890209"/>
              <a:ext cx="2718637" cy="285351"/>
            </a:xfrm>
            <a:prstGeom prst="rect">
              <a:avLst/>
            </a:prstGeom>
          </p:spPr>
          <p:txBody>
            <a:bodyPr wrap="square" rtlCol="0">
              <a:noAutofit/>
            </a:bodyPr>
            <a:lstStyle/>
            <a:p>
              <a:r>
                <a:rPr lang="en-US" altLang="ko-KR" sz="1400" b="1" dirty="0" smtClean="0">
                  <a:solidFill>
                    <a:schemeClr val="accent4">
                      <a:lumMod val="75000"/>
                    </a:schemeClr>
                  </a:solidFill>
                  <a:latin typeface="+mn-ea"/>
                  <a:sym typeface="Wingdings" pitchFamily="2" charset="2"/>
                </a:rPr>
                <a:t>Attacker System</a:t>
              </a:r>
              <a:endParaRPr lang="ko-KR" altLang="en-US" sz="1400" b="1" dirty="0" smtClean="0">
                <a:solidFill>
                  <a:schemeClr val="accent4">
                    <a:lumMod val="75000"/>
                  </a:schemeClr>
                </a:solidFill>
                <a:latin typeface="+mn-ea"/>
                <a:sym typeface="Wingdings" pitchFamily="2" charset="2"/>
              </a:endParaRPr>
            </a:p>
          </p:txBody>
        </p:sp>
      </p:grpSp>
    </p:spTree>
    <p:extLst>
      <p:ext uri="{BB962C8B-B14F-4D97-AF65-F5344CB8AC3E}">
        <p14:creationId xmlns:p14="http://schemas.microsoft.com/office/powerpoint/2010/main" val="69799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5" end="15"/>
                                            </p:txEl>
                                          </p:spTgt>
                                        </p:tgtEl>
                                        <p:attrNameLst>
                                          <p:attrName>style.visibility</p:attrName>
                                        </p:attrNameLst>
                                      </p:cBhvr>
                                      <p:to>
                                        <p:strVal val="visible"/>
                                      </p:to>
                                    </p:set>
                                    <p:animEffect transition="in" filter="fade">
                                      <p:cBhvr>
                                        <p:cTn id="30" dur="500"/>
                                        <p:tgtEl>
                                          <p:spTgt spid="5">
                                            <p:txEl>
                                              <p:pRg st="15" end="1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a:t>Program Execution</a:t>
            </a:r>
            <a:endParaRPr lang="ko-KR" altLang="en-US" dirty="0"/>
          </a:p>
        </p:txBody>
      </p:sp>
      <p:sp>
        <p:nvSpPr>
          <p:cNvPr id="5" name="내용 개체 틀 4"/>
          <p:cNvSpPr>
            <a:spLocks noGrp="1"/>
          </p:cNvSpPr>
          <p:nvPr>
            <p:ph sz="quarter" idx="11"/>
          </p:nvPr>
        </p:nvSpPr>
        <p:spPr/>
        <p:txBody>
          <a:bodyPr/>
          <a:lstStyle/>
          <a:p>
            <a:pPr>
              <a:lnSpc>
                <a:spcPct val="100000"/>
              </a:lnSpc>
            </a:pPr>
            <a:r>
              <a:rPr lang="en-US" altLang="ko-KR" dirty="0">
                <a:latin typeface="+mn-ea"/>
              </a:rPr>
              <a:t>Location : </a:t>
            </a:r>
            <a:r>
              <a:rPr lang="en-US" altLang="ko-KR" dirty="0" smtClean="0">
                <a:latin typeface="+mn-ea"/>
              </a:rPr>
              <a:t>Attacker </a:t>
            </a:r>
            <a:r>
              <a:rPr lang="en-US" altLang="ko-KR" dirty="0">
                <a:latin typeface="+mn-ea"/>
              </a:rPr>
              <a:t>System</a:t>
            </a:r>
          </a:p>
          <a:p>
            <a:pPr>
              <a:lnSpc>
                <a:spcPct val="100000"/>
              </a:lnSpc>
            </a:pPr>
            <a:r>
              <a:rPr lang="en-US" altLang="ko-KR" dirty="0" smtClean="0">
                <a:latin typeface="+mn-ea"/>
              </a:rPr>
              <a:t>Artifact : wceaux.dll</a:t>
            </a:r>
          </a:p>
          <a:p>
            <a:pPr lvl="1">
              <a:lnSpc>
                <a:spcPct val="150000"/>
              </a:lnSpc>
            </a:pPr>
            <a:r>
              <a:rPr lang="en-US" altLang="ko-KR" dirty="0" smtClean="0">
                <a:latin typeface="+mn-ea"/>
              </a:rPr>
              <a:t>Dropped DLL from wce.exe</a:t>
            </a:r>
          </a:p>
          <a:p>
            <a:pPr lvl="2">
              <a:lnSpc>
                <a:spcPct val="150000"/>
              </a:lnSpc>
            </a:pPr>
            <a:r>
              <a:rPr lang="en-US" altLang="ko-KR" dirty="0"/>
              <a:t>This DLL is injected to LSASS.EXE and used for acquiring/replacing </a:t>
            </a:r>
            <a:r>
              <a:rPr lang="en-US" altLang="ko-KR" dirty="0" smtClean="0"/>
              <a:t>Credentials.</a:t>
            </a:r>
            <a:endParaRPr lang="en-US" altLang="ko-KR" dirty="0" smtClean="0">
              <a:latin typeface="+mn-ea"/>
            </a:endParaRPr>
          </a:p>
          <a:p>
            <a:pPr lvl="2">
              <a:lnSpc>
                <a:spcPct val="150000"/>
              </a:lnSpc>
            </a:pPr>
            <a:endParaRPr lang="en-US" altLang="ko-KR" dirty="0">
              <a:latin typeface="+mn-ea"/>
            </a:endParaRPr>
          </a:p>
          <a:p>
            <a:pPr lvl="2">
              <a:lnSpc>
                <a:spcPct val="150000"/>
              </a:lnSpc>
            </a:pPr>
            <a:endParaRPr lang="en-US" altLang="ko-KR" dirty="0" smtClean="0">
              <a:latin typeface="+mn-ea"/>
            </a:endParaRPr>
          </a:p>
          <a:p>
            <a:pPr lvl="2">
              <a:lnSpc>
                <a:spcPct val="150000"/>
              </a:lnSpc>
            </a:pPr>
            <a:endParaRPr lang="en-US" altLang="ko-KR" dirty="0" smtClean="0">
              <a:latin typeface="+mn-ea"/>
            </a:endParaRPr>
          </a:p>
          <a:p>
            <a:pPr lvl="2">
              <a:lnSpc>
                <a:spcPct val="150000"/>
              </a:lnSpc>
            </a:pPr>
            <a:endParaRPr lang="en-US" altLang="ko-KR" dirty="0">
              <a:latin typeface="+mn-ea"/>
            </a:endParaRPr>
          </a:p>
          <a:p>
            <a:pPr lvl="2">
              <a:lnSpc>
                <a:spcPct val="150000"/>
              </a:lnSpc>
            </a:pPr>
            <a:endParaRPr lang="en-US" altLang="ko-KR" dirty="0" smtClean="0">
              <a:latin typeface="+mn-ea"/>
            </a:endParaRPr>
          </a:p>
          <a:p>
            <a:pPr lvl="2">
              <a:lnSpc>
                <a:spcPct val="150000"/>
              </a:lnSpc>
            </a:pPr>
            <a:r>
              <a:rPr lang="en-US" altLang="ko-KR" dirty="0" smtClean="0">
                <a:latin typeface="+mn-ea"/>
              </a:rPr>
              <a:t>Usually malware saves this </a:t>
            </a:r>
            <a:r>
              <a:rPr lang="en-US" altLang="ko-KR" dirty="0" err="1" smtClean="0">
                <a:latin typeface="+mn-ea"/>
              </a:rPr>
              <a:t>dll</a:t>
            </a:r>
            <a:r>
              <a:rPr lang="en-US" altLang="ko-KR" dirty="0" smtClean="0">
                <a:latin typeface="+mn-ea"/>
              </a:rPr>
              <a:t> in it’s resource area and use </a:t>
            </a:r>
            <a:r>
              <a:rPr lang="en-US" altLang="ko-KR" dirty="0" err="1" smtClean="0">
                <a:latin typeface="+mn-ea"/>
              </a:rPr>
              <a:t>dll’s</a:t>
            </a:r>
            <a:r>
              <a:rPr lang="en-US" altLang="ko-KR" dirty="0" smtClean="0">
                <a:latin typeface="+mn-ea"/>
              </a:rPr>
              <a:t> export functions.</a:t>
            </a:r>
          </a:p>
        </p:txBody>
      </p:sp>
      <p:pic>
        <p:nvPicPr>
          <p:cNvPr id="4" name="그림 3"/>
          <p:cNvPicPr>
            <a:picLocks noChangeAspect="1"/>
          </p:cNvPicPr>
          <p:nvPr/>
        </p:nvPicPr>
        <p:blipFill>
          <a:blip r:embed="rId3"/>
          <a:stretch>
            <a:fillRect/>
          </a:stretch>
        </p:blipFill>
        <p:spPr>
          <a:xfrm>
            <a:off x="1329418" y="2352837"/>
            <a:ext cx="6336704" cy="495563"/>
          </a:xfrm>
          <a:prstGeom prst="rect">
            <a:avLst/>
          </a:prstGeom>
          <a:ln>
            <a:solidFill>
              <a:schemeClr val="accent1"/>
            </a:solidFill>
          </a:ln>
        </p:spPr>
      </p:pic>
      <p:pic>
        <p:nvPicPr>
          <p:cNvPr id="9" name="그림 8"/>
          <p:cNvPicPr>
            <a:picLocks noChangeAspect="1"/>
          </p:cNvPicPr>
          <p:nvPr/>
        </p:nvPicPr>
        <p:blipFill>
          <a:blip r:embed="rId4"/>
          <a:stretch>
            <a:fillRect/>
          </a:stretch>
        </p:blipFill>
        <p:spPr>
          <a:xfrm>
            <a:off x="1341025" y="2924944"/>
            <a:ext cx="6327319" cy="598189"/>
          </a:xfrm>
          <a:prstGeom prst="rect">
            <a:avLst/>
          </a:prstGeom>
          <a:ln>
            <a:solidFill>
              <a:schemeClr val="accent1"/>
            </a:solidFill>
          </a:ln>
        </p:spPr>
      </p:pic>
      <p:grpSp>
        <p:nvGrpSpPr>
          <p:cNvPr id="6" name="그룹 5"/>
          <p:cNvGrpSpPr/>
          <p:nvPr/>
        </p:nvGrpSpPr>
        <p:grpSpPr>
          <a:xfrm>
            <a:off x="1763688" y="4046376"/>
            <a:ext cx="5683454" cy="2449256"/>
            <a:chOff x="1763688" y="4046376"/>
            <a:chExt cx="5683454" cy="2449256"/>
          </a:xfrm>
        </p:grpSpPr>
        <p:pic>
          <p:nvPicPr>
            <p:cNvPr id="10" name="그림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688" y="4046376"/>
              <a:ext cx="5683454" cy="2449256"/>
            </a:xfrm>
            <a:prstGeom prst="rect">
              <a:avLst/>
            </a:prstGeom>
            <a:ln>
              <a:solidFill>
                <a:srgbClr val="002060"/>
              </a:solidFill>
            </a:ln>
          </p:spPr>
        </p:pic>
        <p:sp>
          <p:nvSpPr>
            <p:cNvPr id="11" name="직사각형 10"/>
            <p:cNvSpPr/>
            <p:nvPr/>
          </p:nvSpPr>
          <p:spPr>
            <a:xfrm>
              <a:off x="3851920" y="4611950"/>
              <a:ext cx="3384376" cy="4732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모서리가 둥근 사각형 설명선 13"/>
          <p:cNvSpPr/>
          <p:nvPr/>
        </p:nvSpPr>
        <p:spPr>
          <a:xfrm>
            <a:off x="5220072" y="5517571"/>
            <a:ext cx="2921525" cy="905152"/>
          </a:xfrm>
          <a:prstGeom prst="wedgeRoundRectCallout">
            <a:avLst>
              <a:gd name="adj1" fmla="val -26265"/>
              <a:gd name="adj2" fmla="val -87942"/>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002060"/>
                </a:solidFill>
              </a:rPr>
              <a:t>Malware uses these functions~!!</a:t>
            </a:r>
            <a:endParaRPr lang="ko-KR" altLang="en-US" b="1" dirty="0">
              <a:solidFill>
                <a:srgbClr val="002060"/>
              </a:solidFill>
            </a:endParaRPr>
          </a:p>
        </p:txBody>
      </p:sp>
      <p:grpSp>
        <p:nvGrpSpPr>
          <p:cNvPr id="16" name="그룹 15"/>
          <p:cNvGrpSpPr/>
          <p:nvPr/>
        </p:nvGrpSpPr>
        <p:grpSpPr>
          <a:xfrm>
            <a:off x="7380312" y="764704"/>
            <a:ext cx="1636754" cy="898974"/>
            <a:chOff x="972823" y="2780928"/>
            <a:chExt cx="2718637" cy="1394632"/>
          </a:xfrm>
        </p:grpSpPr>
        <p:pic>
          <p:nvPicPr>
            <p:cNvPr id="17" name="Picture 10" descr="D:\001_ahnlab_work\01_제안서\120102_사내공용PPT템플릿\최종본\icon\2012_01_icon_007.png"/>
            <p:cNvPicPr>
              <a:picLocks noChangeAspect="1" noChangeArrowheads="1"/>
            </p:cNvPicPr>
            <p:nvPr/>
          </p:nvPicPr>
          <p:blipFill>
            <a:blip r:embed="rId6" cstate="print">
              <a:duotone>
                <a:schemeClr val="accent4">
                  <a:shade val="45000"/>
                  <a:satMod val="135000"/>
                </a:schemeClr>
                <a:prstClr val="white"/>
              </a:duotone>
            </a:blip>
            <a:srcRect/>
            <a:stretch>
              <a:fillRect/>
            </a:stretch>
          </p:blipFill>
          <p:spPr bwMode="auto">
            <a:xfrm>
              <a:off x="1259632" y="2780928"/>
              <a:ext cx="1953409" cy="1224136"/>
            </a:xfrm>
            <a:prstGeom prst="rect">
              <a:avLst/>
            </a:prstGeom>
            <a:noFill/>
          </p:spPr>
        </p:pic>
        <p:sp>
          <p:nvSpPr>
            <p:cNvPr id="18" name="TextBox 17"/>
            <p:cNvSpPr txBox="1"/>
            <p:nvPr/>
          </p:nvSpPr>
          <p:spPr>
            <a:xfrm>
              <a:off x="972823" y="3890209"/>
              <a:ext cx="2718637" cy="285351"/>
            </a:xfrm>
            <a:prstGeom prst="rect">
              <a:avLst/>
            </a:prstGeom>
          </p:spPr>
          <p:txBody>
            <a:bodyPr wrap="square" rtlCol="0">
              <a:noAutofit/>
            </a:bodyPr>
            <a:lstStyle/>
            <a:p>
              <a:r>
                <a:rPr lang="en-US" altLang="ko-KR" sz="1400" b="1" dirty="0" smtClean="0">
                  <a:solidFill>
                    <a:schemeClr val="accent4">
                      <a:lumMod val="75000"/>
                    </a:schemeClr>
                  </a:solidFill>
                  <a:latin typeface="+mn-ea"/>
                  <a:sym typeface="Wingdings" pitchFamily="2" charset="2"/>
                </a:rPr>
                <a:t>Attacker System</a:t>
              </a:r>
              <a:endParaRPr lang="ko-KR" altLang="en-US" sz="1400" b="1" dirty="0" smtClean="0">
                <a:solidFill>
                  <a:schemeClr val="accent4">
                    <a:lumMod val="75000"/>
                  </a:schemeClr>
                </a:solidFill>
                <a:latin typeface="+mn-ea"/>
                <a:sym typeface="Wingdings" pitchFamily="2" charset="2"/>
              </a:endParaRPr>
            </a:p>
          </p:txBody>
        </p:sp>
      </p:grpSp>
    </p:spTree>
    <p:extLst>
      <p:ext uri="{BB962C8B-B14F-4D97-AF65-F5344CB8AC3E}">
        <p14:creationId xmlns:p14="http://schemas.microsoft.com/office/powerpoint/2010/main" val="2952516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a:t>Program Execution</a:t>
            </a:r>
            <a:endParaRPr lang="ko-KR" altLang="en-US" dirty="0"/>
          </a:p>
        </p:txBody>
      </p:sp>
      <p:sp>
        <p:nvSpPr>
          <p:cNvPr id="5" name="내용 개체 틀 4"/>
          <p:cNvSpPr>
            <a:spLocks noGrp="1"/>
          </p:cNvSpPr>
          <p:nvPr>
            <p:ph sz="quarter" idx="11"/>
          </p:nvPr>
        </p:nvSpPr>
        <p:spPr/>
        <p:txBody>
          <a:bodyPr/>
          <a:lstStyle/>
          <a:p>
            <a:pPr>
              <a:lnSpc>
                <a:spcPct val="100000"/>
              </a:lnSpc>
            </a:pPr>
            <a:r>
              <a:rPr lang="en-US" altLang="ko-KR" dirty="0">
                <a:latin typeface="+mn-ea"/>
              </a:rPr>
              <a:t>Location : Attacker System</a:t>
            </a:r>
          </a:p>
          <a:p>
            <a:pPr>
              <a:lnSpc>
                <a:spcPct val="100000"/>
              </a:lnSpc>
            </a:pPr>
            <a:r>
              <a:rPr lang="en-US" altLang="ko-KR" dirty="0" smtClean="0">
                <a:latin typeface="+mn-ea"/>
              </a:rPr>
              <a:t>Artifact </a:t>
            </a:r>
            <a:r>
              <a:rPr lang="en-US" altLang="ko-KR" dirty="0">
                <a:latin typeface="+mn-ea"/>
              </a:rPr>
              <a:t>: sekurlsa.dll</a:t>
            </a:r>
            <a:endParaRPr lang="en-US" altLang="ko-KR" dirty="0" smtClean="0">
              <a:latin typeface="+mn-ea"/>
            </a:endParaRPr>
          </a:p>
          <a:p>
            <a:pPr lvl="1">
              <a:lnSpc>
                <a:spcPct val="100000"/>
              </a:lnSpc>
            </a:pPr>
            <a:r>
              <a:rPr lang="en-US" altLang="ko-KR" dirty="0" smtClean="0">
                <a:latin typeface="+mn-ea"/>
              </a:rPr>
              <a:t>DLL used by mimikatz.exe</a:t>
            </a:r>
            <a:r>
              <a:rPr lang="ko-KR" altLang="en-US" dirty="0" smtClean="0">
                <a:latin typeface="+mn-ea"/>
              </a:rPr>
              <a:t> </a:t>
            </a:r>
            <a:endParaRPr lang="en-US" altLang="ko-KR" dirty="0" smtClean="0">
              <a:latin typeface="+mn-ea"/>
            </a:endParaRPr>
          </a:p>
          <a:p>
            <a:pPr lvl="2">
              <a:lnSpc>
                <a:spcPct val="100000"/>
              </a:lnSpc>
            </a:pPr>
            <a:r>
              <a:rPr lang="en-US" altLang="ko-KR" dirty="0" smtClean="0"/>
              <a:t>This DLL is injected to </a:t>
            </a:r>
            <a:r>
              <a:rPr lang="en-US" altLang="ko-KR" dirty="0" smtClean="0">
                <a:latin typeface="+mn-ea"/>
              </a:rPr>
              <a:t>LSASS.EXE and used for acquiring/replacing Credentials and Password</a:t>
            </a:r>
          </a:p>
          <a:p>
            <a:pPr lvl="2">
              <a:lnSpc>
                <a:spcPct val="100000"/>
              </a:lnSpc>
            </a:pPr>
            <a:endParaRPr lang="en-US" altLang="ko-KR" dirty="0" smtClean="0">
              <a:latin typeface="+mn-ea"/>
            </a:endParaRPr>
          </a:p>
          <a:p>
            <a:pPr lvl="2">
              <a:lnSpc>
                <a:spcPct val="100000"/>
              </a:lnSpc>
            </a:pPr>
            <a:endParaRPr lang="en-US" altLang="ko-KR" dirty="0" smtClean="0">
              <a:latin typeface="+mn-ea"/>
            </a:endParaRPr>
          </a:p>
          <a:p>
            <a:pPr lvl="2">
              <a:lnSpc>
                <a:spcPct val="100000"/>
              </a:lnSpc>
            </a:pPr>
            <a:endParaRPr lang="en-US" altLang="ko-KR" dirty="0">
              <a:latin typeface="+mn-ea"/>
            </a:endParaRPr>
          </a:p>
          <a:p>
            <a:pPr lvl="2">
              <a:lnSpc>
                <a:spcPct val="100000"/>
              </a:lnSpc>
            </a:pPr>
            <a:endParaRPr lang="en-US" altLang="ko-KR" dirty="0" smtClean="0">
              <a:latin typeface="+mn-ea"/>
            </a:endParaRPr>
          </a:p>
          <a:p>
            <a:pPr lvl="2">
              <a:lnSpc>
                <a:spcPct val="100000"/>
              </a:lnSpc>
            </a:pPr>
            <a:endParaRPr lang="en-US" altLang="ko-KR" dirty="0" smtClean="0">
              <a:latin typeface="+mn-ea"/>
            </a:endParaRPr>
          </a:p>
          <a:p>
            <a:pPr lvl="2">
              <a:lnSpc>
                <a:spcPct val="100000"/>
              </a:lnSpc>
            </a:pPr>
            <a:endParaRPr lang="en-US" altLang="ko-KR" dirty="0">
              <a:latin typeface="+mn-ea"/>
            </a:endParaRPr>
          </a:p>
          <a:p>
            <a:pPr lvl="2">
              <a:lnSpc>
                <a:spcPct val="100000"/>
              </a:lnSpc>
            </a:pPr>
            <a:r>
              <a:rPr lang="en-US" altLang="ko-KR" dirty="0" smtClean="0">
                <a:latin typeface="+mn-ea"/>
              </a:rPr>
              <a:t>This DLL is used by malware like wceaux.dll.</a:t>
            </a:r>
          </a:p>
        </p:txBody>
      </p:sp>
      <p:pic>
        <p:nvPicPr>
          <p:cNvPr id="6" name="그림 5"/>
          <p:cNvPicPr>
            <a:picLocks noChangeAspect="1"/>
          </p:cNvPicPr>
          <p:nvPr/>
        </p:nvPicPr>
        <p:blipFill>
          <a:blip r:embed="rId3"/>
          <a:stretch>
            <a:fillRect/>
          </a:stretch>
        </p:blipFill>
        <p:spPr>
          <a:xfrm>
            <a:off x="2814204" y="2211841"/>
            <a:ext cx="3240360" cy="1001135"/>
          </a:xfrm>
          <a:prstGeom prst="rect">
            <a:avLst/>
          </a:prstGeom>
          <a:ln>
            <a:solidFill>
              <a:srgbClr val="002060"/>
            </a:solidFill>
          </a:ln>
        </p:spPr>
      </p:pic>
      <p:pic>
        <p:nvPicPr>
          <p:cNvPr id="7" name="그림 6"/>
          <p:cNvPicPr>
            <a:picLocks noChangeAspect="1"/>
          </p:cNvPicPr>
          <p:nvPr/>
        </p:nvPicPr>
        <p:blipFill>
          <a:blip r:embed="rId4"/>
          <a:stretch>
            <a:fillRect/>
          </a:stretch>
        </p:blipFill>
        <p:spPr>
          <a:xfrm>
            <a:off x="2483768" y="3613805"/>
            <a:ext cx="4239220" cy="2939389"/>
          </a:xfrm>
          <a:prstGeom prst="rect">
            <a:avLst/>
          </a:prstGeom>
        </p:spPr>
      </p:pic>
      <p:sp>
        <p:nvSpPr>
          <p:cNvPr id="8" name="모서리가 둥근 사각형 설명선 7"/>
          <p:cNvSpPr/>
          <p:nvPr/>
        </p:nvSpPr>
        <p:spPr>
          <a:xfrm>
            <a:off x="6588224" y="4589827"/>
            <a:ext cx="2448272" cy="905152"/>
          </a:xfrm>
          <a:prstGeom prst="wedgeRoundRectCallout">
            <a:avLst>
              <a:gd name="adj1" fmla="val -56860"/>
              <a:gd name="adj2" fmla="val -20973"/>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002060"/>
                </a:solidFill>
              </a:rPr>
              <a:t>Malware uses these functions~!!</a:t>
            </a:r>
            <a:endParaRPr lang="ko-KR" altLang="en-US" b="1" dirty="0">
              <a:solidFill>
                <a:srgbClr val="002060"/>
              </a:solidFill>
            </a:endParaRPr>
          </a:p>
        </p:txBody>
      </p:sp>
      <p:grpSp>
        <p:nvGrpSpPr>
          <p:cNvPr id="12" name="그룹 11"/>
          <p:cNvGrpSpPr/>
          <p:nvPr/>
        </p:nvGrpSpPr>
        <p:grpSpPr>
          <a:xfrm>
            <a:off x="7380312" y="764704"/>
            <a:ext cx="1636754" cy="898974"/>
            <a:chOff x="972823" y="2780928"/>
            <a:chExt cx="2718637" cy="1394632"/>
          </a:xfrm>
        </p:grpSpPr>
        <p:pic>
          <p:nvPicPr>
            <p:cNvPr id="13" name="Picture 10" descr="D:\001_ahnlab_work\01_제안서\120102_사내공용PPT템플릿\최종본\icon\2012_01_icon_007.png"/>
            <p:cNvPicPr>
              <a:picLocks noChangeAspect="1" noChangeArrowheads="1"/>
            </p:cNvPicPr>
            <p:nvPr/>
          </p:nvPicPr>
          <p:blipFill>
            <a:blip r:embed="rId5" cstate="print">
              <a:duotone>
                <a:schemeClr val="accent4">
                  <a:shade val="45000"/>
                  <a:satMod val="135000"/>
                </a:schemeClr>
                <a:prstClr val="white"/>
              </a:duotone>
            </a:blip>
            <a:srcRect/>
            <a:stretch>
              <a:fillRect/>
            </a:stretch>
          </p:blipFill>
          <p:spPr bwMode="auto">
            <a:xfrm>
              <a:off x="1259632" y="2780928"/>
              <a:ext cx="1953409" cy="1224136"/>
            </a:xfrm>
            <a:prstGeom prst="rect">
              <a:avLst/>
            </a:prstGeom>
            <a:noFill/>
          </p:spPr>
        </p:pic>
        <p:sp>
          <p:nvSpPr>
            <p:cNvPr id="14" name="TextBox 13"/>
            <p:cNvSpPr txBox="1"/>
            <p:nvPr/>
          </p:nvSpPr>
          <p:spPr>
            <a:xfrm>
              <a:off x="972823" y="3890209"/>
              <a:ext cx="2718637" cy="285351"/>
            </a:xfrm>
            <a:prstGeom prst="rect">
              <a:avLst/>
            </a:prstGeom>
          </p:spPr>
          <p:txBody>
            <a:bodyPr wrap="square" rtlCol="0">
              <a:noAutofit/>
            </a:bodyPr>
            <a:lstStyle/>
            <a:p>
              <a:r>
                <a:rPr lang="en-US" altLang="ko-KR" sz="1400" b="1" dirty="0" smtClean="0">
                  <a:solidFill>
                    <a:schemeClr val="accent4">
                      <a:lumMod val="75000"/>
                    </a:schemeClr>
                  </a:solidFill>
                  <a:latin typeface="+mn-ea"/>
                  <a:sym typeface="Wingdings" pitchFamily="2" charset="2"/>
                </a:rPr>
                <a:t>Attacker System</a:t>
              </a:r>
              <a:endParaRPr lang="ko-KR" altLang="en-US" sz="1400" b="1" dirty="0" smtClean="0">
                <a:solidFill>
                  <a:schemeClr val="accent4">
                    <a:lumMod val="75000"/>
                  </a:schemeClr>
                </a:solidFill>
                <a:latin typeface="+mn-ea"/>
                <a:sym typeface="Wingdings" pitchFamily="2" charset="2"/>
              </a:endParaRPr>
            </a:p>
          </p:txBody>
        </p:sp>
      </p:grpSp>
    </p:spTree>
    <p:extLst>
      <p:ext uri="{BB962C8B-B14F-4D97-AF65-F5344CB8AC3E}">
        <p14:creationId xmlns:p14="http://schemas.microsoft.com/office/powerpoint/2010/main" val="1589013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smtClean="0"/>
              <a:t>Logon Attempt</a:t>
            </a:r>
            <a:endParaRPr lang="ko-KR" altLang="en-US" dirty="0" smtClean="0"/>
          </a:p>
          <a:p>
            <a:endParaRPr lang="ko-KR" altLang="en-US" dirty="0"/>
          </a:p>
        </p:txBody>
      </p:sp>
      <p:sp>
        <p:nvSpPr>
          <p:cNvPr id="5" name="내용 개체 틀 4"/>
          <p:cNvSpPr>
            <a:spLocks noGrp="1"/>
          </p:cNvSpPr>
          <p:nvPr>
            <p:ph sz="quarter" idx="11"/>
          </p:nvPr>
        </p:nvSpPr>
        <p:spPr/>
        <p:txBody>
          <a:bodyPr/>
          <a:lstStyle/>
          <a:p>
            <a:pPr>
              <a:lnSpc>
                <a:spcPct val="100000"/>
              </a:lnSpc>
            </a:pPr>
            <a:r>
              <a:rPr lang="en-US" altLang="ko-KR" dirty="0">
                <a:latin typeface="+mn-ea"/>
              </a:rPr>
              <a:t>Location : </a:t>
            </a:r>
            <a:r>
              <a:rPr lang="en-US" altLang="ko-KR" dirty="0" smtClean="0">
                <a:latin typeface="+mn-ea"/>
              </a:rPr>
              <a:t>Attacker </a:t>
            </a:r>
            <a:r>
              <a:rPr lang="en-US" altLang="ko-KR" dirty="0">
                <a:latin typeface="+mn-ea"/>
              </a:rPr>
              <a:t>System</a:t>
            </a:r>
          </a:p>
          <a:p>
            <a:pPr>
              <a:lnSpc>
                <a:spcPct val="100000"/>
              </a:lnSpc>
            </a:pPr>
            <a:r>
              <a:rPr lang="en-US" altLang="ko-KR" dirty="0" smtClean="0">
                <a:latin typeface="+mn-ea"/>
              </a:rPr>
              <a:t>Artifact </a:t>
            </a:r>
            <a:r>
              <a:rPr lang="en-US" altLang="ko-KR" dirty="0">
                <a:latin typeface="+mn-ea"/>
              </a:rPr>
              <a:t>: </a:t>
            </a:r>
            <a:r>
              <a:rPr lang="en-US" altLang="ko-KR" dirty="0" smtClean="0">
                <a:latin typeface="+mn-ea"/>
              </a:rPr>
              <a:t>Security Event Log</a:t>
            </a:r>
          </a:p>
          <a:p>
            <a:pPr lvl="1">
              <a:lnSpc>
                <a:spcPct val="100000"/>
              </a:lnSpc>
            </a:pPr>
            <a:r>
              <a:rPr lang="en-US" altLang="ko-KR" dirty="0" smtClean="0">
                <a:latin typeface="+mn-ea"/>
                <a:sym typeface="Wingdings" pitchFamily="2" charset="2"/>
              </a:rPr>
              <a:t>The event occurs when attempting to logon to another system</a:t>
            </a:r>
            <a:r>
              <a:rPr lang="en-US" altLang="ko-KR" dirty="0" smtClean="0">
                <a:latin typeface="+mn-ea"/>
              </a:rPr>
              <a:t> </a:t>
            </a:r>
            <a:r>
              <a:rPr lang="en-US" altLang="ko-KR" dirty="0" smtClean="0">
                <a:latin typeface="+mn-ea"/>
                <a:sym typeface="Wingdings" panose="05000000000000000000" pitchFamily="2" charset="2"/>
              </a:rPr>
              <a:t> ID :</a:t>
            </a:r>
            <a:r>
              <a:rPr lang="en-US" altLang="ko-KR" dirty="0" smtClean="0">
                <a:latin typeface="+mn-ea"/>
              </a:rPr>
              <a:t> </a:t>
            </a:r>
            <a:r>
              <a:rPr lang="en-US" altLang="ko-KR" b="1" dirty="0" smtClean="0">
                <a:solidFill>
                  <a:srgbClr val="FF0000"/>
                </a:solidFill>
                <a:latin typeface="+mn-ea"/>
              </a:rPr>
              <a:t>552(</a:t>
            </a:r>
            <a:r>
              <a:rPr lang="en-US" altLang="ko-KR" b="1" dirty="0" err="1" smtClean="0">
                <a:solidFill>
                  <a:srgbClr val="FF0000"/>
                </a:solidFill>
                <a:latin typeface="+mn-ea"/>
              </a:rPr>
              <a:t>evt</a:t>
            </a:r>
            <a:r>
              <a:rPr lang="en-US" altLang="ko-KR" b="1" dirty="0" smtClean="0">
                <a:solidFill>
                  <a:srgbClr val="FF0000"/>
                </a:solidFill>
                <a:latin typeface="+mn-ea"/>
              </a:rPr>
              <a:t>)</a:t>
            </a:r>
            <a:r>
              <a:rPr lang="en-US" altLang="ko-KR" dirty="0" smtClean="0">
                <a:latin typeface="+mn-ea"/>
              </a:rPr>
              <a:t> </a:t>
            </a:r>
            <a:r>
              <a:rPr lang="en-US" altLang="ko-KR" dirty="0">
                <a:latin typeface="+mn-ea"/>
              </a:rPr>
              <a:t>or </a:t>
            </a:r>
            <a:r>
              <a:rPr lang="en-US" altLang="ko-KR" b="1" dirty="0" smtClean="0">
                <a:solidFill>
                  <a:srgbClr val="FF0000"/>
                </a:solidFill>
                <a:latin typeface="+mn-ea"/>
              </a:rPr>
              <a:t>4648(</a:t>
            </a:r>
            <a:r>
              <a:rPr lang="en-US" altLang="ko-KR" b="1" dirty="0" err="1" smtClean="0">
                <a:solidFill>
                  <a:srgbClr val="FF0000"/>
                </a:solidFill>
                <a:latin typeface="+mn-ea"/>
              </a:rPr>
              <a:t>evtx</a:t>
            </a:r>
            <a:r>
              <a:rPr lang="en-US" altLang="ko-KR" b="1" dirty="0" smtClean="0">
                <a:solidFill>
                  <a:srgbClr val="FF0000"/>
                </a:solidFill>
                <a:latin typeface="+mn-ea"/>
              </a:rPr>
              <a:t>)</a:t>
            </a:r>
            <a:r>
              <a:rPr lang="en-US" altLang="ko-KR" dirty="0" smtClean="0">
                <a:latin typeface="+mn-ea"/>
              </a:rPr>
              <a:t> </a:t>
            </a:r>
            <a:endParaRPr lang="en-US" altLang="ko-KR" dirty="0">
              <a:latin typeface="+mn-ea"/>
            </a:endParaRPr>
          </a:p>
          <a:p>
            <a:pPr lvl="2">
              <a:lnSpc>
                <a:spcPct val="100000"/>
              </a:lnSpc>
            </a:pPr>
            <a:r>
              <a:rPr lang="en-US" altLang="ko-KR" dirty="0" smtClean="0">
                <a:latin typeface="+mn-ea"/>
              </a:rPr>
              <a:t>A logon was attempted using explicit credentials(using ID/PW).</a:t>
            </a:r>
            <a:endParaRPr lang="en-US" altLang="ko-KR" dirty="0">
              <a:latin typeface="+mn-ea"/>
            </a:endParaRPr>
          </a:p>
          <a:p>
            <a:pPr lvl="2">
              <a:lnSpc>
                <a:spcPct val="100000"/>
              </a:lnSpc>
            </a:pPr>
            <a:r>
              <a:rPr lang="en-US" altLang="ko-KR" dirty="0" smtClean="0"/>
              <a:t>Information</a:t>
            </a:r>
            <a:endParaRPr lang="en-US" altLang="ko-KR" dirty="0" smtClean="0">
              <a:latin typeface="+mn-ea"/>
            </a:endParaRPr>
          </a:p>
          <a:p>
            <a:pPr lvl="3">
              <a:lnSpc>
                <a:spcPct val="100000"/>
              </a:lnSpc>
            </a:pPr>
            <a:r>
              <a:rPr lang="en-US" altLang="ko-KR" dirty="0" smtClean="0">
                <a:latin typeface="+mn-ea"/>
              </a:rPr>
              <a:t>Targeted system name</a:t>
            </a:r>
            <a:endParaRPr lang="en-US" altLang="ko-KR" dirty="0">
              <a:latin typeface="+mn-ea"/>
            </a:endParaRPr>
          </a:p>
          <a:p>
            <a:pPr lvl="3">
              <a:lnSpc>
                <a:spcPct val="100000"/>
              </a:lnSpc>
            </a:pPr>
            <a:r>
              <a:rPr lang="en-US" altLang="ko-KR" dirty="0" smtClean="0"/>
              <a:t>Process information</a:t>
            </a:r>
          </a:p>
          <a:p>
            <a:pPr lvl="4">
              <a:lnSpc>
                <a:spcPct val="100000"/>
              </a:lnSpc>
            </a:pPr>
            <a:r>
              <a:rPr lang="en-US" altLang="ko-KR" dirty="0" smtClean="0"/>
              <a:t>Process </a:t>
            </a:r>
            <a:r>
              <a:rPr lang="en-US" altLang="ko-KR" dirty="0"/>
              <a:t>ID, name</a:t>
            </a:r>
          </a:p>
          <a:p>
            <a:pPr lvl="4">
              <a:lnSpc>
                <a:spcPct val="100000"/>
              </a:lnSpc>
            </a:pPr>
            <a:r>
              <a:rPr lang="en-US" altLang="ko-KR" dirty="0"/>
              <a:t>Normal case : lsass.exe(to Remote), winlogon.exe(to Local), taskhost.exe(to Local), consent.exe(to Local)</a:t>
            </a:r>
          </a:p>
          <a:p>
            <a:pPr lvl="4">
              <a:lnSpc>
                <a:spcPct val="100000"/>
              </a:lnSpc>
            </a:pPr>
            <a:r>
              <a:rPr lang="en-US" altLang="ko-KR" dirty="0"/>
              <a:t>Suspicious case : </a:t>
            </a:r>
            <a:r>
              <a:rPr lang="en-US" altLang="ko-KR" dirty="0">
                <a:solidFill>
                  <a:srgbClr val="FF0000"/>
                </a:solidFill>
              </a:rPr>
              <a:t>0x4(system), cscript.exe, svchost.exe(to </a:t>
            </a:r>
            <a:r>
              <a:rPr lang="en-US" altLang="ko-KR" dirty="0" smtClean="0">
                <a:solidFill>
                  <a:srgbClr val="FF0000"/>
                </a:solidFill>
              </a:rPr>
              <a:t>Remote)</a:t>
            </a:r>
          </a:p>
          <a:p>
            <a:pPr lvl="3">
              <a:lnSpc>
                <a:spcPct val="100000"/>
              </a:lnSpc>
            </a:pPr>
            <a:r>
              <a:rPr lang="en-US" altLang="ko-KR" dirty="0"/>
              <a:t>T</a:t>
            </a:r>
            <a:r>
              <a:rPr lang="en-US" altLang="ko-KR" dirty="0" smtClean="0"/>
              <a:t>here is no information whether logon succeeds or not.</a:t>
            </a:r>
            <a:endParaRPr lang="en-US" altLang="ko-KR" dirty="0" smtClean="0">
              <a:latin typeface="+mn-ea"/>
            </a:endParaRPr>
          </a:p>
          <a:p>
            <a:pPr lvl="1">
              <a:lnSpc>
                <a:spcPct val="100000"/>
              </a:lnSpc>
            </a:pPr>
            <a:r>
              <a:rPr lang="en-US" altLang="ko-KR" dirty="0" smtClean="0">
                <a:latin typeface="+mn-ea"/>
              </a:rPr>
              <a:t>Attack Automation</a:t>
            </a:r>
          </a:p>
          <a:p>
            <a:pPr lvl="2">
              <a:lnSpc>
                <a:spcPct val="100000"/>
              </a:lnSpc>
            </a:pPr>
            <a:r>
              <a:rPr lang="en-US" altLang="ko-KR" dirty="0" smtClean="0">
                <a:latin typeface="+mn-ea"/>
              </a:rPr>
              <a:t>Attempting 10 times logon per second through automation</a:t>
            </a:r>
          </a:p>
          <a:p>
            <a:pPr lvl="2"/>
            <a:endParaRPr lang="en-US" altLang="ko-KR" dirty="0" smtClean="0">
              <a:latin typeface="+mn-ea"/>
            </a:endParaRPr>
          </a:p>
        </p:txBody>
      </p:sp>
      <p:grpSp>
        <p:nvGrpSpPr>
          <p:cNvPr id="10" name="그룹 9"/>
          <p:cNvGrpSpPr/>
          <p:nvPr/>
        </p:nvGrpSpPr>
        <p:grpSpPr>
          <a:xfrm>
            <a:off x="309100" y="4111327"/>
            <a:ext cx="4305371" cy="2421545"/>
            <a:chOff x="2987824" y="3068960"/>
            <a:chExt cx="4276725" cy="2486025"/>
          </a:xfrm>
        </p:grpSpPr>
        <p:pic>
          <p:nvPicPr>
            <p:cNvPr id="7" name="그림 6"/>
            <p:cNvPicPr>
              <a:picLocks noChangeAspect="1"/>
            </p:cNvPicPr>
            <p:nvPr/>
          </p:nvPicPr>
          <p:blipFill>
            <a:blip r:embed="rId3"/>
            <a:stretch>
              <a:fillRect/>
            </a:stretch>
          </p:blipFill>
          <p:spPr>
            <a:xfrm>
              <a:off x="2987824" y="3068960"/>
              <a:ext cx="4276725" cy="2486025"/>
            </a:xfrm>
            <a:prstGeom prst="rect">
              <a:avLst/>
            </a:prstGeom>
            <a:ln>
              <a:solidFill>
                <a:schemeClr val="accent1">
                  <a:shade val="50000"/>
                </a:schemeClr>
              </a:solidFill>
            </a:ln>
          </p:spPr>
        </p:pic>
        <p:sp>
          <p:nvSpPr>
            <p:cNvPr id="9" name="직사각형 8"/>
            <p:cNvSpPr/>
            <p:nvPr/>
          </p:nvSpPr>
          <p:spPr>
            <a:xfrm>
              <a:off x="3430146" y="4063518"/>
              <a:ext cx="2016224" cy="2690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3430146" y="4560465"/>
              <a:ext cx="2365990" cy="2690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p:cNvSpPr/>
            <p:nvPr/>
          </p:nvSpPr>
          <p:spPr>
            <a:xfrm>
              <a:off x="3430146" y="4937276"/>
              <a:ext cx="1645910" cy="2690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5" name="그림 14"/>
          <p:cNvPicPr>
            <a:picLocks noChangeAspect="1"/>
          </p:cNvPicPr>
          <p:nvPr/>
        </p:nvPicPr>
        <p:blipFill>
          <a:blip r:embed="rId4"/>
          <a:stretch>
            <a:fillRect/>
          </a:stretch>
        </p:blipFill>
        <p:spPr>
          <a:xfrm>
            <a:off x="4717877" y="4127539"/>
            <a:ext cx="4061985" cy="2405333"/>
          </a:xfrm>
          <a:prstGeom prst="rect">
            <a:avLst/>
          </a:prstGeom>
          <a:ln>
            <a:solidFill>
              <a:srgbClr val="002060"/>
            </a:solidFill>
          </a:ln>
        </p:spPr>
      </p:pic>
      <p:sp>
        <p:nvSpPr>
          <p:cNvPr id="16" name="모서리가 둥근 사각형 설명선 15"/>
          <p:cNvSpPr/>
          <p:nvPr/>
        </p:nvSpPr>
        <p:spPr>
          <a:xfrm>
            <a:off x="6259582" y="3446526"/>
            <a:ext cx="2520280" cy="558538"/>
          </a:xfrm>
          <a:prstGeom prst="wedgeRoundRectCallout">
            <a:avLst>
              <a:gd name="adj1" fmla="val -22868"/>
              <a:gd name="adj2" fmla="val 71282"/>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002060"/>
                </a:solidFill>
              </a:rPr>
              <a:t>Attack Automation~!!</a:t>
            </a:r>
            <a:endParaRPr lang="ko-KR" altLang="en-US" b="1" dirty="0">
              <a:solidFill>
                <a:srgbClr val="002060"/>
              </a:solidFill>
            </a:endParaRPr>
          </a:p>
        </p:txBody>
      </p:sp>
      <p:grpSp>
        <p:nvGrpSpPr>
          <p:cNvPr id="12" name="그룹 11"/>
          <p:cNvGrpSpPr/>
          <p:nvPr/>
        </p:nvGrpSpPr>
        <p:grpSpPr>
          <a:xfrm>
            <a:off x="7380312" y="764704"/>
            <a:ext cx="1636754" cy="898974"/>
            <a:chOff x="972823" y="2780928"/>
            <a:chExt cx="2718637" cy="1394632"/>
          </a:xfrm>
        </p:grpSpPr>
        <p:pic>
          <p:nvPicPr>
            <p:cNvPr id="14" name="Picture 10" descr="D:\001_ahnlab_work\01_제안서\120102_사내공용PPT템플릿\최종본\icon\2012_01_icon_007.png"/>
            <p:cNvPicPr>
              <a:picLocks noChangeAspect="1" noChangeArrowheads="1"/>
            </p:cNvPicPr>
            <p:nvPr/>
          </p:nvPicPr>
          <p:blipFill>
            <a:blip r:embed="rId5" cstate="print">
              <a:duotone>
                <a:schemeClr val="accent4">
                  <a:shade val="45000"/>
                  <a:satMod val="135000"/>
                </a:schemeClr>
                <a:prstClr val="white"/>
              </a:duotone>
            </a:blip>
            <a:srcRect/>
            <a:stretch>
              <a:fillRect/>
            </a:stretch>
          </p:blipFill>
          <p:spPr bwMode="auto">
            <a:xfrm>
              <a:off x="1259632" y="2780928"/>
              <a:ext cx="1953409" cy="1224136"/>
            </a:xfrm>
            <a:prstGeom prst="rect">
              <a:avLst/>
            </a:prstGeom>
            <a:noFill/>
          </p:spPr>
        </p:pic>
        <p:sp>
          <p:nvSpPr>
            <p:cNvPr id="17" name="TextBox 16"/>
            <p:cNvSpPr txBox="1"/>
            <p:nvPr/>
          </p:nvSpPr>
          <p:spPr>
            <a:xfrm>
              <a:off x="972823" y="3890209"/>
              <a:ext cx="2718637" cy="285351"/>
            </a:xfrm>
            <a:prstGeom prst="rect">
              <a:avLst/>
            </a:prstGeom>
          </p:spPr>
          <p:txBody>
            <a:bodyPr wrap="square" rtlCol="0">
              <a:noAutofit/>
            </a:bodyPr>
            <a:lstStyle/>
            <a:p>
              <a:r>
                <a:rPr lang="en-US" altLang="ko-KR" sz="1400" b="1" dirty="0" smtClean="0">
                  <a:solidFill>
                    <a:schemeClr val="accent4">
                      <a:lumMod val="75000"/>
                    </a:schemeClr>
                  </a:solidFill>
                  <a:latin typeface="+mn-ea"/>
                  <a:sym typeface="Wingdings" pitchFamily="2" charset="2"/>
                </a:rPr>
                <a:t>Attacker System</a:t>
              </a:r>
              <a:endParaRPr lang="ko-KR" altLang="en-US" sz="1400" b="1" dirty="0" smtClean="0">
                <a:solidFill>
                  <a:schemeClr val="accent4">
                    <a:lumMod val="75000"/>
                  </a:schemeClr>
                </a:solidFill>
                <a:latin typeface="+mn-ea"/>
                <a:sym typeface="Wingdings" pitchFamily="2" charset="2"/>
              </a:endParaRPr>
            </a:p>
          </p:txBody>
        </p:sp>
      </p:grpSp>
    </p:spTree>
    <p:extLst>
      <p:ext uri="{BB962C8B-B14F-4D97-AF65-F5344CB8AC3E}">
        <p14:creationId xmlns:p14="http://schemas.microsoft.com/office/powerpoint/2010/main" val="254531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fade">
                                      <p:cBhvr>
                                        <p:cTn id="25" dur="500"/>
                                        <p:tgtEl>
                                          <p:spTgt spid="5">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10" end="10"/>
                                            </p:txEl>
                                          </p:spTgt>
                                        </p:tgtEl>
                                        <p:attrNameLst>
                                          <p:attrName>style.visibility</p:attrName>
                                        </p:attrNameLst>
                                      </p:cBhvr>
                                      <p:to>
                                        <p:strVal val="visible"/>
                                      </p:to>
                                    </p:set>
                                    <p:animEffect transition="in" filter="fade">
                                      <p:cBhvr>
                                        <p:cTn id="28" dur="500"/>
                                        <p:tgtEl>
                                          <p:spTgt spid="5">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500"/>
                                        <p:tgtEl>
                                          <p:spTgt spid="5">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fade">
                                      <p:cBhvr>
                                        <p:cTn id="45" dur="500"/>
                                        <p:tgtEl>
                                          <p:spTgt spid="5">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smtClean="0"/>
              <a:t>NTLM Authentication</a:t>
            </a:r>
            <a:endParaRPr lang="ko-KR" altLang="en-US" dirty="0"/>
          </a:p>
        </p:txBody>
      </p:sp>
      <p:sp>
        <p:nvSpPr>
          <p:cNvPr id="5" name="내용 개체 틀 4"/>
          <p:cNvSpPr>
            <a:spLocks noGrp="1"/>
          </p:cNvSpPr>
          <p:nvPr>
            <p:ph sz="quarter" idx="11"/>
          </p:nvPr>
        </p:nvSpPr>
        <p:spPr/>
        <p:txBody>
          <a:bodyPr/>
          <a:lstStyle/>
          <a:p>
            <a:pPr>
              <a:lnSpc>
                <a:spcPct val="100000"/>
              </a:lnSpc>
            </a:pPr>
            <a:r>
              <a:rPr lang="en-US" altLang="ko-KR" dirty="0">
                <a:latin typeface="+mn-ea"/>
              </a:rPr>
              <a:t>Location : </a:t>
            </a:r>
            <a:r>
              <a:rPr lang="en-US" altLang="ko-KR" dirty="0" smtClean="0">
                <a:latin typeface="+mn-ea"/>
              </a:rPr>
              <a:t>Victim </a:t>
            </a:r>
            <a:r>
              <a:rPr lang="en-US" altLang="ko-KR" dirty="0">
                <a:latin typeface="+mn-ea"/>
              </a:rPr>
              <a:t>System</a:t>
            </a:r>
          </a:p>
          <a:p>
            <a:pPr>
              <a:lnSpc>
                <a:spcPct val="100000"/>
              </a:lnSpc>
            </a:pPr>
            <a:r>
              <a:rPr lang="en-US" altLang="ko-KR" dirty="0" smtClean="0">
                <a:latin typeface="+mn-ea"/>
              </a:rPr>
              <a:t>Artifact </a:t>
            </a:r>
            <a:r>
              <a:rPr lang="en-US" altLang="ko-KR" dirty="0">
                <a:latin typeface="+mn-ea"/>
              </a:rPr>
              <a:t>: Security </a:t>
            </a:r>
            <a:r>
              <a:rPr lang="en-US" altLang="ko-KR" dirty="0" smtClean="0">
                <a:latin typeface="+mn-ea"/>
              </a:rPr>
              <a:t>Event Log</a:t>
            </a:r>
            <a:endParaRPr lang="en-US" altLang="ko-KR" dirty="0">
              <a:latin typeface="+mn-ea"/>
            </a:endParaRPr>
          </a:p>
          <a:p>
            <a:pPr lvl="1">
              <a:lnSpc>
                <a:spcPct val="100000"/>
              </a:lnSpc>
            </a:pPr>
            <a:r>
              <a:rPr lang="en-US" altLang="ko-KR" b="1" dirty="0" smtClean="0">
                <a:latin typeface="+mn-ea"/>
              </a:rPr>
              <a:t>Network Logon through NTLM authentication</a:t>
            </a:r>
            <a:r>
              <a:rPr lang="en-US" altLang="ko-KR" dirty="0">
                <a:latin typeface="+mn-ea"/>
              </a:rPr>
              <a:t> </a:t>
            </a:r>
            <a:r>
              <a:rPr lang="en-US" altLang="ko-KR" dirty="0" smtClean="0">
                <a:latin typeface="+mn-ea"/>
                <a:sym typeface="Wingdings" panose="05000000000000000000" pitchFamily="2" charset="2"/>
              </a:rPr>
              <a:t></a:t>
            </a:r>
            <a:r>
              <a:rPr lang="en-US" altLang="ko-KR" dirty="0" smtClean="0">
                <a:latin typeface="+mn-ea"/>
              </a:rPr>
              <a:t> ID : </a:t>
            </a:r>
            <a:r>
              <a:rPr lang="en-US" altLang="ko-KR" b="1" dirty="0" smtClean="0">
                <a:solidFill>
                  <a:srgbClr val="FF0000"/>
                </a:solidFill>
                <a:latin typeface="+mn-ea"/>
              </a:rPr>
              <a:t>540(</a:t>
            </a:r>
            <a:r>
              <a:rPr lang="en-US" altLang="ko-KR" b="1" dirty="0" err="1" smtClean="0">
                <a:solidFill>
                  <a:srgbClr val="FF0000"/>
                </a:solidFill>
                <a:latin typeface="+mn-ea"/>
              </a:rPr>
              <a:t>evt</a:t>
            </a:r>
            <a:r>
              <a:rPr lang="en-US" altLang="ko-KR" b="1" dirty="0" smtClean="0">
                <a:solidFill>
                  <a:srgbClr val="FF0000"/>
                </a:solidFill>
                <a:latin typeface="+mn-ea"/>
              </a:rPr>
              <a:t>)</a:t>
            </a:r>
            <a:r>
              <a:rPr lang="en-US" altLang="ko-KR" dirty="0" smtClean="0">
                <a:latin typeface="+mn-ea"/>
              </a:rPr>
              <a:t> or </a:t>
            </a:r>
            <a:r>
              <a:rPr lang="en-US" altLang="ko-KR" b="1" dirty="0" smtClean="0">
                <a:solidFill>
                  <a:srgbClr val="FF0000"/>
                </a:solidFill>
                <a:latin typeface="+mn-ea"/>
              </a:rPr>
              <a:t>4624(</a:t>
            </a:r>
            <a:r>
              <a:rPr lang="en-US" altLang="ko-KR" b="1" dirty="0" err="1" smtClean="0">
                <a:solidFill>
                  <a:srgbClr val="FF0000"/>
                </a:solidFill>
                <a:latin typeface="+mn-ea"/>
              </a:rPr>
              <a:t>evtx</a:t>
            </a:r>
            <a:r>
              <a:rPr lang="en-US" altLang="ko-KR" b="1" dirty="0" smtClean="0">
                <a:solidFill>
                  <a:srgbClr val="FF0000"/>
                </a:solidFill>
                <a:latin typeface="+mn-ea"/>
              </a:rPr>
              <a:t>)</a:t>
            </a:r>
            <a:endParaRPr lang="en-US" altLang="ko-KR" dirty="0" smtClean="0">
              <a:latin typeface="+mn-ea"/>
            </a:endParaRPr>
          </a:p>
          <a:p>
            <a:pPr lvl="2">
              <a:lnSpc>
                <a:spcPct val="100000"/>
              </a:lnSpc>
            </a:pPr>
            <a:r>
              <a:rPr lang="en-US" altLang="ko-KR" dirty="0" smtClean="0"/>
              <a:t>Condition</a:t>
            </a:r>
            <a:endParaRPr lang="en-US" altLang="ko-KR" dirty="0" smtClean="0">
              <a:latin typeface="+mn-ea"/>
            </a:endParaRPr>
          </a:p>
          <a:p>
            <a:pPr lvl="3">
              <a:lnSpc>
                <a:spcPct val="100000"/>
              </a:lnSpc>
            </a:pPr>
            <a:r>
              <a:rPr lang="en-US" altLang="ko-KR" dirty="0" smtClean="0"/>
              <a:t>Logon Type </a:t>
            </a:r>
            <a:r>
              <a:rPr lang="en-US" altLang="ko-KR" dirty="0" smtClean="0">
                <a:latin typeface="+mn-ea"/>
              </a:rPr>
              <a:t>: </a:t>
            </a:r>
            <a:r>
              <a:rPr lang="en-US" altLang="ko-KR" b="1" dirty="0" smtClean="0">
                <a:solidFill>
                  <a:srgbClr val="FF0000"/>
                </a:solidFill>
                <a:latin typeface="+mn-ea"/>
              </a:rPr>
              <a:t>3</a:t>
            </a:r>
          </a:p>
          <a:p>
            <a:pPr lvl="3">
              <a:lnSpc>
                <a:spcPct val="100000"/>
              </a:lnSpc>
            </a:pPr>
            <a:r>
              <a:rPr lang="en-US" altLang="ko-KR" dirty="0" smtClean="0">
                <a:latin typeface="+mn-ea"/>
              </a:rPr>
              <a:t>Logon Process</a:t>
            </a:r>
            <a:r>
              <a:rPr lang="ko-KR" altLang="en-US" dirty="0" smtClean="0">
                <a:latin typeface="+mn-ea"/>
              </a:rPr>
              <a:t> </a:t>
            </a:r>
            <a:r>
              <a:rPr lang="en-US" altLang="ko-KR" dirty="0" smtClean="0">
                <a:latin typeface="+mn-ea"/>
              </a:rPr>
              <a:t>: </a:t>
            </a:r>
            <a:r>
              <a:rPr lang="en-US" altLang="ko-KR" b="1" dirty="0" err="1" smtClean="0">
                <a:solidFill>
                  <a:srgbClr val="FF0000"/>
                </a:solidFill>
                <a:latin typeface="+mn-ea"/>
              </a:rPr>
              <a:t>NtLmSsp</a:t>
            </a:r>
            <a:endParaRPr lang="en-US" altLang="ko-KR" b="1" dirty="0" smtClean="0">
              <a:solidFill>
                <a:srgbClr val="FF0000"/>
              </a:solidFill>
              <a:latin typeface="+mn-ea"/>
            </a:endParaRPr>
          </a:p>
          <a:p>
            <a:pPr lvl="3">
              <a:lnSpc>
                <a:spcPct val="100000"/>
              </a:lnSpc>
            </a:pPr>
            <a:r>
              <a:rPr lang="en-US" altLang="ko-KR" dirty="0" smtClean="0">
                <a:latin typeface="+mn-ea"/>
              </a:rPr>
              <a:t>Package Name</a:t>
            </a:r>
            <a:r>
              <a:rPr lang="ko-KR" altLang="en-US" dirty="0" smtClean="0">
                <a:latin typeface="+mn-ea"/>
              </a:rPr>
              <a:t> </a:t>
            </a:r>
            <a:r>
              <a:rPr lang="en-US" altLang="ko-KR" dirty="0" smtClean="0">
                <a:latin typeface="+mn-ea"/>
              </a:rPr>
              <a:t>: </a:t>
            </a:r>
            <a:r>
              <a:rPr lang="en-US" altLang="ko-KR" b="1" dirty="0" smtClean="0">
                <a:solidFill>
                  <a:srgbClr val="FF0000"/>
                </a:solidFill>
                <a:latin typeface="+mn-ea"/>
              </a:rPr>
              <a:t>NTLM V2 </a:t>
            </a:r>
            <a:r>
              <a:rPr lang="en-US" altLang="ko-KR" dirty="0" smtClean="0">
                <a:latin typeface="+mn-ea"/>
                <a:sym typeface="Wingdings" panose="05000000000000000000" pitchFamily="2" charset="2"/>
              </a:rPr>
              <a:t> In Case of XP SP3, </a:t>
            </a:r>
            <a:r>
              <a:rPr lang="en-US" altLang="ko-KR" b="1" dirty="0" smtClean="0">
                <a:solidFill>
                  <a:srgbClr val="FF0000"/>
                </a:solidFill>
                <a:latin typeface="+mn-ea"/>
                <a:sym typeface="Wingdings" panose="05000000000000000000" pitchFamily="2" charset="2"/>
              </a:rPr>
              <a:t>NTLM</a:t>
            </a:r>
            <a:endParaRPr lang="en-US" altLang="ko-KR" b="1" dirty="0" smtClean="0">
              <a:solidFill>
                <a:srgbClr val="FF0000"/>
              </a:solidFill>
              <a:latin typeface="+mn-ea"/>
            </a:endParaRPr>
          </a:p>
          <a:p>
            <a:pPr lvl="2">
              <a:lnSpc>
                <a:spcPct val="100000"/>
              </a:lnSpc>
            </a:pPr>
            <a:r>
              <a:rPr lang="en-US" altLang="ko-KR" dirty="0" smtClean="0"/>
              <a:t>Information</a:t>
            </a:r>
            <a:endParaRPr lang="en-US" altLang="ko-KR" dirty="0" smtClean="0">
              <a:latin typeface="+mn-ea"/>
            </a:endParaRPr>
          </a:p>
          <a:p>
            <a:pPr lvl="3">
              <a:lnSpc>
                <a:spcPct val="100000"/>
              </a:lnSpc>
            </a:pPr>
            <a:r>
              <a:rPr lang="en-US" altLang="ko-KR" dirty="0" smtClean="0"/>
              <a:t>New Logon</a:t>
            </a:r>
            <a:r>
              <a:rPr lang="ko-KR" altLang="en-US" dirty="0" smtClean="0">
                <a:latin typeface="+mn-ea"/>
              </a:rPr>
              <a:t> </a:t>
            </a:r>
            <a:r>
              <a:rPr lang="en-US" altLang="ko-KR" dirty="0" smtClean="0">
                <a:latin typeface="+mn-ea"/>
              </a:rPr>
              <a:t>: </a:t>
            </a:r>
            <a:r>
              <a:rPr lang="en-US" altLang="ko-KR" b="1" dirty="0" smtClean="0">
                <a:latin typeface="+mn-ea"/>
              </a:rPr>
              <a:t>Account Name, Domain</a:t>
            </a:r>
          </a:p>
          <a:p>
            <a:pPr lvl="3">
              <a:lnSpc>
                <a:spcPct val="100000"/>
              </a:lnSpc>
            </a:pPr>
            <a:r>
              <a:rPr lang="en-US" altLang="ko-KR" dirty="0" smtClean="0"/>
              <a:t>Network Information</a:t>
            </a:r>
            <a:r>
              <a:rPr lang="ko-KR" altLang="en-US" dirty="0" smtClean="0">
                <a:latin typeface="+mn-ea"/>
              </a:rPr>
              <a:t> </a:t>
            </a:r>
            <a:r>
              <a:rPr lang="en-US" altLang="ko-KR" dirty="0" smtClean="0">
                <a:latin typeface="+mn-ea"/>
              </a:rPr>
              <a:t>: </a:t>
            </a:r>
            <a:r>
              <a:rPr lang="en-US" altLang="ko-KR" b="1" dirty="0" smtClean="0"/>
              <a:t>Workstation Name</a:t>
            </a:r>
            <a:r>
              <a:rPr lang="en-US" altLang="ko-KR" b="1" dirty="0" smtClean="0">
                <a:latin typeface="+mn-ea"/>
              </a:rPr>
              <a:t>, IP, Port</a:t>
            </a:r>
          </a:p>
          <a:p>
            <a:pPr lvl="3">
              <a:lnSpc>
                <a:spcPct val="100000"/>
              </a:lnSpc>
            </a:pPr>
            <a:endParaRPr lang="en-US" altLang="ko-KR" b="1" dirty="0"/>
          </a:p>
          <a:p>
            <a:pPr>
              <a:lnSpc>
                <a:spcPct val="100000"/>
              </a:lnSpc>
            </a:pPr>
            <a:endParaRPr lang="en-US" altLang="ko-KR" dirty="0" smtClean="0">
              <a:latin typeface="+mn-ea"/>
            </a:endParaRPr>
          </a:p>
          <a:p>
            <a:pPr>
              <a:lnSpc>
                <a:spcPct val="100000"/>
              </a:lnSpc>
            </a:pPr>
            <a:endParaRPr lang="en-US" altLang="ko-KR" b="1" dirty="0" smtClean="0">
              <a:latin typeface="+mn-ea"/>
            </a:endParaRPr>
          </a:p>
          <a:p>
            <a:pPr>
              <a:lnSpc>
                <a:spcPct val="100000"/>
              </a:lnSpc>
            </a:pPr>
            <a:endParaRPr lang="en-US" altLang="ko-KR" b="1" dirty="0" smtClean="0">
              <a:latin typeface="+mn-ea"/>
            </a:endParaRPr>
          </a:p>
          <a:p>
            <a:pPr lvl="3">
              <a:lnSpc>
                <a:spcPct val="100000"/>
              </a:lnSpc>
            </a:pPr>
            <a:endParaRPr lang="en-US" altLang="ko-KR" dirty="0">
              <a:latin typeface="+mn-ea"/>
            </a:endParaRPr>
          </a:p>
          <a:p>
            <a:pPr marL="565150" lvl="2" indent="0">
              <a:lnSpc>
                <a:spcPct val="100000"/>
              </a:lnSpc>
              <a:buNone/>
            </a:pPr>
            <a:endParaRPr lang="en-US" altLang="ko-KR" dirty="0" smtClean="0">
              <a:latin typeface="+mn-ea"/>
            </a:endParaRPr>
          </a:p>
          <a:p>
            <a:pPr lvl="2">
              <a:lnSpc>
                <a:spcPct val="100000"/>
              </a:lnSpc>
            </a:pPr>
            <a:endParaRPr lang="en-US" altLang="ko-KR" dirty="0" smtClean="0">
              <a:latin typeface="+mn-ea"/>
            </a:endParaRPr>
          </a:p>
          <a:p>
            <a:pPr lvl="3">
              <a:lnSpc>
                <a:spcPct val="100000"/>
              </a:lnSpc>
            </a:pPr>
            <a:endParaRPr lang="en-US" altLang="ko-KR" dirty="0" smtClean="0">
              <a:latin typeface="+mn-ea"/>
            </a:endParaRPr>
          </a:p>
          <a:p>
            <a:pPr lvl="3">
              <a:lnSpc>
                <a:spcPct val="100000"/>
              </a:lnSpc>
            </a:pPr>
            <a:endParaRPr lang="en-US" altLang="ko-KR" dirty="0" smtClean="0">
              <a:latin typeface="+mn-ea"/>
            </a:endParaRPr>
          </a:p>
          <a:p>
            <a:pPr lvl="2">
              <a:lnSpc>
                <a:spcPct val="100000"/>
              </a:lnSpc>
            </a:pPr>
            <a:endParaRPr lang="en-US" altLang="ko-KR" dirty="0" smtClean="0">
              <a:latin typeface="+mn-ea"/>
            </a:endParaRPr>
          </a:p>
          <a:p>
            <a:pPr lvl="2">
              <a:lnSpc>
                <a:spcPct val="100000"/>
              </a:lnSpc>
            </a:pPr>
            <a:endParaRPr lang="en-US" altLang="ko-KR" dirty="0" smtClean="0">
              <a:latin typeface="+mn-ea"/>
            </a:endParaRPr>
          </a:p>
          <a:p>
            <a:pPr marL="1013400" lvl="3" indent="0">
              <a:lnSpc>
                <a:spcPct val="100000"/>
              </a:lnSpc>
              <a:buNone/>
            </a:pPr>
            <a:endParaRPr lang="en-US" altLang="ko-KR" dirty="0" smtClean="0">
              <a:latin typeface="+mn-ea"/>
            </a:endParaRPr>
          </a:p>
        </p:txBody>
      </p:sp>
      <p:pic>
        <p:nvPicPr>
          <p:cNvPr id="9" name="그림 8"/>
          <p:cNvPicPr>
            <a:picLocks noChangeAspect="1"/>
          </p:cNvPicPr>
          <p:nvPr/>
        </p:nvPicPr>
        <p:blipFill>
          <a:blip r:embed="rId3"/>
          <a:stretch>
            <a:fillRect/>
          </a:stretch>
        </p:blipFill>
        <p:spPr>
          <a:xfrm>
            <a:off x="2555776" y="3573016"/>
            <a:ext cx="3816424" cy="2873676"/>
          </a:xfrm>
          <a:prstGeom prst="rect">
            <a:avLst/>
          </a:prstGeom>
          <a:ln>
            <a:solidFill>
              <a:schemeClr val="accent1"/>
            </a:solidFill>
          </a:ln>
        </p:spPr>
      </p:pic>
      <p:sp>
        <p:nvSpPr>
          <p:cNvPr id="6" name="모서리가 둥근 사각형 설명선 5"/>
          <p:cNvSpPr/>
          <p:nvPr/>
        </p:nvSpPr>
        <p:spPr>
          <a:xfrm>
            <a:off x="5025970" y="5301208"/>
            <a:ext cx="1994301" cy="849359"/>
          </a:xfrm>
          <a:prstGeom prst="wedgeRoundRectCallout">
            <a:avLst>
              <a:gd name="adj1" fmla="val -66738"/>
              <a:gd name="adj2" fmla="val 24430"/>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002060"/>
                </a:solidFill>
              </a:rPr>
              <a:t>Using NTLM Authentication~!!</a:t>
            </a:r>
            <a:endParaRPr lang="ko-KR" altLang="en-US" sz="1400" b="1" dirty="0">
              <a:solidFill>
                <a:srgbClr val="002060"/>
              </a:solidFill>
            </a:endParaRPr>
          </a:p>
        </p:txBody>
      </p:sp>
      <p:grpSp>
        <p:nvGrpSpPr>
          <p:cNvPr id="11" name="그룹 10"/>
          <p:cNvGrpSpPr/>
          <p:nvPr/>
        </p:nvGrpSpPr>
        <p:grpSpPr>
          <a:xfrm>
            <a:off x="7435676" y="764704"/>
            <a:ext cx="1410665" cy="1030100"/>
            <a:chOff x="5676119" y="2780928"/>
            <a:chExt cx="2365360" cy="1852336"/>
          </a:xfrm>
        </p:grpSpPr>
        <p:pic>
          <p:nvPicPr>
            <p:cNvPr id="12" name="Picture 10" descr="D:\001_ahnlab_work\01_제안서\120102_사내공용PPT템플릿\최종본\icon\2012_01_icon_007.png"/>
            <p:cNvPicPr>
              <a:picLocks noChangeAspect="1" noChangeArrowheads="1"/>
            </p:cNvPicPr>
            <p:nvPr/>
          </p:nvPicPr>
          <p:blipFill>
            <a:blip r:embed="rId4" cstate="print"/>
            <a:srcRect/>
            <a:stretch>
              <a:fillRect/>
            </a:stretch>
          </p:blipFill>
          <p:spPr bwMode="auto">
            <a:xfrm>
              <a:off x="5868144" y="2780928"/>
              <a:ext cx="1953410" cy="1401260"/>
            </a:xfrm>
            <a:prstGeom prst="rect">
              <a:avLst/>
            </a:prstGeom>
            <a:noFill/>
          </p:spPr>
        </p:pic>
        <p:sp>
          <p:nvSpPr>
            <p:cNvPr id="13" name="TextBox 12"/>
            <p:cNvSpPr txBox="1"/>
            <p:nvPr/>
          </p:nvSpPr>
          <p:spPr>
            <a:xfrm>
              <a:off x="5676119" y="4109492"/>
              <a:ext cx="2365360" cy="523772"/>
            </a:xfrm>
            <a:prstGeom prst="rect">
              <a:avLst/>
            </a:prstGeom>
          </p:spPr>
          <p:txBody>
            <a:bodyPr wrap="square" rtlCol="0">
              <a:noAutofit/>
            </a:bodyPr>
            <a:lstStyle/>
            <a:p>
              <a:r>
                <a:rPr lang="en-US" altLang="ko-KR" sz="1400" b="1" dirty="0" smtClean="0">
                  <a:solidFill>
                    <a:srgbClr val="002060"/>
                  </a:solidFill>
                  <a:latin typeface="+mn-ea"/>
                  <a:sym typeface="Wingdings" pitchFamily="2" charset="2"/>
                </a:rPr>
                <a:t>Victim System</a:t>
              </a:r>
              <a:endParaRPr lang="ko-KR" altLang="en-US" sz="1400" b="1" dirty="0" smtClean="0">
                <a:solidFill>
                  <a:srgbClr val="002060"/>
                </a:solidFill>
                <a:latin typeface="+mn-ea"/>
                <a:sym typeface="Wingdings" pitchFamily="2" charset="2"/>
              </a:endParaRPr>
            </a:p>
          </p:txBody>
        </p:sp>
      </p:grpSp>
    </p:spTree>
    <p:extLst>
      <p:ext uri="{BB962C8B-B14F-4D97-AF65-F5344CB8AC3E}">
        <p14:creationId xmlns:p14="http://schemas.microsoft.com/office/powerpoint/2010/main" val="168843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fade">
                                      <p:cBhvr>
                                        <p:cTn id="25" dur="500"/>
                                        <p:tgtEl>
                                          <p:spTgt spid="5">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Effect transition="in" filter="fade">
                                      <p:cBhvr>
                                        <p:cTn id="28" dur="500"/>
                                        <p:tgtEl>
                                          <p:spTgt spid="5">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a:t>NTLM Authentication</a:t>
            </a:r>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fld id="{8486220B-EE48-441A-BEE1-7E447193D81B}" type="slidenum">
              <a:rPr lang="ko-KR" altLang="en-US" smtClean="0"/>
              <a:pPr/>
              <a:t>18</a:t>
            </a:fld>
            <a:endParaRPr lang="ko-KR" altLang="en-US" dirty="0"/>
          </a:p>
        </p:txBody>
      </p:sp>
      <p:sp>
        <p:nvSpPr>
          <p:cNvPr id="5" name="내용 개체 틀 4"/>
          <p:cNvSpPr>
            <a:spLocks noGrp="1"/>
          </p:cNvSpPr>
          <p:nvPr>
            <p:ph sz="quarter" idx="11"/>
          </p:nvPr>
        </p:nvSpPr>
        <p:spPr/>
        <p:txBody>
          <a:bodyPr/>
          <a:lstStyle/>
          <a:p>
            <a:r>
              <a:rPr lang="en-US" altLang="ko-KR" dirty="0" smtClean="0"/>
              <a:t>Real Case : Finding Lateral Movement </a:t>
            </a:r>
          </a:p>
          <a:p>
            <a:pPr lvl="1"/>
            <a:r>
              <a:rPr lang="en-US" altLang="ko-KR" dirty="0"/>
              <a:t>Online Game Company</a:t>
            </a:r>
          </a:p>
          <a:p>
            <a:pPr lvl="1"/>
            <a:r>
              <a:rPr lang="en-US" altLang="ko-KR" dirty="0" smtClean="0"/>
              <a:t>The Security Event Log of Compromised DC(Domain Controller) Server</a:t>
            </a:r>
            <a:r>
              <a:rPr lang="ko-KR" altLang="en-US" dirty="0" smtClean="0"/>
              <a:t> </a:t>
            </a:r>
            <a:r>
              <a:rPr lang="en-US" altLang="ko-KR" dirty="0" smtClean="0">
                <a:sym typeface="Wingdings" panose="05000000000000000000" pitchFamily="2" charset="2"/>
              </a:rPr>
              <a:t> </a:t>
            </a:r>
            <a:r>
              <a:rPr lang="en-US" altLang="ko-KR" b="1" dirty="0" smtClean="0"/>
              <a:t>3158244 records</a:t>
            </a:r>
          </a:p>
          <a:p>
            <a:pPr lvl="1"/>
            <a:r>
              <a:rPr lang="en-US" altLang="ko-KR" dirty="0" smtClean="0"/>
              <a:t>The </a:t>
            </a:r>
            <a:r>
              <a:rPr lang="en-US" altLang="ko-KR" dirty="0"/>
              <a:t>filtering </a:t>
            </a:r>
            <a:r>
              <a:rPr lang="en-US" altLang="ko-KR" dirty="0" smtClean="0"/>
              <a:t>result with “Logon Type : 3” keyword(</a:t>
            </a:r>
            <a:r>
              <a:rPr lang="en-US" altLang="ko-KR" dirty="0"/>
              <a:t>Network </a:t>
            </a:r>
            <a:r>
              <a:rPr lang="en-US" altLang="ko-KR" dirty="0" smtClean="0"/>
              <a:t>Logon)</a:t>
            </a:r>
            <a:r>
              <a:rPr lang="ko-KR" altLang="en-US" dirty="0" smtClean="0"/>
              <a:t> </a:t>
            </a:r>
            <a:r>
              <a:rPr lang="en-US" altLang="ko-KR" dirty="0" smtClean="0">
                <a:sym typeface="Wingdings" panose="05000000000000000000" pitchFamily="2" charset="2"/>
              </a:rPr>
              <a:t> </a:t>
            </a:r>
            <a:r>
              <a:rPr lang="en-US" altLang="ko-KR" b="1" dirty="0" smtClean="0">
                <a:sym typeface="Wingdings" panose="05000000000000000000" pitchFamily="2" charset="2"/>
              </a:rPr>
              <a:t>176006 records</a:t>
            </a:r>
            <a:endParaRPr lang="en-US" altLang="ko-KR" b="1" dirty="0" smtClean="0"/>
          </a:p>
          <a:p>
            <a:pPr lvl="1"/>
            <a:endParaRPr lang="en-US" altLang="ko-KR" dirty="0"/>
          </a:p>
          <a:p>
            <a:pPr lvl="1"/>
            <a:endParaRPr lang="en-US" altLang="ko-KR" dirty="0" smtClean="0"/>
          </a:p>
          <a:p>
            <a:pPr lvl="1"/>
            <a:endParaRPr lang="en-US" altLang="ko-KR" dirty="0"/>
          </a:p>
          <a:p>
            <a:pPr lvl="1"/>
            <a:endParaRPr lang="en-US" altLang="ko-KR" dirty="0" smtClean="0"/>
          </a:p>
          <a:p>
            <a:pPr lvl="1"/>
            <a:r>
              <a:rPr lang="en-US" altLang="ko-KR" dirty="0"/>
              <a:t>The filtering result with </a:t>
            </a:r>
            <a:r>
              <a:rPr lang="en-US" altLang="ko-KR" dirty="0" smtClean="0"/>
              <a:t>“NTLM V2” keyword</a:t>
            </a:r>
            <a:r>
              <a:rPr lang="ko-KR" altLang="en-US" dirty="0" smtClean="0"/>
              <a:t> </a:t>
            </a:r>
            <a:r>
              <a:rPr lang="en-US" altLang="ko-KR" dirty="0" smtClean="0">
                <a:sym typeface="Wingdings" panose="05000000000000000000" pitchFamily="2" charset="2"/>
              </a:rPr>
              <a:t> </a:t>
            </a:r>
            <a:r>
              <a:rPr lang="en-US" altLang="ko-KR" b="1" dirty="0" smtClean="0">
                <a:sym typeface="Wingdings" panose="05000000000000000000" pitchFamily="2" charset="2"/>
              </a:rPr>
              <a:t>2 records</a:t>
            </a:r>
          </a:p>
          <a:p>
            <a:pPr lvl="1"/>
            <a:endParaRPr lang="en-US" altLang="ko-KR" dirty="0">
              <a:sym typeface="Wingdings" panose="05000000000000000000" pitchFamily="2" charset="2"/>
            </a:endParaRPr>
          </a:p>
          <a:p>
            <a:pPr lvl="1"/>
            <a:endParaRPr lang="en-US" altLang="ko-KR" dirty="0" smtClean="0">
              <a:sym typeface="Wingdings" panose="05000000000000000000" pitchFamily="2" charset="2"/>
            </a:endParaRPr>
          </a:p>
          <a:p>
            <a:pPr lvl="2"/>
            <a:endParaRPr lang="en-US" altLang="ko-KR" dirty="0">
              <a:sym typeface="Wingdings" panose="05000000000000000000" pitchFamily="2" charset="2"/>
            </a:endParaRPr>
          </a:p>
          <a:p>
            <a:pPr lvl="2"/>
            <a:r>
              <a:rPr lang="en-US" altLang="ko-KR" dirty="0" smtClean="0"/>
              <a:t>Performing cross analysis with other artifacts</a:t>
            </a:r>
            <a:r>
              <a:rPr lang="ko-KR" altLang="en-US" dirty="0" smtClean="0"/>
              <a:t> </a:t>
            </a:r>
            <a:r>
              <a:rPr lang="en-US" altLang="ko-KR" dirty="0" smtClean="0">
                <a:sym typeface="Wingdings" panose="05000000000000000000" pitchFamily="2" charset="2"/>
              </a:rPr>
              <a:t> second record includes attack event</a:t>
            </a:r>
            <a:r>
              <a:rPr lang="en-US" altLang="ko-KR" dirty="0" smtClean="0"/>
              <a:t>~!!</a:t>
            </a:r>
          </a:p>
          <a:p>
            <a:pPr lvl="2"/>
            <a:endParaRPr lang="ko-KR" altLang="en-US" dirty="0"/>
          </a:p>
        </p:txBody>
      </p:sp>
      <p:pic>
        <p:nvPicPr>
          <p:cNvPr id="8" name="그림 7"/>
          <p:cNvPicPr>
            <a:picLocks noChangeAspect="1"/>
          </p:cNvPicPr>
          <p:nvPr/>
        </p:nvPicPr>
        <p:blipFill>
          <a:blip r:embed="rId3"/>
          <a:stretch>
            <a:fillRect/>
          </a:stretch>
        </p:blipFill>
        <p:spPr>
          <a:xfrm>
            <a:off x="1043607" y="2924944"/>
            <a:ext cx="5577345" cy="1440160"/>
          </a:xfrm>
          <a:prstGeom prst="rect">
            <a:avLst/>
          </a:prstGeom>
          <a:ln>
            <a:solidFill>
              <a:schemeClr val="accent1"/>
            </a:solidFill>
          </a:ln>
        </p:spPr>
      </p:pic>
      <p:pic>
        <p:nvPicPr>
          <p:cNvPr id="10" name="그림 9"/>
          <p:cNvPicPr>
            <a:picLocks noChangeAspect="1"/>
          </p:cNvPicPr>
          <p:nvPr/>
        </p:nvPicPr>
        <p:blipFill>
          <a:blip r:embed="rId4"/>
          <a:stretch>
            <a:fillRect/>
          </a:stretch>
        </p:blipFill>
        <p:spPr>
          <a:xfrm>
            <a:off x="1043607" y="4967349"/>
            <a:ext cx="5593499" cy="981931"/>
          </a:xfrm>
          <a:prstGeom prst="rect">
            <a:avLst/>
          </a:prstGeom>
          <a:ln>
            <a:solidFill>
              <a:schemeClr val="accent1"/>
            </a:solidFill>
          </a:ln>
        </p:spPr>
      </p:pic>
      <p:grpSp>
        <p:nvGrpSpPr>
          <p:cNvPr id="9" name="그룹 8"/>
          <p:cNvGrpSpPr/>
          <p:nvPr/>
        </p:nvGrpSpPr>
        <p:grpSpPr>
          <a:xfrm>
            <a:off x="7435676" y="764704"/>
            <a:ext cx="1410665" cy="1030100"/>
            <a:chOff x="5676119" y="2780928"/>
            <a:chExt cx="2365360" cy="1852336"/>
          </a:xfrm>
        </p:grpSpPr>
        <p:pic>
          <p:nvPicPr>
            <p:cNvPr id="11" name="Picture 10" descr="D:\001_ahnlab_work\01_제안서\120102_사내공용PPT템플릿\최종본\icon\2012_01_icon_007.png"/>
            <p:cNvPicPr>
              <a:picLocks noChangeAspect="1" noChangeArrowheads="1"/>
            </p:cNvPicPr>
            <p:nvPr/>
          </p:nvPicPr>
          <p:blipFill>
            <a:blip r:embed="rId5" cstate="print"/>
            <a:srcRect/>
            <a:stretch>
              <a:fillRect/>
            </a:stretch>
          </p:blipFill>
          <p:spPr bwMode="auto">
            <a:xfrm>
              <a:off x="5868144" y="2780928"/>
              <a:ext cx="1953410" cy="1401260"/>
            </a:xfrm>
            <a:prstGeom prst="rect">
              <a:avLst/>
            </a:prstGeom>
            <a:noFill/>
          </p:spPr>
        </p:pic>
        <p:sp>
          <p:nvSpPr>
            <p:cNvPr id="12" name="TextBox 11"/>
            <p:cNvSpPr txBox="1"/>
            <p:nvPr/>
          </p:nvSpPr>
          <p:spPr>
            <a:xfrm>
              <a:off x="5676119" y="4109492"/>
              <a:ext cx="2365360" cy="523772"/>
            </a:xfrm>
            <a:prstGeom prst="rect">
              <a:avLst/>
            </a:prstGeom>
          </p:spPr>
          <p:txBody>
            <a:bodyPr wrap="square" rtlCol="0">
              <a:noAutofit/>
            </a:bodyPr>
            <a:lstStyle/>
            <a:p>
              <a:r>
                <a:rPr lang="en-US" altLang="ko-KR" sz="1400" b="1" dirty="0" smtClean="0">
                  <a:solidFill>
                    <a:srgbClr val="002060"/>
                  </a:solidFill>
                  <a:latin typeface="+mn-ea"/>
                  <a:sym typeface="Wingdings" pitchFamily="2" charset="2"/>
                </a:rPr>
                <a:t>Victim System</a:t>
              </a:r>
              <a:endParaRPr lang="ko-KR" altLang="en-US" sz="1400" b="1" dirty="0" smtClean="0">
                <a:solidFill>
                  <a:srgbClr val="002060"/>
                </a:solidFill>
                <a:latin typeface="+mn-ea"/>
                <a:sym typeface="Wingdings" pitchFamily="2" charset="2"/>
              </a:endParaRPr>
            </a:p>
          </p:txBody>
        </p:sp>
      </p:grpSp>
    </p:spTree>
    <p:extLst>
      <p:ext uri="{BB962C8B-B14F-4D97-AF65-F5344CB8AC3E}">
        <p14:creationId xmlns:p14="http://schemas.microsoft.com/office/powerpoint/2010/main" val="41012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Effect transition="in" filter="fade">
                                      <p:cBhvr>
                                        <p:cTn id="21" dur="500"/>
                                        <p:tgtEl>
                                          <p:spTgt spid="5">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animEffect transition="in" filter="fade">
                                      <p:cBhvr>
                                        <p:cTn id="29"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a:t>Remote service registration/execution</a:t>
            </a:r>
            <a:endParaRPr lang="ko-KR" altLang="en-US" dirty="0"/>
          </a:p>
        </p:txBody>
      </p:sp>
      <p:sp>
        <p:nvSpPr>
          <p:cNvPr id="5" name="내용 개체 틀 4"/>
          <p:cNvSpPr>
            <a:spLocks noGrp="1"/>
          </p:cNvSpPr>
          <p:nvPr>
            <p:ph sz="quarter" idx="11"/>
          </p:nvPr>
        </p:nvSpPr>
        <p:spPr/>
        <p:txBody>
          <a:bodyPr/>
          <a:lstStyle/>
          <a:p>
            <a:pPr>
              <a:lnSpc>
                <a:spcPct val="100000"/>
              </a:lnSpc>
            </a:pPr>
            <a:r>
              <a:rPr lang="en-US" altLang="ko-KR" dirty="0">
                <a:latin typeface="+mn-ea"/>
              </a:rPr>
              <a:t>Location : Victim System</a:t>
            </a:r>
          </a:p>
          <a:p>
            <a:pPr>
              <a:lnSpc>
                <a:spcPct val="100000"/>
              </a:lnSpc>
            </a:pPr>
            <a:r>
              <a:rPr lang="en-US" altLang="ko-KR" dirty="0" smtClean="0">
                <a:latin typeface="+mn-ea"/>
              </a:rPr>
              <a:t>Artifact </a:t>
            </a:r>
            <a:r>
              <a:rPr lang="en-US" altLang="ko-KR" dirty="0">
                <a:latin typeface="+mn-ea"/>
              </a:rPr>
              <a:t>: </a:t>
            </a:r>
            <a:r>
              <a:rPr lang="en-US" altLang="ko-KR" dirty="0" smtClean="0">
                <a:latin typeface="+mn-ea"/>
              </a:rPr>
              <a:t>Security Event Log</a:t>
            </a:r>
            <a:endParaRPr lang="en-US" altLang="ko-KR" dirty="0">
              <a:latin typeface="+mn-ea"/>
            </a:endParaRPr>
          </a:p>
          <a:p>
            <a:pPr lvl="1">
              <a:lnSpc>
                <a:spcPct val="100000"/>
              </a:lnSpc>
            </a:pPr>
            <a:r>
              <a:rPr lang="en-US" altLang="ko-KR" b="1" dirty="0" smtClean="0">
                <a:latin typeface="+mn-ea"/>
              </a:rPr>
              <a:t>Service Installation</a:t>
            </a:r>
            <a:r>
              <a:rPr lang="en-US" altLang="ko-KR" dirty="0" smtClean="0">
                <a:latin typeface="+mn-ea"/>
              </a:rPr>
              <a:t> </a:t>
            </a:r>
            <a:r>
              <a:rPr lang="en-US" altLang="ko-KR" dirty="0" smtClean="0">
                <a:latin typeface="+mn-ea"/>
                <a:sym typeface="Wingdings" panose="05000000000000000000" pitchFamily="2" charset="2"/>
              </a:rPr>
              <a:t></a:t>
            </a:r>
            <a:r>
              <a:rPr lang="en-US" altLang="ko-KR" dirty="0" smtClean="0">
                <a:latin typeface="+mn-ea"/>
              </a:rPr>
              <a:t> </a:t>
            </a:r>
            <a:r>
              <a:rPr lang="en-US" altLang="ko-KR" b="1" dirty="0" smtClean="0">
                <a:solidFill>
                  <a:srgbClr val="FF0000"/>
                </a:solidFill>
                <a:latin typeface="+mn-ea"/>
              </a:rPr>
              <a:t>ID : 4697</a:t>
            </a:r>
            <a:r>
              <a:rPr lang="en-US" altLang="ko-KR" dirty="0" smtClean="0">
                <a:latin typeface="+mn-ea"/>
              </a:rPr>
              <a:t>(Not Default)</a:t>
            </a:r>
          </a:p>
          <a:p>
            <a:pPr lvl="2">
              <a:lnSpc>
                <a:spcPct val="100000"/>
              </a:lnSpc>
            </a:pPr>
            <a:r>
              <a:rPr lang="en-US" altLang="ko-KR" dirty="0" smtClean="0"/>
              <a:t>Information</a:t>
            </a:r>
            <a:endParaRPr lang="en-US" altLang="ko-KR" dirty="0">
              <a:latin typeface="+mn-ea"/>
            </a:endParaRPr>
          </a:p>
          <a:p>
            <a:pPr lvl="3">
              <a:lnSpc>
                <a:spcPct val="100000"/>
              </a:lnSpc>
            </a:pPr>
            <a:r>
              <a:rPr lang="en-US" altLang="ko-KR" dirty="0" smtClean="0">
                <a:latin typeface="+mn-ea"/>
              </a:rPr>
              <a:t>Account Name, Domain</a:t>
            </a:r>
          </a:p>
          <a:p>
            <a:pPr lvl="3">
              <a:lnSpc>
                <a:spcPct val="100000"/>
              </a:lnSpc>
            </a:pPr>
            <a:r>
              <a:rPr lang="en-US" altLang="ko-KR" dirty="0" smtClean="0">
                <a:latin typeface="+mn-ea"/>
              </a:rPr>
              <a:t>Service Name, Service File Name</a:t>
            </a:r>
          </a:p>
        </p:txBody>
      </p:sp>
      <p:pic>
        <p:nvPicPr>
          <p:cNvPr id="6" name="그림 5"/>
          <p:cNvPicPr>
            <a:picLocks noChangeAspect="1"/>
          </p:cNvPicPr>
          <p:nvPr/>
        </p:nvPicPr>
        <p:blipFill>
          <a:blip r:embed="rId3"/>
          <a:stretch>
            <a:fillRect/>
          </a:stretch>
        </p:blipFill>
        <p:spPr>
          <a:xfrm>
            <a:off x="971600" y="2996952"/>
            <a:ext cx="7353300" cy="2400300"/>
          </a:xfrm>
          <a:prstGeom prst="rect">
            <a:avLst/>
          </a:prstGeom>
          <a:ln>
            <a:solidFill>
              <a:srgbClr val="002060"/>
            </a:solidFill>
          </a:ln>
        </p:spPr>
      </p:pic>
      <p:grpSp>
        <p:nvGrpSpPr>
          <p:cNvPr id="10" name="그룹 9"/>
          <p:cNvGrpSpPr/>
          <p:nvPr/>
        </p:nvGrpSpPr>
        <p:grpSpPr>
          <a:xfrm>
            <a:off x="7435676" y="764704"/>
            <a:ext cx="1410665" cy="1030100"/>
            <a:chOff x="5676119" y="2780928"/>
            <a:chExt cx="2365360" cy="1852336"/>
          </a:xfrm>
        </p:grpSpPr>
        <p:pic>
          <p:nvPicPr>
            <p:cNvPr id="11" name="Picture 10" descr="D:\001_ahnlab_work\01_제안서\120102_사내공용PPT템플릿\최종본\icon\2012_01_icon_007.png"/>
            <p:cNvPicPr>
              <a:picLocks noChangeAspect="1" noChangeArrowheads="1"/>
            </p:cNvPicPr>
            <p:nvPr/>
          </p:nvPicPr>
          <p:blipFill>
            <a:blip r:embed="rId4" cstate="print"/>
            <a:srcRect/>
            <a:stretch>
              <a:fillRect/>
            </a:stretch>
          </p:blipFill>
          <p:spPr bwMode="auto">
            <a:xfrm>
              <a:off x="5868144" y="2780928"/>
              <a:ext cx="1953410" cy="1401260"/>
            </a:xfrm>
            <a:prstGeom prst="rect">
              <a:avLst/>
            </a:prstGeom>
            <a:noFill/>
          </p:spPr>
        </p:pic>
        <p:sp>
          <p:nvSpPr>
            <p:cNvPr id="12" name="TextBox 11"/>
            <p:cNvSpPr txBox="1"/>
            <p:nvPr/>
          </p:nvSpPr>
          <p:spPr>
            <a:xfrm>
              <a:off x="5676119" y="4109492"/>
              <a:ext cx="2365360" cy="523772"/>
            </a:xfrm>
            <a:prstGeom prst="rect">
              <a:avLst/>
            </a:prstGeom>
          </p:spPr>
          <p:txBody>
            <a:bodyPr wrap="square" rtlCol="0">
              <a:noAutofit/>
            </a:bodyPr>
            <a:lstStyle/>
            <a:p>
              <a:r>
                <a:rPr lang="en-US" altLang="ko-KR" sz="1400" b="1" dirty="0" smtClean="0">
                  <a:solidFill>
                    <a:srgbClr val="002060"/>
                  </a:solidFill>
                  <a:latin typeface="+mn-ea"/>
                  <a:sym typeface="Wingdings" pitchFamily="2" charset="2"/>
                </a:rPr>
                <a:t>Victim System</a:t>
              </a:r>
              <a:endParaRPr lang="ko-KR" altLang="en-US" sz="1400" b="1" dirty="0" smtClean="0">
                <a:solidFill>
                  <a:srgbClr val="002060"/>
                </a:solidFill>
                <a:latin typeface="+mn-ea"/>
                <a:sym typeface="Wingdings" pitchFamily="2" charset="2"/>
              </a:endParaRPr>
            </a:p>
          </p:txBody>
        </p:sp>
      </p:grpSp>
    </p:spTree>
    <p:extLst>
      <p:ext uri="{BB962C8B-B14F-4D97-AF65-F5344CB8AC3E}">
        <p14:creationId xmlns:p14="http://schemas.microsoft.com/office/powerpoint/2010/main" val="2970843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p:cNvSpPr>
            <a:spLocks noGrp="1"/>
          </p:cNvSpPr>
          <p:nvPr>
            <p:ph type="ctrTitle"/>
          </p:nvPr>
        </p:nvSpPr>
        <p:spPr/>
        <p:txBody>
          <a:bodyPr/>
          <a:lstStyle/>
          <a:p>
            <a:r>
              <a:rPr lang="en-US" altLang="ko-KR" dirty="0" smtClean="0"/>
              <a:t>01</a:t>
            </a:r>
            <a:br>
              <a:rPr lang="en-US" altLang="ko-KR" dirty="0" smtClean="0"/>
            </a:br>
            <a:r>
              <a:rPr lang="en-US" altLang="ko-KR" dirty="0" smtClean="0"/>
              <a:t>02</a:t>
            </a:r>
            <a:br>
              <a:rPr lang="en-US" altLang="ko-KR" dirty="0" smtClean="0"/>
            </a:br>
            <a:r>
              <a:rPr lang="en-US" altLang="ko-KR" dirty="0" smtClean="0"/>
              <a:t>03</a:t>
            </a:r>
            <a:br>
              <a:rPr lang="en-US" altLang="ko-KR" dirty="0" smtClean="0"/>
            </a:br>
            <a:r>
              <a:rPr lang="en-US" altLang="ko-KR" dirty="0" smtClean="0"/>
              <a:t>04</a:t>
            </a:r>
            <a:br>
              <a:rPr lang="en-US" altLang="ko-KR" dirty="0" smtClean="0"/>
            </a:br>
            <a:r>
              <a:rPr lang="en-US" altLang="ko-KR" dirty="0" smtClean="0"/>
              <a:t>05</a:t>
            </a:r>
            <a:br>
              <a:rPr lang="en-US" altLang="ko-KR" dirty="0" smtClean="0"/>
            </a:br>
            <a:endParaRPr lang="ko-KR" altLang="en-US" dirty="0"/>
          </a:p>
        </p:txBody>
      </p:sp>
      <p:sp>
        <p:nvSpPr>
          <p:cNvPr id="7" name="텍스트 개체 틀 6"/>
          <p:cNvSpPr>
            <a:spLocks noGrp="1"/>
          </p:cNvSpPr>
          <p:nvPr>
            <p:ph type="body" sz="quarter" idx="10"/>
          </p:nvPr>
        </p:nvSpPr>
        <p:spPr>
          <a:xfrm>
            <a:off x="1019225" y="1849016"/>
            <a:ext cx="4200847" cy="2156048"/>
          </a:xfrm>
        </p:spPr>
        <p:txBody>
          <a:bodyPr/>
          <a:lstStyle/>
          <a:p>
            <a:r>
              <a:rPr lang="en-US" altLang="ko-KR" b="1" dirty="0" smtClean="0">
                <a:latin typeface="+mn-ea"/>
              </a:rPr>
              <a:t>Introduction</a:t>
            </a:r>
          </a:p>
          <a:p>
            <a:r>
              <a:rPr lang="en-US" altLang="ko-KR" b="1" dirty="0" smtClean="0">
                <a:latin typeface="+mn-ea"/>
              </a:rPr>
              <a:t>Method of Lateral Movement</a:t>
            </a:r>
          </a:p>
          <a:p>
            <a:r>
              <a:rPr lang="en-US" altLang="ko-KR" b="1" dirty="0" smtClean="0">
                <a:latin typeface="+mn-ea"/>
              </a:rPr>
              <a:t>Forensic Analysis for Lateral Movement</a:t>
            </a:r>
          </a:p>
          <a:p>
            <a:r>
              <a:rPr lang="en-US" altLang="ko-KR" b="1" dirty="0" smtClean="0">
                <a:latin typeface="+mn-ea"/>
              </a:rPr>
              <a:t>Case Study</a:t>
            </a:r>
          </a:p>
          <a:p>
            <a:r>
              <a:rPr lang="en-US" altLang="ko-KR" b="1" dirty="0" smtClean="0">
                <a:latin typeface="+mn-ea"/>
              </a:rPr>
              <a:t>Conclusion</a:t>
            </a:r>
            <a:endParaRPr lang="ko-KR" altLang="en-US" b="1" dirty="0">
              <a:latin typeface="+mn-ea"/>
            </a:endParaRPr>
          </a:p>
        </p:txBody>
      </p:sp>
    </p:spTree>
    <p:extLst>
      <p:ext uri="{BB962C8B-B14F-4D97-AF65-F5344CB8AC3E}">
        <p14:creationId xmlns:p14="http://schemas.microsoft.com/office/powerpoint/2010/main" val="556396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a:t>Remote service registration/execution</a:t>
            </a:r>
            <a:endParaRPr lang="ko-KR" altLang="en-US" dirty="0"/>
          </a:p>
        </p:txBody>
      </p:sp>
      <p:sp>
        <p:nvSpPr>
          <p:cNvPr id="5" name="내용 개체 틀 4"/>
          <p:cNvSpPr>
            <a:spLocks noGrp="1"/>
          </p:cNvSpPr>
          <p:nvPr>
            <p:ph sz="quarter" idx="11"/>
          </p:nvPr>
        </p:nvSpPr>
        <p:spPr/>
        <p:txBody>
          <a:bodyPr/>
          <a:lstStyle/>
          <a:p>
            <a:pPr>
              <a:lnSpc>
                <a:spcPct val="100000"/>
              </a:lnSpc>
            </a:pPr>
            <a:r>
              <a:rPr lang="en-US" altLang="ko-KR" dirty="0">
                <a:latin typeface="+mn-ea"/>
              </a:rPr>
              <a:t>Location : Victim System</a:t>
            </a:r>
          </a:p>
          <a:p>
            <a:pPr>
              <a:lnSpc>
                <a:spcPct val="100000"/>
              </a:lnSpc>
            </a:pPr>
            <a:r>
              <a:rPr lang="en-US" altLang="ko-KR" dirty="0" smtClean="0">
                <a:latin typeface="+mn-ea"/>
              </a:rPr>
              <a:t>Artifact </a:t>
            </a:r>
            <a:r>
              <a:rPr lang="en-US" altLang="ko-KR" dirty="0">
                <a:latin typeface="+mn-ea"/>
              </a:rPr>
              <a:t>: </a:t>
            </a:r>
            <a:r>
              <a:rPr lang="en-US" altLang="ko-KR" dirty="0" smtClean="0">
                <a:latin typeface="+mn-ea"/>
              </a:rPr>
              <a:t>SYSTEM Event Log</a:t>
            </a:r>
            <a:endParaRPr lang="en-US" altLang="ko-KR" dirty="0">
              <a:latin typeface="+mn-ea"/>
            </a:endParaRPr>
          </a:p>
          <a:p>
            <a:pPr lvl="1">
              <a:lnSpc>
                <a:spcPct val="100000"/>
              </a:lnSpc>
            </a:pPr>
            <a:r>
              <a:rPr lang="en-US" altLang="ko-KR" b="1" dirty="0">
                <a:latin typeface="+mn-ea"/>
              </a:rPr>
              <a:t>Service </a:t>
            </a:r>
            <a:r>
              <a:rPr lang="en-US" altLang="ko-KR" b="1" dirty="0" smtClean="0">
                <a:latin typeface="+mn-ea"/>
              </a:rPr>
              <a:t>Installation</a:t>
            </a:r>
            <a:r>
              <a:rPr lang="en-US" altLang="ko-KR" dirty="0" smtClean="0">
                <a:latin typeface="+mn-ea"/>
              </a:rPr>
              <a:t> </a:t>
            </a:r>
            <a:r>
              <a:rPr lang="en-US" altLang="ko-KR" dirty="0" smtClean="0">
                <a:latin typeface="+mn-ea"/>
                <a:sym typeface="Wingdings" panose="05000000000000000000" pitchFamily="2" charset="2"/>
              </a:rPr>
              <a:t></a:t>
            </a:r>
            <a:r>
              <a:rPr lang="en-US" altLang="ko-KR" dirty="0" smtClean="0">
                <a:latin typeface="+mn-ea"/>
              </a:rPr>
              <a:t> </a:t>
            </a:r>
            <a:r>
              <a:rPr lang="en-US" altLang="ko-KR" b="1" dirty="0" smtClean="0">
                <a:solidFill>
                  <a:srgbClr val="FF0000"/>
                </a:solidFill>
                <a:latin typeface="+mn-ea"/>
              </a:rPr>
              <a:t>ID : 7045</a:t>
            </a:r>
          </a:p>
          <a:p>
            <a:pPr lvl="2">
              <a:lnSpc>
                <a:spcPct val="100000"/>
              </a:lnSpc>
            </a:pPr>
            <a:r>
              <a:rPr lang="en-US" altLang="ko-KR" dirty="0" smtClean="0"/>
              <a:t>Information</a:t>
            </a:r>
            <a:endParaRPr lang="en-US" altLang="ko-KR" dirty="0" smtClean="0">
              <a:latin typeface="+mn-ea"/>
            </a:endParaRPr>
          </a:p>
          <a:p>
            <a:pPr lvl="3">
              <a:lnSpc>
                <a:spcPct val="100000"/>
              </a:lnSpc>
            </a:pPr>
            <a:r>
              <a:rPr lang="en-US" altLang="ko-KR" dirty="0" smtClean="0"/>
              <a:t>Service Name</a:t>
            </a:r>
            <a:endParaRPr lang="en-US" altLang="ko-KR" dirty="0" smtClean="0">
              <a:latin typeface="+mn-ea"/>
            </a:endParaRPr>
          </a:p>
          <a:p>
            <a:pPr lvl="3">
              <a:lnSpc>
                <a:spcPct val="100000"/>
              </a:lnSpc>
            </a:pPr>
            <a:r>
              <a:rPr lang="en-US" altLang="ko-KR" dirty="0" smtClean="0"/>
              <a:t>Service File Name</a:t>
            </a:r>
            <a:endParaRPr lang="en-US" altLang="ko-KR" dirty="0" smtClean="0">
              <a:latin typeface="+mn-ea"/>
            </a:endParaRPr>
          </a:p>
          <a:p>
            <a:pPr lvl="1">
              <a:lnSpc>
                <a:spcPct val="100000"/>
              </a:lnSpc>
            </a:pPr>
            <a:r>
              <a:rPr lang="en-US" altLang="ko-KR" b="1" dirty="0" smtClean="0">
                <a:latin typeface="+mn-ea"/>
              </a:rPr>
              <a:t>Changing Service State </a:t>
            </a:r>
            <a:r>
              <a:rPr lang="en-US" altLang="ko-KR" dirty="0" smtClean="0">
                <a:latin typeface="+mn-ea"/>
                <a:sym typeface="Wingdings" panose="05000000000000000000" pitchFamily="2" charset="2"/>
              </a:rPr>
              <a:t></a:t>
            </a:r>
            <a:r>
              <a:rPr lang="en-US" altLang="ko-KR" dirty="0" smtClean="0">
                <a:latin typeface="+mn-ea"/>
              </a:rPr>
              <a:t> </a:t>
            </a:r>
            <a:r>
              <a:rPr lang="en-US" altLang="ko-KR" b="1" dirty="0" smtClean="0">
                <a:solidFill>
                  <a:srgbClr val="FF0000"/>
                </a:solidFill>
                <a:latin typeface="+mn-ea"/>
              </a:rPr>
              <a:t>ID : 7036</a:t>
            </a:r>
          </a:p>
          <a:p>
            <a:pPr lvl="2">
              <a:lnSpc>
                <a:spcPct val="100000"/>
              </a:lnSpc>
            </a:pPr>
            <a:r>
              <a:rPr lang="en-US" altLang="ko-KR" dirty="0" smtClean="0"/>
              <a:t>Information</a:t>
            </a:r>
            <a:endParaRPr lang="en-US" altLang="ko-KR" dirty="0" smtClean="0">
              <a:latin typeface="+mn-ea"/>
            </a:endParaRPr>
          </a:p>
          <a:p>
            <a:pPr lvl="3">
              <a:lnSpc>
                <a:spcPct val="100000"/>
              </a:lnSpc>
            </a:pPr>
            <a:r>
              <a:rPr lang="en-US" altLang="ko-KR" dirty="0" smtClean="0">
                <a:latin typeface="+mn-ea"/>
              </a:rPr>
              <a:t>Whether backdoor is executed or not</a:t>
            </a:r>
          </a:p>
        </p:txBody>
      </p:sp>
      <p:sp>
        <p:nvSpPr>
          <p:cNvPr id="14" name="아래쪽 화살표 13"/>
          <p:cNvSpPr/>
          <p:nvPr/>
        </p:nvSpPr>
        <p:spPr>
          <a:xfrm>
            <a:off x="4355976" y="4797152"/>
            <a:ext cx="360040" cy="360040"/>
          </a:xfrm>
          <a:prstGeom prst="downArrow">
            <a:avLst/>
          </a:prstGeom>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3"/>
          <p:cNvPicPr>
            <a:picLocks noChangeAspect="1"/>
          </p:cNvPicPr>
          <p:nvPr/>
        </p:nvPicPr>
        <p:blipFill>
          <a:blip r:embed="rId3"/>
          <a:stretch>
            <a:fillRect/>
          </a:stretch>
        </p:blipFill>
        <p:spPr>
          <a:xfrm>
            <a:off x="1115615" y="3284984"/>
            <a:ext cx="7056783" cy="1374037"/>
          </a:xfrm>
          <a:prstGeom prst="rect">
            <a:avLst/>
          </a:prstGeom>
          <a:ln>
            <a:solidFill>
              <a:srgbClr val="002060"/>
            </a:solidFill>
          </a:ln>
        </p:spPr>
      </p:pic>
      <p:pic>
        <p:nvPicPr>
          <p:cNvPr id="6" name="그림 5"/>
          <p:cNvPicPr>
            <a:picLocks noChangeAspect="1"/>
          </p:cNvPicPr>
          <p:nvPr/>
        </p:nvPicPr>
        <p:blipFill>
          <a:blip r:embed="rId4"/>
          <a:stretch>
            <a:fillRect/>
          </a:stretch>
        </p:blipFill>
        <p:spPr>
          <a:xfrm>
            <a:off x="1117393" y="5301208"/>
            <a:ext cx="7056783" cy="1153599"/>
          </a:xfrm>
          <a:prstGeom prst="rect">
            <a:avLst/>
          </a:prstGeom>
          <a:ln>
            <a:solidFill>
              <a:srgbClr val="002060"/>
            </a:solidFill>
          </a:ln>
        </p:spPr>
      </p:pic>
      <p:grpSp>
        <p:nvGrpSpPr>
          <p:cNvPr id="8" name="그룹 7"/>
          <p:cNvGrpSpPr/>
          <p:nvPr/>
        </p:nvGrpSpPr>
        <p:grpSpPr>
          <a:xfrm>
            <a:off x="7435676" y="764704"/>
            <a:ext cx="1410665" cy="1030100"/>
            <a:chOff x="5676119" y="2780928"/>
            <a:chExt cx="2365360" cy="1852336"/>
          </a:xfrm>
        </p:grpSpPr>
        <p:pic>
          <p:nvPicPr>
            <p:cNvPr id="9" name="Picture 10" descr="D:\001_ahnlab_work\01_제안서\120102_사내공용PPT템플릿\최종본\icon\2012_01_icon_007.png"/>
            <p:cNvPicPr>
              <a:picLocks noChangeAspect="1" noChangeArrowheads="1"/>
            </p:cNvPicPr>
            <p:nvPr/>
          </p:nvPicPr>
          <p:blipFill>
            <a:blip r:embed="rId5" cstate="print"/>
            <a:srcRect/>
            <a:stretch>
              <a:fillRect/>
            </a:stretch>
          </p:blipFill>
          <p:spPr bwMode="auto">
            <a:xfrm>
              <a:off x="5868144" y="2780928"/>
              <a:ext cx="1953410" cy="1401260"/>
            </a:xfrm>
            <a:prstGeom prst="rect">
              <a:avLst/>
            </a:prstGeom>
            <a:noFill/>
          </p:spPr>
        </p:pic>
        <p:sp>
          <p:nvSpPr>
            <p:cNvPr id="10" name="TextBox 9"/>
            <p:cNvSpPr txBox="1"/>
            <p:nvPr/>
          </p:nvSpPr>
          <p:spPr>
            <a:xfrm>
              <a:off x="5676119" y="4109492"/>
              <a:ext cx="2365360" cy="523772"/>
            </a:xfrm>
            <a:prstGeom prst="rect">
              <a:avLst/>
            </a:prstGeom>
          </p:spPr>
          <p:txBody>
            <a:bodyPr wrap="square" rtlCol="0">
              <a:noAutofit/>
            </a:bodyPr>
            <a:lstStyle/>
            <a:p>
              <a:r>
                <a:rPr lang="en-US" altLang="ko-KR" sz="1400" b="1" dirty="0" smtClean="0">
                  <a:solidFill>
                    <a:srgbClr val="002060"/>
                  </a:solidFill>
                  <a:latin typeface="+mn-ea"/>
                  <a:sym typeface="Wingdings" pitchFamily="2" charset="2"/>
                </a:rPr>
                <a:t>Victim System</a:t>
              </a:r>
              <a:endParaRPr lang="ko-KR" altLang="en-US" sz="1400" b="1" dirty="0" smtClean="0">
                <a:solidFill>
                  <a:srgbClr val="002060"/>
                </a:solidFill>
                <a:latin typeface="+mn-ea"/>
                <a:sym typeface="Wingdings" pitchFamily="2" charset="2"/>
              </a:endParaRPr>
            </a:p>
          </p:txBody>
        </p:sp>
      </p:grpSp>
    </p:spTree>
    <p:extLst>
      <p:ext uri="{BB962C8B-B14F-4D97-AF65-F5344CB8AC3E}">
        <p14:creationId xmlns:p14="http://schemas.microsoft.com/office/powerpoint/2010/main" val="3667996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a:t>Remote </a:t>
            </a:r>
            <a:r>
              <a:rPr lang="en-US" altLang="ko-KR" dirty="0" smtClean="0"/>
              <a:t>job schedule registration, execution </a:t>
            </a:r>
            <a:r>
              <a:rPr lang="en-US" altLang="ko-KR" dirty="0"/>
              <a:t>and </a:t>
            </a:r>
            <a:r>
              <a:rPr lang="en-US" altLang="ko-KR" dirty="0" smtClean="0"/>
              <a:t>deletion</a:t>
            </a:r>
            <a:endParaRPr lang="ko-KR" altLang="en-US" dirty="0"/>
          </a:p>
        </p:txBody>
      </p:sp>
      <p:sp>
        <p:nvSpPr>
          <p:cNvPr id="5" name="내용 개체 틀 4"/>
          <p:cNvSpPr>
            <a:spLocks noGrp="1"/>
          </p:cNvSpPr>
          <p:nvPr>
            <p:ph sz="quarter" idx="11"/>
          </p:nvPr>
        </p:nvSpPr>
        <p:spPr/>
        <p:txBody>
          <a:bodyPr/>
          <a:lstStyle/>
          <a:p>
            <a:pPr>
              <a:lnSpc>
                <a:spcPct val="100000"/>
              </a:lnSpc>
            </a:pPr>
            <a:r>
              <a:rPr lang="en-US" altLang="ko-KR" dirty="0">
                <a:latin typeface="+mn-ea"/>
              </a:rPr>
              <a:t>Location : Victim System</a:t>
            </a:r>
          </a:p>
          <a:p>
            <a:pPr>
              <a:lnSpc>
                <a:spcPct val="100000"/>
              </a:lnSpc>
            </a:pPr>
            <a:r>
              <a:rPr lang="en-US" altLang="ko-KR" dirty="0" smtClean="0">
                <a:latin typeface="+mn-ea"/>
              </a:rPr>
              <a:t>Artifact </a:t>
            </a:r>
            <a:r>
              <a:rPr lang="en-US" altLang="ko-KR" dirty="0">
                <a:latin typeface="+mn-ea"/>
              </a:rPr>
              <a:t>: </a:t>
            </a:r>
            <a:r>
              <a:rPr lang="en-US" altLang="ko-KR" dirty="0" smtClean="0">
                <a:latin typeface="+mn-ea"/>
              </a:rPr>
              <a:t>Task Scheduler Event Log</a:t>
            </a:r>
            <a:r>
              <a:rPr lang="en-US" altLang="ko-KR" b="0" dirty="0" smtClean="0">
                <a:latin typeface="+mn-ea"/>
              </a:rPr>
              <a:t>(since win7)</a:t>
            </a:r>
            <a:endParaRPr lang="en-US" altLang="ko-KR" dirty="0" smtClean="0">
              <a:latin typeface="+mn-ea"/>
            </a:endParaRPr>
          </a:p>
          <a:p>
            <a:pPr lvl="1">
              <a:lnSpc>
                <a:spcPct val="100000"/>
              </a:lnSpc>
            </a:pPr>
            <a:r>
              <a:rPr lang="en-US" altLang="ko-KR" b="1" dirty="0" smtClean="0">
                <a:latin typeface="+mn-ea"/>
              </a:rPr>
              <a:t>Registering Job schedule</a:t>
            </a:r>
            <a:r>
              <a:rPr lang="en-US" altLang="ko-KR" dirty="0" smtClean="0">
                <a:latin typeface="+mn-ea"/>
              </a:rPr>
              <a:t> </a:t>
            </a:r>
            <a:r>
              <a:rPr lang="en-US" altLang="ko-KR" dirty="0" smtClean="0">
                <a:latin typeface="+mn-ea"/>
                <a:sym typeface="Wingdings" panose="05000000000000000000" pitchFamily="2" charset="2"/>
              </a:rPr>
              <a:t></a:t>
            </a:r>
            <a:r>
              <a:rPr lang="ko-KR" altLang="en-US" dirty="0" smtClean="0">
                <a:latin typeface="+mn-ea"/>
              </a:rPr>
              <a:t> </a:t>
            </a:r>
            <a:r>
              <a:rPr lang="en-US" altLang="ko-KR" b="1" dirty="0" smtClean="0">
                <a:solidFill>
                  <a:srgbClr val="FF0000"/>
                </a:solidFill>
                <a:latin typeface="+mn-ea"/>
              </a:rPr>
              <a:t>ID : 106</a:t>
            </a:r>
          </a:p>
          <a:p>
            <a:pPr lvl="2">
              <a:lnSpc>
                <a:spcPct val="100000"/>
              </a:lnSpc>
            </a:pPr>
            <a:r>
              <a:rPr lang="en-US" altLang="ko-KR" dirty="0" smtClean="0">
                <a:latin typeface="+mn-ea"/>
              </a:rPr>
              <a:t>Account Name used to registration</a:t>
            </a:r>
          </a:p>
          <a:p>
            <a:pPr lvl="2">
              <a:lnSpc>
                <a:spcPct val="100000"/>
              </a:lnSpc>
            </a:pPr>
            <a:r>
              <a:rPr lang="en-US" altLang="ko-KR" dirty="0" smtClean="0">
                <a:latin typeface="+mn-ea"/>
              </a:rPr>
              <a:t>Job Name</a:t>
            </a:r>
            <a:r>
              <a:rPr lang="ko-KR" altLang="en-US" dirty="0" smtClean="0">
                <a:latin typeface="+mn-ea"/>
              </a:rPr>
              <a:t> </a:t>
            </a:r>
            <a:r>
              <a:rPr lang="en-US" altLang="ko-KR" dirty="0" smtClean="0">
                <a:latin typeface="+mn-ea"/>
              </a:rPr>
              <a:t>: Usually “</a:t>
            </a:r>
            <a:r>
              <a:rPr lang="en-US" altLang="ko-KR" b="1" dirty="0" smtClean="0">
                <a:latin typeface="+mn-ea"/>
              </a:rPr>
              <a:t>At#”</a:t>
            </a:r>
            <a:r>
              <a:rPr lang="en-US" altLang="ko-KR" dirty="0" smtClean="0">
                <a:latin typeface="+mn-ea"/>
              </a:rPr>
              <a:t> </a:t>
            </a:r>
            <a:r>
              <a:rPr lang="en-US" altLang="ko-KR" dirty="0" smtClean="0"/>
              <a:t>form</a:t>
            </a:r>
            <a:endParaRPr lang="en-US" altLang="ko-KR" dirty="0" smtClean="0">
              <a:latin typeface="+mn-ea"/>
            </a:endParaRPr>
          </a:p>
          <a:p>
            <a:pPr lvl="1">
              <a:lnSpc>
                <a:spcPct val="100000"/>
              </a:lnSpc>
            </a:pPr>
            <a:r>
              <a:rPr lang="en-US" altLang="ko-KR" b="1" dirty="0" smtClean="0">
                <a:latin typeface="+mn-ea"/>
              </a:rPr>
              <a:t>Starting Job schedule</a:t>
            </a:r>
            <a:r>
              <a:rPr lang="ko-KR" altLang="en-US" dirty="0" smtClean="0">
                <a:latin typeface="+mn-ea"/>
              </a:rPr>
              <a:t> </a:t>
            </a:r>
            <a:r>
              <a:rPr lang="en-US" altLang="ko-KR" dirty="0" smtClean="0">
                <a:latin typeface="+mn-ea"/>
                <a:sym typeface="Wingdings" panose="05000000000000000000" pitchFamily="2" charset="2"/>
              </a:rPr>
              <a:t></a:t>
            </a:r>
            <a:r>
              <a:rPr lang="en-US" altLang="ko-KR" dirty="0" smtClean="0">
                <a:latin typeface="+mn-ea"/>
              </a:rPr>
              <a:t> </a:t>
            </a:r>
            <a:r>
              <a:rPr lang="en-US" altLang="ko-KR" b="1" dirty="0" smtClean="0">
                <a:solidFill>
                  <a:srgbClr val="FF0000"/>
                </a:solidFill>
                <a:latin typeface="+mn-ea"/>
              </a:rPr>
              <a:t>ID : 200</a:t>
            </a:r>
          </a:p>
          <a:p>
            <a:pPr lvl="2">
              <a:lnSpc>
                <a:spcPct val="100000"/>
              </a:lnSpc>
            </a:pPr>
            <a:r>
              <a:rPr lang="en-US" altLang="ko-KR" dirty="0" smtClean="0"/>
              <a:t>The path of file executed for job</a:t>
            </a:r>
            <a:endParaRPr lang="en-US" altLang="ko-KR" dirty="0" smtClean="0">
              <a:latin typeface="+mn-ea"/>
            </a:endParaRPr>
          </a:p>
          <a:p>
            <a:pPr lvl="1">
              <a:lnSpc>
                <a:spcPct val="100000"/>
              </a:lnSpc>
            </a:pPr>
            <a:r>
              <a:rPr lang="en-US" altLang="ko-KR" b="1" dirty="0" smtClean="0">
                <a:latin typeface="+mn-ea"/>
              </a:rPr>
              <a:t>Deleting Job schedule</a:t>
            </a:r>
            <a:r>
              <a:rPr lang="en-US" altLang="ko-KR" dirty="0" smtClean="0">
                <a:latin typeface="+mn-ea"/>
              </a:rPr>
              <a:t> </a:t>
            </a:r>
            <a:r>
              <a:rPr lang="en-US" altLang="ko-KR" dirty="0" smtClean="0">
                <a:latin typeface="+mn-ea"/>
                <a:sym typeface="Wingdings" panose="05000000000000000000" pitchFamily="2" charset="2"/>
              </a:rPr>
              <a:t></a:t>
            </a:r>
            <a:r>
              <a:rPr lang="en-US" altLang="ko-KR" dirty="0" smtClean="0">
                <a:latin typeface="+mn-ea"/>
              </a:rPr>
              <a:t> </a:t>
            </a:r>
            <a:r>
              <a:rPr lang="en-US" altLang="ko-KR" b="1" dirty="0" smtClean="0">
                <a:solidFill>
                  <a:srgbClr val="FF0000"/>
                </a:solidFill>
                <a:latin typeface="+mn-ea"/>
              </a:rPr>
              <a:t>ID : 141</a:t>
            </a:r>
          </a:p>
          <a:p>
            <a:pPr lvl="2">
              <a:lnSpc>
                <a:spcPct val="100000"/>
              </a:lnSpc>
            </a:pPr>
            <a:r>
              <a:rPr lang="en-US" altLang="ko-KR" dirty="0"/>
              <a:t>Account Name used to registration</a:t>
            </a:r>
          </a:p>
          <a:p>
            <a:pPr lvl="2">
              <a:lnSpc>
                <a:spcPct val="100000"/>
              </a:lnSpc>
            </a:pPr>
            <a:endParaRPr lang="en-US" altLang="ko-KR" dirty="0">
              <a:latin typeface="+mn-ea"/>
            </a:endParaRPr>
          </a:p>
        </p:txBody>
      </p:sp>
      <p:sp>
        <p:nvSpPr>
          <p:cNvPr id="9" name="아래쪽 화살표 8"/>
          <p:cNvSpPr/>
          <p:nvPr/>
        </p:nvSpPr>
        <p:spPr>
          <a:xfrm>
            <a:off x="4169507" y="4232373"/>
            <a:ext cx="360040" cy="360040"/>
          </a:xfrm>
          <a:prstGeom prst="downArrow">
            <a:avLst/>
          </a:prstGeom>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아래쪽 화살표 9"/>
          <p:cNvSpPr/>
          <p:nvPr/>
        </p:nvSpPr>
        <p:spPr>
          <a:xfrm>
            <a:off x="4169507" y="5384405"/>
            <a:ext cx="360040" cy="360040"/>
          </a:xfrm>
          <a:prstGeom prst="downArrow">
            <a:avLst/>
          </a:prstGeom>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3"/>
          <p:cNvPicPr>
            <a:picLocks noChangeAspect="1"/>
          </p:cNvPicPr>
          <p:nvPr/>
        </p:nvPicPr>
        <p:blipFill>
          <a:blip r:embed="rId3"/>
          <a:stretch>
            <a:fillRect/>
          </a:stretch>
        </p:blipFill>
        <p:spPr>
          <a:xfrm>
            <a:off x="1043609" y="3474753"/>
            <a:ext cx="6985566" cy="566626"/>
          </a:xfrm>
          <a:prstGeom prst="rect">
            <a:avLst/>
          </a:prstGeom>
          <a:ln>
            <a:solidFill>
              <a:srgbClr val="002060"/>
            </a:solidFill>
          </a:ln>
        </p:spPr>
      </p:pic>
      <p:pic>
        <p:nvPicPr>
          <p:cNvPr id="6" name="그림 5"/>
          <p:cNvPicPr>
            <a:picLocks noChangeAspect="1"/>
          </p:cNvPicPr>
          <p:nvPr/>
        </p:nvPicPr>
        <p:blipFill>
          <a:blip r:embed="rId4"/>
          <a:stretch>
            <a:fillRect/>
          </a:stretch>
        </p:blipFill>
        <p:spPr>
          <a:xfrm>
            <a:off x="1043609" y="4702983"/>
            <a:ext cx="6985565" cy="558845"/>
          </a:xfrm>
          <a:prstGeom prst="rect">
            <a:avLst/>
          </a:prstGeom>
          <a:ln>
            <a:solidFill>
              <a:srgbClr val="002060"/>
            </a:solidFill>
          </a:ln>
        </p:spPr>
      </p:pic>
      <p:pic>
        <p:nvPicPr>
          <p:cNvPr id="7" name="그림 6"/>
          <p:cNvPicPr>
            <a:picLocks noChangeAspect="1"/>
          </p:cNvPicPr>
          <p:nvPr/>
        </p:nvPicPr>
        <p:blipFill>
          <a:blip r:embed="rId5"/>
          <a:stretch>
            <a:fillRect/>
          </a:stretch>
        </p:blipFill>
        <p:spPr>
          <a:xfrm>
            <a:off x="1043609" y="5885335"/>
            <a:ext cx="6985565" cy="568001"/>
          </a:xfrm>
          <a:prstGeom prst="rect">
            <a:avLst/>
          </a:prstGeom>
          <a:ln>
            <a:solidFill>
              <a:srgbClr val="002060"/>
            </a:solidFill>
          </a:ln>
        </p:spPr>
      </p:pic>
      <p:grpSp>
        <p:nvGrpSpPr>
          <p:cNvPr id="11" name="그룹 10"/>
          <p:cNvGrpSpPr/>
          <p:nvPr/>
        </p:nvGrpSpPr>
        <p:grpSpPr>
          <a:xfrm>
            <a:off x="7435676" y="764704"/>
            <a:ext cx="1410665" cy="1030100"/>
            <a:chOff x="5676119" y="2780928"/>
            <a:chExt cx="2365360" cy="1852336"/>
          </a:xfrm>
        </p:grpSpPr>
        <p:pic>
          <p:nvPicPr>
            <p:cNvPr id="12" name="Picture 10" descr="D:\001_ahnlab_work\01_제안서\120102_사내공용PPT템플릿\최종본\icon\2012_01_icon_007.png"/>
            <p:cNvPicPr>
              <a:picLocks noChangeAspect="1" noChangeArrowheads="1"/>
            </p:cNvPicPr>
            <p:nvPr/>
          </p:nvPicPr>
          <p:blipFill>
            <a:blip r:embed="rId6" cstate="print"/>
            <a:srcRect/>
            <a:stretch>
              <a:fillRect/>
            </a:stretch>
          </p:blipFill>
          <p:spPr bwMode="auto">
            <a:xfrm>
              <a:off x="5868144" y="2780928"/>
              <a:ext cx="1953410" cy="1401260"/>
            </a:xfrm>
            <a:prstGeom prst="rect">
              <a:avLst/>
            </a:prstGeom>
            <a:noFill/>
          </p:spPr>
        </p:pic>
        <p:sp>
          <p:nvSpPr>
            <p:cNvPr id="13" name="TextBox 12"/>
            <p:cNvSpPr txBox="1"/>
            <p:nvPr/>
          </p:nvSpPr>
          <p:spPr>
            <a:xfrm>
              <a:off x="5676119" y="4109492"/>
              <a:ext cx="2365360" cy="523772"/>
            </a:xfrm>
            <a:prstGeom prst="rect">
              <a:avLst/>
            </a:prstGeom>
          </p:spPr>
          <p:txBody>
            <a:bodyPr wrap="square" rtlCol="0">
              <a:noAutofit/>
            </a:bodyPr>
            <a:lstStyle/>
            <a:p>
              <a:r>
                <a:rPr lang="en-US" altLang="ko-KR" sz="1400" b="1" dirty="0" smtClean="0">
                  <a:solidFill>
                    <a:srgbClr val="002060"/>
                  </a:solidFill>
                  <a:latin typeface="+mn-ea"/>
                  <a:sym typeface="Wingdings" pitchFamily="2" charset="2"/>
                </a:rPr>
                <a:t>Victim System</a:t>
              </a:r>
              <a:endParaRPr lang="ko-KR" altLang="en-US" sz="1400" b="1" dirty="0" smtClean="0">
                <a:solidFill>
                  <a:srgbClr val="002060"/>
                </a:solidFill>
                <a:latin typeface="+mn-ea"/>
                <a:sym typeface="Wingdings" pitchFamily="2" charset="2"/>
              </a:endParaRPr>
            </a:p>
          </p:txBody>
        </p:sp>
      </p:grpSp>
    </p:spTree>
    <p:extLst>
      <p:ext uri="{BB962C8B-B14F-4D97-AF65-F5344CB8AC3E}">
        <p14:creationId xmlns:p14="http://schemas.microsoft.com/office/powerpoint/2010/main" val="34157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a:t>Remote job schedule registration, execution and deletion</a:t>
            </a:r>
            <a:endParaRPr lang="ko-KR" altLang="en-US" dirty="0"/>
          </a:p>
          <a:p>
            <a:endParaRPr lang="ko-KR" altLang="en-US" dirty="0"/>
          </a:p>
        </p:txBody>
      </p:sp>
      <p:sp>
        <p:nvSpPr>
          <p:cNvPr id="5" name="내용 개체 틀 4"/>
          <p:cNvSpPr>
            <a:spLocks noGrp="1"/>
          </p:cNvSpPr>
          <p:nvPr>
            <p:ph sz="quarter" idx="11"/>
          </p:nvPr>
        </p:nvSpPr>
        <p:spPr/>
        <p:txBody>
          <a:bodyPr/>
          <a:lstStyle/>
          <a:p>
            <a:pPr>
              <a:lnSpc>
                <a:spcPct val="100000"/>
              </a:lnSpc>
            </a:pPr>
            <a:r>
              <a:rPr lang="en-US" altLang="ko-KR" dirty="0">
                <a:latin typeface="+mn-ea"/>
              </a:rPr>
              <a:t>Location : Victim System</a:t>
            </a:r>
          </a:p>
          <a:p>
            <a:pPr>
              <a:lnSpc>
                <a:spcPct val="100000"/>
              </a:lnSpc>
            </a:pPr>
            <a:r>
              <a:rPr lang="en-US" altLang="ko-KR" dirty="0" smtClean="0">
                <a:latin typeface="+mn-ea"/>
              </a:rPr>
              <a:t>Artifact </a:t>
            </a:r>
            <a:r>
              <a:rPr lang="en-US" altLang="ko-KR" dirty="0">
                <a:latin typeface="+mn-ea"/>
              </a:rPr>
              <a:t>: </a:t>
            </a:r>
            <a:r>
              <a:rPr lang="en-US" altLang="ko-KR" dirty="0" smtClean="0">
                <a:latin typeface="+mn-ea"/>
              </a:rPr>
              <a:t>Tasks </a:t>
            </a:r>
            <a:r>
              <a:rPr lang="en-US" altLang="ko-KR" dirty="0">
                <a:latin typeface="+mn-ea"/>
              </a:rPr>
              <a:t>F</a:t>
            </a:r>
            <a:r>
              <a:rPr lang="en-US" altLang="ko-KR" dirty="0" smtClean="0">
                <a:latin typeface="+mn-ea"/>
              </a:rPr>
              <a:t>older</a:t>
            </a:r>
          </a:p>
          <a:p>
            <a:pPr lvl="1">
              <a:lnSpc>
                <a:spcPct val="100000"/>
              </a:lnSpc>
            </a:pPr>
            <a:r>
              <a:rPr lang="en-US" altLang="ko-KR" dirty="0" smtClean="0">
                <a:latin typeface="+mn-ea"/>
              </a:rPr>
              <a:t>Creating</a:t>
            </a:r>
            <a:r>
              <a:rPr lang="ko-KR" altLang="en-US" dirty="0" smtClean="0">
                <a:latin typeface="+mn-ea"/>
              </a:rPr>
              <a:t> </a:t>
            </a:r>
            <a:r>
              <a:rPr lang="en-US" altLang="ko-KR" dirty="0" smtClean="0">
                <a:latin typeface="+mn-ea"/>
              </a:rPr>
              <a:t>“</a:t>
            </a:r>
            <a:r>
              <a:rPr lang="en-US" altLang="ko-KR" dirty="0" err="1" smtClean="0">
                <a:latin typeface="+mn-ea"/>
              </a:rPr>
              <a:t>At#.job</a:t>
            </a:r>
            <a:r>
              <a:rPr lang="en-US" altLang="ko-KR" dirty="0" smtClean="0">
                <a:latin typeface="+mn-ea"/>
              </a:rPr>
              <a:t>” file under “Tasks” folder</a:t>
            </a:r>
          </a:p>
          <a:p>
            <a:pPr lvl="1">
              <a:lnSpc>
                <a:spcPct val="100000"/>
              </a:lnSpc>
            </a:pPr>
            <a:endParaRPr lang="en-US" altLang="ko-KR" dirty="0">
              <a:latin typeface="+mn-ea"/>
            </a:endParaRPr>
          </a:p>
          <a:p>
            <a:pPr lvl="1">
              <a:lnSpc>
                <a:spcPct val="100000"/>
              </a:lnSpc>
            </a:pPr>
            <a:endParaRPr lang="en-US" altLang="ko-KR" dirty="0" smtClean="0">
              <a:latin typeface="+mn-ea"/>
            </a:endParaRPr>
          </a:p>
          <a:p>
            <a:pPr lvl="1">
              <a:lnSpc>
                <a:spcPct val="100000"/>
              </a:lnSpc>
            </a:pPr>
            <a:endParaRPr lang="en-US" altLang="ko-KR" dirty="0">
              <a:latin typeface="+mn-ea"/>
            </a:endParaRPr>
          </a:p>
          <a:p>
            <a:pPr lvl="1">
              <a:lnSpc>
                <a:spcPct val="100000"/>
              </a:lnSpc>
            </a:pPr>
            <a:endParaRPr lang="en-US" altLang="ko-KR" dirty="0" smtClean="0">
              <a:latin typeface="+mn-ea"/>
            </a:endParaRPr>
          </a:p>
          <a:p>
            <a:pPr lvl="1">
              <a:lnSpc>
                <a:spcPct val="100000"/>
              </a:lnSpc>
            </a:pPr>
            <a:endParaRPr lang="en-US" altLang="ko-KR" dirty="0">
              <a:latin typeface="+mn-ea"/>
            </a:endParaRPr>
          </a:p>
          <a:p>
            <a:pPr lvl="1">
              <a:lnSpc>
                <a:spcPct val="100000"/>
              </a:lnSpc>
            </a:pPr>
            <a:endParaRPr lang="en-US" altLang="ko-KR" dirty="0" smtClean="0">
              <a:latin typeface="+mn-ea"/>
            </a:endParaRPr>
          </a:p>
          <a:p>
            <a:pPr lvl="1">
              <a:lnSpc>
                <a:spcPct val="100000"/>
              </a:lnSpc>
            </a:pPr>
            <a:endParaRPr lang="en-US" altLang="ko-KR" dirty="0">
              <a:latin typeface="+mn-ea"/>
            </a:endParaRPr>
          </a:p>
          <a:p>
            <a:pPr lvl="1">
              <a:lnSpc>
                <a:spcPct val="100000"/>
              </a:lnSpc>
            </a:pPr>
            <a:endParaRPr lang="en-US" altLang="ko-KR" dirty="0" smtClean="0">
              <a:latin typeface="+mn-ea"/>
            </a:endParaRPr>
          </a:p>
          <a:p>
            <a:pPr lvl="1">
              <a:lnSpc>
                <a:spcPct val="100000"/>
              </a:lnSpc>
            </a:pPr>
            <a:r>
              <a:rPr lang="en-US" altLang="ko-KR" b="1" dirty="0" smtClean="0">
                <a:latin typeface="+mn-ea"/>
              </a:rPr>
              <a:t>Changing time information of “Tasks” folder</a:t>
            </a:r>
          </a:p>
          <a:p>
            <a:pPr lvl="2">
              <a:lnSpc>
                <a:spcPct val="100000"/>
              </a:lnSpc>
            </a:pPr>
            <a:r>
              <a:rPr lang="en-US" altLang="ko-KR" dirty="0" smtClean="0">
                <a:latin typeface="+mn-ea"/>
              </a:rPr>
              <a:t>This occurs by creating “</a:t>
            </a:r>
            <a:r>
              <a:rPr lang="en-US" altLang="ko-KR" dirty="0" err="1" smtClean="0">
                <a:latin typeface="+mn-ea"/>
              </a:rPr>
              <a:t>At#.job</a:t>
            </a:r>
            <a:r>
              <a:rPr lang="en-US" altLang="ko-KR" dirty="0" smtClean="0">
                <a:latin typeface="+mn-ea"/>
              </a:rPr>
              <a:t>” file.</a:t>
            </a:r>
          </a:p>
          <a:p>
            <a:pPr lvl="3">
              <a:lnSpc>
                <a:spcPct val="100000"/>
              </a:lnSpc>
            </a:pPr>
            <a:r>
              <a:rPr lang="en-US" altLang="ko-KR" dirty="0" smtClean="0">
                <a:latin typeface="+mn-ea"/>
              </a:rPr>
              <a:t>Last Written</a:t>
            </a:r>
          </a:p>
          <a:p>
            <a:pPr lvl="3">
              <a:lnSpc>
                <a:spcPct val="100000"/>
              </a:lnSpc>
            </a:pPr>
            <a:r>
              <a:rPr lang="en-US" altLang="ko-KR" dirty="0" smtClean="0">
                <a:latin typeface="+mn-ea"/>
              </a:rPr>
              <a:t>Last Accessed</a:t>
            </a:r>
          </a:p>
          <a:p>
            <a:pPr lvl="3">
              <a:lnSpc>
                <a:spcPct val="100000"/>
              </a:lnSpc>
            </a:pPr>
            <a:r>
              <a:rPr lang="en-US" altLang="ko-KR" dirty="0" smtClean="0">
                <a:latin typeface="+mn-ea"/>
              </a:rPr>
              <a:t>MFT Entry </a:t>
            </a:r>
            <a:r>
              <a:rPr lang="en-US" altLang="ko-KR" dirty="0" err="1" smtClean="0">
                <a:latin typeface="+mn-ea"/>
              </a:rPr>
              <a:t>Mdofied</a:t>
            </a:r>
            <a:endParaRPr lang="en-US" altLang="ko-KR" dirty="0" smtClean="0">
              <a:latin typeface="+mn-ea"/>
            </a:endParaRPr>
          </a:p>
          <a:p>
            <a:pPr lvl="2">
              <a:lnSpc>
                <a:spcPct val="100000"/>
              </a:lnSpc>
            </a:pPr>
            <a:endParaRPr lang="en-US" altLang="ko-KR" dirty="0" smtClean="0">
              <a:latin typeface="+mn-ea"/>
            </a:endParaRPr>
          </a:p>
          <a:p>
            <a:pPr lvl="2">
              <a:lnSpc>
                <a:spcPct val="100000"/>
              </a:lnSpc>
            </a:pPr>
            <a:endParaRPr lang="en-US" altLang="ko-KR" dirty="0" smtClean="0">
              <a:latin typeface="+mn-ea"/>
            </a:endParaRPr>
          </a:p>
        </p:txBody>
      </p:sp>
      <p:grpSp>
        <p:nvGrpSpPr>
          <p:cNvPr id="12" name="그룹 11"/>
          <p:cNvGrpSpPr/>
          <p:nvPr/>
        </p:nvGrpSpPr>
        <p:grpSpPr>
          <a:xfrm>
            <a:off x="1043608" y="5967561"/>
            <a:ext cx="7200900" cy="485775"/>
            <a:chOff x="1043608" y="5967561"/>
            <a:chExt cx="7200900" cy="485775"/>
          </a:xfrm>
        </p:grpSpPr>
        <p:pic>
          <p:nvPicPr>
            <p:cNvPr id="6" name="그림 5"/>
            <p:cNvPicPr>
              <a:picLocks noChangeAspect="1"/>
            </p:cNvPicPr>
            <p:nvPr/>
          </p:nvPicPr>
          <p:blipFill>
            <a:blip r:embed="rId3"/>
            <a:stretch>
              <a:fillRect/>
            </a:stretch>
          </p:blipFill>
          <p:spPr>
            <a:xfrm>
              <a:off x="1043608" y="5967561"/>
              <a:ext cx="7200900" cy="485775"/>
            </a:xfrm>
            <a:prstGeom prst="rect">
              <a:avLst/>
            </a:prstGeom>
            <a:ln>
              <a:solidFill>
                <a:srgbClr val="002060"/>
              </a:solidFill>
            </a:ln>
          </p:spPr>
        </p:pic>
        <p:sp>
          <p:nvSpPr>
            <p:cNvPr id="7" name="직사각형 6"/>
            <p:cNvSpPr/>
            <p:nvPr/>
          </p:nvSpPr>
          <p:spPr>
            <a:xfrm>
              <a:off x="4932090" y="6210448"/>
              <a:ext cx="3312418" cy="242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 name="그룹 9"/>
          <p:cNvGrpSpPr/>
          <p:nvPr/>
        </p:nvGrpSpPr>
        <p:grpSpPr>
          <a:xfrm>
            <a:off x="1043608" y="4865340"/>
            <a:ext cx="7200900" cy="496968"/>
            <a:chOff x="1043608" y="4865340"/>
            <a:chExt cx="7200900" cy="496968"/>
          </a:xfrm>
        </p:grpSpPr>
        <p:pic>
          <p:nvPicPr>
            <p:cNvPr id="4" name="그림 3"/>
            <p:cNvPicPr>
              <a:picLocks noChangeAspect="1"/>
            </p:cNvPicPr>
            <p:nvPr/>
          </p:nvPicPr>
          <p:blipFill>
            <a:blip r:embed="rId4"/>
            <a:stretch>
              <a:fillRect/>
            </a:stretch>
          </p:blipFill>
          <p:spPr>
            <a:xfrm>
              <a:off x="1043608" y="4865340"/>
              <a:ext cx="7200900" cy="476250"/>
            </a:xfrm>
            <a:prstGeom prst="rect">
              <a:avLst/>
            </a:prstGeom>
            <a:ln>
              <a:solidFill>
                <a:srgbClr val="002060"/>
              </a:solidFill>
            </a:ln>
          </p:spPr>
        </p:pic>
        <p:sp>
          <p:nvSpPr>
            <p:cNvPr id="8" name="직사각형 7"/>
            <p:cNvSpPr/>
            <p:nvPr/>
          </p:nvSpPr>
          <p:spPr>
            <a:xfrm>
              <a:off x="4924750" y="5119420"/>
              <a:ext cx="3312418" cy="242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 name="아래쪽 화살표 8"/>
          <p:cNvSpPr/>
          <p:nvPr/>
        </p:nvSpPr>
        <p:spPr>
          <a:xfrm>
            <a:off x="6408279" y="5472202"/>
            <a:ext cx="360040" cy="360040"/>
          </a:xfrm>
          <a:prstGeom prst="downArrow">
            <a:avLst/>
          </a:prstGeom>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그림 10"/>
          <p:cNvPicPr>
            <a:picLocks noChangeAspect="1"/>
          </p:cNvPicPr>
          <p:nvPr/>
        </p:nvPicPr>
        <p:blipFill>
          <a:blip r:embed="rId5"/>
          <a:stretch>
            <a:fillRect/>
          </a:stretch>
        </p:blipFill>
        <p:spPr>
          <a:xfrm>
            <a:off x="1044319" y="2132856"/>
            <a:ext cx="6400800" cy="1323975"/>
          </a:xfrm>
          <a:prstGeom prst="rect">
            <a:avLst/>
          </a:prstGeom>
          <a:ln>
            <a:solidFill>
              <a:srgbClr val="002060"/>
            </a:solidFill>
          </a:ln>
        </p:spPr>
      </p:pic>
      <p:grpSp>
        <p:nvGrpSpPr>
          <p:cNvPr id="13" name="그룹 12"/>
          <p:cNvGrpSpPr/>
          <p:nvPr/>
        </p:nvGrpSpPr>
        <p:grpSpPr>
          <a:xfrm>
            <a:off x="7435676" y="764704"/>
            <a:ext cx="1410665" cy="1030100"/>
            <a:chOff x="5676119" y="2780928"/>
            <a:chExt cx="2365360" cy="1852336"/>
          </a:xfrm>
        </p:grpSpPr>
        <p:pic>
          <p:nvPicPr>
            <p:cNvPr id="14" name="Picture 10" descr="D:\001_ahnlab_work\01_제안서\120102_사내공용PPT템플릿\최종본\icon\2012_01_icon_007.png"/>
            <p:cNvPicPr>
              <a:picLocks noChangeAspect="1" noChangeArrowheads="1"/>
            </p:cNvPicPr>
            <p:nvPr/>
          </p:nvPicPr>
          <p:blipFill>
            <a:blip r:embed="rId6" cstate="print"/>
            <a:srcRect/>
            <a:stretch>
              <a:fillRect/>
            </a:stretch>
          </p:blipFill>
          <p:spPr bwMode="auto">
            <a:xfrm>
              <a:off x="5868144" y="2780928"/>
              <a:ext cx="1953410" cy="1401260"/>
            </a:xfrm>
            <a:prstGeom prst="rect">
              <a:avLst/>
            </a:prstGeom>
            <a:noFill/>
          </p:spPr>
        </p:pic>
        <p:sp>
          <p:nvSpPr>
            <p:cNvPr id="15" name="TextBox 14"/>
            <p:cNvSpPr txBox="1"/>
            <p:nvPr/>
          </p:nvSpPr>
          <p:spPr>
            <a:xfrm>
              <a:off x="5676119" y="4109492"/>
              <a:ext cx="2365360" cy="523772"/>
            </a:xfrm>
            <a:prstGeom prst="rect">
              <a:avLst/>
            </a:prstGeom>
          </p:spPr>
          <p:txBody>
            <a:bodyPr wrap="square" rtlCol="0">
              <a:noAutofit/>
            </a:bodyPr>
            <a:lstStyle/>
            <a:p>
              <a:r>
                <a:rPr lang="en-US" altLang="ko-KR" sz="1400" b="1" dirty="0" smtClean="0">
                  <a:solidFill>
                    <a:srgbClr val="002060"/>
                  </a:solidFill>
                  <a:latin typeface="+mn-ea"/>
                  <a:sym typeface="Wingdings" pitchFamily="2" charset="2"/>
                </a:rPr>
                <a:t>Victim System</a:t>
              </a:r>
              <a:endParaRPr lang="ko-KR" altLang="en-US" sz="1400" b="1" dirty="0" smtClean="0">
                <a:solidFill>
                  <a:srgbClr val="002060"/>
                </a:solidFill>
                <a:latin typeface="+mn-ea"/>
                <a:sym typeface="Wingdings" pitchFamily="2" charset="2"/>
              </a:endParaRPr>
            </a:p>
          </p:txBody>
        </p:sp>
      </p:grpSp>
    </p:spTree>
    <p:extLst>
      <p:ext uri="{BB962C8B-B14F-4D97-AF65-F5344CB8AC3E}">
        <p14:creationId xmlns:p14="http://schemas.microsoft.com/office/powerpoint/2010/main" val="3885717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smtClean="0"/>
              <a:t>Countermeasure for Anti Forensics</a:t>
            </a:r>
            <a:endParaRPr lang="ko-KR" altLang="en-US" dirty="0"/>
          </a:p>
        </p:txBody>
      </p:sp>
      <p:sp>
        <p:nvSpPr>
          <p:cNvPr id="5" name="내용 개체 틀 4"/>
          <p:cNvSpPr>
            <a:spLocks noGrp="1"/>
          </p:cNvSpPr>
          <p:nvPr>
            <p:ph sz="quarter" idx="11"/>
          </p:nvPr>
        </p:nvSpPr>
        <p:spPr/>
        <p:txBody>
          <a:bodyPr/>
          <a:lstStyle/>
          <a:p>
            <a:r>
              <a:rPr lang="en-US" altLang="ko-KR" dirty="0" smtClean="0">
                <a:latin typeface="+mn-ea"/>
              </a:rPr>
              <a:t>Anti Forensic behavior</a:t>
            </a:r>
          </a:p>
          <a:p>
            <a:pPr lvl="1">
              <a:lnSpc>
                <a:spcPct val="100000"/>
              </a:lnSpc>
            </a:pPr>
            <a:r>
              <a:rPr lang="en-US" altLang="ko-KR" dirty="0" smtClean="0">
                <a:latin typeface="+mn-ea"/>
              </a:rPr>
              <a:t>After installing backdoor, attacker deletes of “Event Log”, job file</a:t>
            </a:r>
            <a:r>
              <a:rPr lang="en-US" altLang="ko-KR" dirty="0">
                <a:latin typeface="+mn-ea"/>
              </a:rPr>
              <a:t> </a:t>
            </a:r>
            <a:r>
              <a:rPr lang="en-US" altLang="ko-KR" dirty="0" smtClean="0">
                <a:latin typeface="+mn-ea"/>
              </a:rPr>
              <a:t>and backdoor installation file</a:t>
            </a:r>
          </a:p>
          <a:p>
            <a:pPr lvl="1">
              <a:lnSpc>
                <a:spcPct val="100000"/>
              </a:lnSpc>
            </a:pPr>
            <a:endParaRPr lang="en-US" altLang="ko-KR" dirty="0">
              <a:latin typeface="+mn-ea"/>
            </a:endParaRPr>
          </a:p>
          <a:p>
            <a:pPr lvl="1">
              <a:lnSpc>
                <a:spcPct val="100000"/>
              </a:lnSpc>
            </a:pPr>
            <a:endParaRPr lang="en-US" altLang="ko-KR" dirty="0" smtClean="0">
              <a:latin typeface="+mn-ea"/>
            </a:endParaRPr>
          </a:p>
          <a:p>
            <a:pPr lvl="1">
              <a:lnSpc>
                <a:spcPct val="100000"/>
              </a:lnSpc>
            </a:pPr>
            <a:endParaRPr lang="en-US" altLang="ko-KR" dirty="0">
              <a:latin typeface="+mn-ea"/>
            </a:endParaRPr>
          </a:p>
          <a:p>
            <a:pPr lvl="1">
              <a:lnSpc>
                <a:spcPct val="100000"/>
              </a:lnSpc>
            </a:pPr>
            <a:endParaRPr lang="en-US" altLang="ko-KR" dirty="0" smtClean="0">
              <a:latin typeface="+mn-ea"/>
            </a:endParaRPr>
          </a:p>
          <a:p>
            <a:pPr lvl="1">
              <a:lnSpc>
                <a:spcPct val="100000"/>
              </a:lnSpc>
            </a:pPr>
            <a:endParaRPr lang="en-US" altLang="ko-KR" dirty="0">
              <a:latin typeface="+mn-ea"/>
            </a:endParaRPr>
          </a:p>
          <a:p>
            <a:pPr>
              <a:lnSpc>
                <a:spcPct val="100000"/>
              </a:lnSpc>
            </a:pPr>
            <a:r>
              <a:rPr lang="en-US" altLang="ko-KR" dirty="0" smtClean="0">
                <a:latin typeface="+mn-ea"/>
              </a:rPr>
              <a:t>Countermeasure</a:t>
            </a:r>
          </a:p>
          <a:p>
            <a:pPr lvl="1">
              <a:lnSpc>
                <a:spcPct val="100000"/>
              </a:lnSpc>
            </a:pPr>
            <a:r>
              <a:rPr lang="en-US" altLang="ko-KR" b="1" dirty="0" smtClean="0">
                <a:latin typeface="+mn-ea"/>
              </a:rPr>
              <a:t>Recovering Deleted Event Log</a:t>
            </a:r>
          </a:p>
          <a:p>
            <a:pPr lvl="2">
              <a:lnSpc>
                <a:spcPct val="100000"/>
              </a:lnSpc>
            </a:pPr>
            <a:r>
              <a:rPr lang="en-US" altLang="ko-KR" dirty="0" smtClean="0">
                <a:latin typeface="+mn-ea"/>
              </a:rPr>
              <a:t>There are event log records in unallocated space, after deleting </a:t>
            </a:r>
            <a:r>
              <a:rPr lang="en-US" altLang="ko-KR" dirty="0" smtClean="0"/>
              <a:t>with </a:t>
            </a:r>
            <a:r>
              <a:rPr lang="en-US" altLang="ko-KR" dirty="0" smtClean="0">
                <a:latin typeface="+mn-ea"/>
              </a:rPr>
              <a:t>“</a:t>
            </a:r>
            <a:r>
              <a:rPr lang="en-US" altLang="ko-KR" b="1" dirty="0" err="1" smtClean="0">
                <a:latin typeface="+mn-ea"/>
              </a:rPr>
              <a:t>wevtutil</a:t>
            </a:r>
            <a:r>
              <a:rPr lang="en-US" altLang="ko-KR" b="1" dirty="0" smtClean="0">
                <a:latin typeface="+mn-ea"/>
              </a:rPr>
              <a:t> cl</a:t>
            </a:r>
            <a:r>
              <a:rPr lang="en-US" altLang="ko-KR" dirty="0" smtClean="0">
                <a:latin typeface="+mn-ea"/>
              </a:rPr>
              <a:t>”</a:t>
            </a:r>
            <a:r>
              <a:rPr lang="en-US" altLang="ko-KR" dirty="0" smtClean="0">
                <a:latin typeface="+mn-ea"/>
                <a:sym typeface="Wingdings" panose="05000000000000000000" pitchFamily="2" charset="2"/>
              </a:rPr>
              <a:t> </a:t>
            </a:r>
            <a:r>
              <a:rPr lang="en-US" altLang="ko-KR" b="1" dirty="0" smtClean="0">
                <a:latin typeface="+mn-ea"/>
                <a:sym typeface="Wingdings" panose="05000000000000000000" pitchFamily="2" charset="2"/>
              </a:rPr>
              <a:t>Record Carving~!!</a:t>
            </a:r>
            <a:endParaRPr lang="en-US" altLang="ko-KR" b="1" dirty="0" smtClean="0">
              <a:latin typeface="+mn-ea"/>
            </a:endParaRPr>
          </a:p>
          <a:p>
            <a:pPr marL="565150" lvl="2" indent="0">
              <a:lnSpc>
                <a:spcPct val="100000"/>
              </a:lnSpc>
              <a:buNone/>
            </a:pPr>
            <a:endParaRPr lang="en-US" altLang="ko-KR" b="1" dirty="0" smtClean="0">
              <a:latin typeface="+mn-ea"/>
            </a:endParaRPr>
          </a:p>
        </p:txBody>
      </p:sp>
      <p:pic>
        <p:nvPicPr>
          <p:cNvPr id="4" name="그림 3"/>
          <p:cNvPicPr>
            <a:picLocks noChangeAspect="1"/>
          </p:cNvPicPr>
          <p:nvPr/>
        </p:nvPicPr>
        <p:blipFill>
          <a:blip r:embed="rId3"/>
          <a:stretch>
            <a:fillRect/>
          </a:stretch>
        </p:blipFill>
        <p:spPr>
          <a:xfrm>
            <a:off x="1043608" y="2060848"/>
            <a:ext cx="3743325" cy="742950"/>
          </a:xfrm>
          <a:prstGeom prst="rect">
            <a:avLst/>
          </a:prstGeom>
          <a:ln>
            <a:solidFill>
              <a:srgbClr val="002060"/>
            </a:solidFill>
          </a:ln>
        </p:spPr>
      </p:pic>
      <p:pic>
        <p:nvPicPr>
          <p:cNvPr id="7" name="그림 6"/>
          <p:cNvPicPr>
            <a:picLocks noChangeAspect="1"/>
          </p:cNvPicPr>
          <p:nvPr/>
        </p:nvPicPr>
        <p:blipFill rotWithShape="1">
          <a:blip r:embed="rId4"/>
          <a:srcRect t="31630" b="6957"/>
          <a:stretch/>
        </p:blipFill>
        <p:spPr>
          <a:xfrm>
            <a:off x="734452" y="3789040"/>
            <a:ext cx="8104962" cy="2731405"/>
          </a:xfrm>
          <a:prstGeom prst="rect">
            <a:avLst/>
          </a:prstGeom>
          <a:ln>
            <a:solidFill>
              <a:srgbClr val="002060"/>
            </a:solidFill>
          </a:ln>
          <a:effectLst/>
        </p:spPr>
      </p:pic>
      <p:grpSp>
        <p:nvGrpSpPr>
          <p:cNvPr id="11" name="그룹 10"/>
          <p:cNvGrpSpPr/>
          <p:nvPr/>
        </p:nvGrpSpPr>
        <p:grpSpPr>
          <a:xfrm>
            <a:off x="7435676" y="764704"/>
            <a:ext cx="1410665" cy="1030100"/>
            <a:chOff x="5676119" y="2780928"/>
            <a:chExt cx="2365360" cy="1852336"/>
          </a:xfrm>
        </p:grpSpPr>
        <p:pic>
          <p:nvPicPr>
            <p:cNvPr id="12" name="Picture 10" descr="D:\001_ahnlab_work\01_제안서\120102_사내공용PPT템플릿\최종본\icon\2012_01_icon_007.png"/>
            <p:cNvPicPr>
              <a:picLocks noChangeAspect="1" noChangeArrowheads="1"/>
            </p:cNvPicPr>
            <p:nvPr/>
          </p:nvPicPr>
          <p:blipFill>
            <a:blip r:embed="rId5" cstate="print"/>
            <a:srcRect/>
            <a:stretch>
              <a:fillRect/>
            </a:stretch>
          </p:blipFill>
          <p:spPr bwMode="auto">
            <a:xfrm>
              <a:off x="5868144" y="2780928"/>
              <a:ext cx="1953410" cy="1401260"/>
            </a:xfrm>
            <a:prstGeom prst="rect">
              <a:avLst/>
            </a:prstGeom>
            <a:noFill/>
          </p:spPr>
        </p:pic>
        <p:sp>
          <p:nvSpPr>
            <p:cNvPr id="13" name="TextBox 12"/>
            <p:cNvSpPr txBox="1"/>
            <p:nvPr/>
          </p:nvSpPr>
          <p:spPr>
            <a:xfrm>
              <a:off x="5676119" y="4109492"/>
              <a:ext cx="2365360" cy="523772"/>
            </a:xfrm>
            <a:prstGeom prst="rect">
              <a:avLst/>
            </a:prstGeom>
          </p:spPr>
          <p:txBody>
            <a:bodyPr wrap="square" rtlCol="0">
              <a:noAutofit/>
            </a:bodyPr>
            <a:lstStyle/>
            <a:p>
              <a:r>
                <a:rPr lang="en-US" altLang="ko-KR" sz="1400" b="1" dirty="0" smtClean="0">
                  <a:solidFill>
                    <a:srgbClr val="002060"/>
                  </a:solidFill>
                  <a:latin typeface="+mn-ea"/>
                  <a:sym typeface="Wingdings" pitchFamily="2" charset="2"/>
                </a:rPr>
                <a:t>Victim System</a:t>
              </a:r>
              <a:endParaRPr lang="ko-KR" altLang="en-US" sz="1400" b="1" dirty="0" smtClean="0">
                <a:solidFill>
                  <a:srgbClr val="002060"/>
                </a:solidFill>
                <a:latin typeface="+mn-ea"/>
                <a:sym typeface="Wingdings" pitchFamily="2" charset="2"/>
              </a:endParaRPr>
            </a:p>
          </p:txBody>
        </p:sp>
      </p:grpSp>
    </p:spTree>
    <p:extLst>
      <p:ext uri="{BB962C8B-B14F-4D97-AF65-F5344CB8AC3E}">
        <p14:creationId xmlns:p14="http://schemas.microsoft.com/office/powerpoint/2010/main" val="38048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fade">
                                      <p:cBhvr>
                                        <p:cTn id="18" dur="500"/>
                                        <p:tgtEl>
                                          <p:spTgt spid="5">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Effect transition="in" filter="fade">
                                      <p:cBhvr>
                                        <p:cTn id="21" dur="500"/>
                                        <p:tgtEl>
                                          <p:spTgt spid="5">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9" end="9"/>
                                            </p:txEl>
                                          </p:spTgt>
                                        </p:tgtEl>
                                        <p:attrNameLst>
                                          <p:attrName>style.visibility</p:attrName>
                                        </p:attrNameLst>
                                      </p:cBhvr>
                                      <p:to>
                                        <p:strVal val="visible"/>
                                      </p:to>
                                    </p:set>
                                    <p:animEffect transition="in" filter="fade">
                                      <p:cBhvr>
                                        <p:cTn id="24" dur="500"/>
                                        <p:tgtEl>
                                          <p:spTgt spid="5">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a:t>Countermeasure for Anti Forensics</a:t>
            </a:r>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fld id="{8486220B-EE48-441A-BEE1-7E447193D81B}" type="slidenum">
              <a:rPr lang="ko-KR" altLang="en-US" smtClean="0"/>
              <a:pPr/>
              <a:t>24</a:t>
            </a:fld>
            <a:endParaRPr lang="ko-KR" altLang="en-US" dirty="0"/>
          </a:p>
        </p:txBody>
      </p:sp>
      <p:sp>
        <p:nvSpPr>
          <p:cNvPr id="5" name="내용 개체 틀 4"/>
          <p:cNvSpPr>
            <a:spLocks noGrp="1"/>
          </p:cNvSpPr>
          <p:nvPr>
            <p:ph sz="quarter" idx="11"/>
          </p:nvPr>
        </p:nvSpPr>
        <p:spPr/>
        <p:txBody>
          <a:bodyPr/>
          <a:lstStyle/>
          <a:p>
            <a:r>
              <a:rPr lang="en-US" altLang="ko-KR" dirty="0" smtClean="0"/>
              <a:t>Recovering Deleted Event Records</a:t>
            </a:r>
            <a:endParaRPr lang="ko-KR" altLang="en-US" dirty="0"/>
          </a:p>
        </p:txBody>
      </p:sp>
      <p:pic>
        <p:nvPicPr>
          <p:cNvPr id="6"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724128" y="1916832"/>
            <a:ext cx="1607421" cy="1007317"/>
          </a:xfrm>
          <a:prstGeom prst="rect">
            <a:avLst/>
          </a:prstGeom>
          <a:noFill/>
        </p:spPr>
      </p:pic>
      <p:pic>
        <p:nvPicPr>
          <p:cNvPr id="7" name="그림 6"/>
          <p:cNvPicPr>
            <a:picLocks noChangeAspect="1"/>
          </p:cNvPicPr>
          <p:nvPr/>
        </p:nvPicPr>
        <p:blipFill>
          <a:blip r:embed="rId4"/>
          <a:stretch>
            <a:fillRect/>
          </a:stretch>
        </p:blipFill>
        <p:spPr>
          <a:xfrm>
            <a:off x="1187624" y="1925920"/>
            <a:ext cx="1576748" cy="998229"/>
          </a:xfrm>
          <a:prstGeom prst="rect">
            <a:avLst/>
          </a:prstGeom>
        </p:spPr>
      </p:pic>
      <p:pic>
        <p:nvPicPr>
          <p:cNvPr id="8" name="Picture 31" descr="D:\001_ahnlab_work\01_제안서\120102_사내공용PPT템플릿\최종본\icon\2012_01_icon_029.png"/>
          <p:cNvPicPr>
            <a:picLocks noChangeAspect="1" noChangeArrowheads="1"/>
          </p:cNvPicPr>
          <p:nvPr/>
        </p:nvPicPr>
        <p:blipFill>
          <a:blip r:embed="rId5" cstate="print"/>
          <a:srcRect/>
          <a:stretch>
            <a:fillRect/>
          </a:stretch>
        </p:blipFill>
        <p:spPr bwMode="auto">
          <a:xfrm>
            <a:off x="1684091" y="2131977"/>
            <a:ext cx="583814" cy="577025"/>
          </a:xfrm>
          <a:prstGeom prst="rect">
            <a:avLst/>
          </a:prstGeom>
          <a:noFill/>
        </p:spPr>
      </p:pic>
      <p:pic>
        <p:nvPicPr>
          <p:cNvPr id="9" name="그림 8"/>
          <p:cNvPicPr>
            <a:picLocks noChangeAspect="1"/>
          </p:cNvPicPr>
          <p:nvPr/>
        </p:nvPicPr>
        <p:blipFill>
          <a:blip r:embed="rId4"/>
          <a:stretch>
            <a:fillRect/>
          </a:stretch>
        </p:blipFill>
        <p:spPr>
          <a:xfrm>
            <a:off x="5743699" y="1925920"/>
            <a:ext cx="1576748" cy="998229"/>
          </a:xfrm>
          <a:prstGeom prst="rect">
            <a:avLst/>
          </a:prstGeom>
        </p:spPr>
      </p:pic>
      <p:grpSp>
        <p:nvGrpSpPr>
          <p:cNvPr id="10" name="그룹 9"/>
          <p:cNvGrpSpPr/>
          <p:nvPr/>
        </p:nvGrpSpPr>
        <p:grpSpPr>
          <a:xfrm>
            <a:off x="5875102" y="3356197"/>
            <a:ext cx="2680208" cy="1008112"/>
            <a:chOff x="5708216" y="5013176"/>
            <a:chExt cx="2680208" cy="1008112"/>
          </a:xfrm>
        </p:grpSpPr>
        <p:pic>
          <p:nvPicPr>
            <p:cNvPr id="11" name="그림 10"/>
            <p:cNvPicPr>
              <a:picLocks noChangeAspect="1"/>
            </p:cNvPicPr>
            <p:nvPr/>
          </p:nvPicPr>
          <p:blipFill>
            <a:blip r:embed="rId6"/>
            <a:stretch>
              <a:fillRect/>
            </a:stretch>
          </p:blipFill>
          <p:spPr>
            <a:xfrm>
              <a:off x="5847053" y="5187657"/>
              <a:ext cx="2469363" cy="696487"/>
            </a:xfrm>
            <a:prstGeom prst="rect">
              <a:avLst/>
            </a:prstGeom>
            <a:ln>
              <a:noFill/>
            </a:ln>
          </p:spPr>
        </p:pic>
        <p:sp>
          <p:nvSpPr>
            <p:cNvPr id="12" name="모서리가 둥근 사각형 설명선 11"/>
            <p:cNvSpPr/>
            <p:nvPr/>
          </p:nvSpPr>
          <p:spPr>
            <a:xfrm>
              <a:off x="5708216" y="5013176"/>
              <a:ext cx="2680208" cy="1008112"/>
            </a:xfrm>
            <a:prstGeom prst="wedgeRoundRectCallout">
              <a:avLst>
                <a:gd name="adj1" fmla="val -27936"/>
                <a:gd name="adj2" fmla="val -90469"/>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 name="모서리가 둥근 사각형 설명선 12"/>
          <p:cNvSpPr/>
          <p:nvPr/>
        </p:nvSpPr>
        <p:spPr>
          <a:xfrm>
            <a:off x="467544" y="3356197"/>
            <a:ext cx="8496622" cy="2617146"/>
          </a:xfrm>
          <a:prstGeom prst="wedgeRoundRectCallout">
            <a:avLst>
              <a:gd name="adj1" fmla="val 18418"/>
              <a:gd name="adj2" fmla="val -65867"/>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p:cNvSpPr/>
          <p:nvPr/>
        </p:nvSpPr>
        <p:spPr>
          <a:xfrm>
            <a:off x="1115616" y="3573016"/>
            <a:ext cx="1648756" cy="2232248"/>
          </a:xfrm>
          <a:prstGeom prst="rect">
            <a:avLst/>
          </a:prstGeom>
          <a:solidFill>
            <a:schemeClr val="bg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p:cNvSpPr/>
          <p:nvPr/>
        </p:nvSpPr>
        <p:spPr>
          <a:xfrm>
            <a:off x="1115616" y="4077072"/>
            <a:ext cx="1648756" cy="1500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a:t>Record</a:t>
            </a:r>
            <a:endParaRPr lang="ko-KR" altLang="en-US" sz="1000" b="1" dirty="0"/>
          </a:p>
        </p:txBody>
      </p:sp>
      <p:sp>
        <p:nvSpPr>
          <p:cNvPr id="16" name="직사각형 15"/>
          <p:cNvSpPr/>
          <p:nvPr/>
        </p:nvSpPr>
        <p:spPr>
          <a:xfrm>
            <a:off x="1115616" y="4227611"/>
            <a:ext cx="1648756" cy="1500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a:t>Record</a:t>
            </a:r>
            <a:endParaRPr lang="ko-KR" altLang="en-US" sz="1000" b="1" dirty="0"/>
          </a:p>
        </p:txBody>
      </p:sp>
      <p:sp>
        <p:nvSpPr>
          <p:cNvPr id="17" name="직사각형 16"/>
          <p:cNvSpPr/>
          <p:nvPr/>
        </p:nvSpPr>
        <p:spPr>
          <a:xfrm>
            <a:off x="1115616" y="4379022"/>
            <a:ext cx="1648756" cy="1500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a:t>Record</a:t>
            </a:r>
            <a:endParaRPr lang="ko-KR" altLang="en-US" sz="1000" b="1" dirty="0"/>
          </a:p>
        </p:txBody>
      </p:sp>
      <p:sp>
        <p:nvSpPr>
          <p:cNvPr id="18" name="직사각형 17"/>
          <p:cNvSpPr/>
          <p:nvPr/>
        </p:nvSpPr>
        <p:spPr>
          <a:xfrm>
            <a:off x="1115616" y="3728828"/>
            <a:ext cx="1648756" cy="1500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smtClean="0"/>
              <a:t>Record</a:t>
            </a:r>
            <a:endParaRPr lang="ko-KR" altLang="en-US" sz="1000" b="1" dirty="0"/>
          </a:p>
        </p:txBody>
      </p:sp>
      <p:sp>
        <p:nvSpPr>
          <p:cNvPr id="19" name="직사각형 18"/>
          <p:cNvSpPr/>
          <p:nvPr/>
        </p:nvSpPr>
        <p:spPr>
          <a:xfrm>
            <a:off x="1115616" y="4875421"/>
            <a:ext cx="1648756" cy="1500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a:t>Record</a:t>
            </a:r>
            <a:endParaRPr lang="ko-KR" altLang="en-US" sz="1000" b="1" dirty="0"/>
          </a:p>
        </p:txBody>
      </p:sp>
      <p:sp>
        <p:nvSpPr>
          <p:cNvPr id="20" name="직사각형 19"/>
          <p:cNvSpPr/>
          <p:nvPr/>
        </p:nvSpPr>
        <p:spPr>
          <a:xfrm>
            <a:off x="1115616" y="5023749"/>
            <a:ext cx="1648756" cy="1500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a:t>Record</a:t>
            </a:r>
            <a:endParaRPr lang="ko-KR" altLang="en-US" sz="1000" b="1" dirty="0"/>
          </a:p>
        </p:txBody>
      </p:sp>
      <p:sp>
        <p:nvSpPr>
          <p:cNvPr id="21" name="직사각형 20"/>
          <p:cNvSpPr/>
          <p:nvPr/>
        </p:nvSpPr>
        <p:spPr>
          <a:xfrm>
            <a:off x="1115616" y="5176268"/>
            <a:ext cx="1648756" cy="1500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a:t>Record</a:t>
            </a:r>
            <a:endParaRPr lang="ko-KR" altLang="en-US" sz="1000" b="1" dirty="0"/>
          </a:p>
        </p:txBody>
      </p:sp>
      <p:sp>
        <p:nvSpPr>
          <p:cNvPr id="22" name="직사각형 21"/>
          <p:cNvSpPr/>
          <p:nvPr/>
        </p:nvSpPr>
        <p:spPr>
          <a:xfrm>
            <a:off x="1115616" y="5324596"/>
            <a:ext cx="1648756" cy="1500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a:t>Record</a:t>
            </a:r>
            <a:endParaRPr lang="ko-KR" altLang="en-US" sz="1000" b="1" dirty="0"/>
          </a:p>
        </p:txBody>
      </p:sp>
      <p:sp>
        <p:nvSpPr>
          <p:cNvPr id="23" name="직사각형 22"/>
          <p:cNvSpPr/>
          <p:nvPr/>
        </p:nvSpPr>
        <p:spPr>
          <a:xfrm>
            <a:off x="3819646" y="3868163"/>
            <a:ext cx="1648756" cy="1500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smtClean="0"/>
              <a:t>Header</a:t>
            </a:r>
            <a:endParaRPr lang="ko-KR" altLang="en-US" sz="1000" b="1" dirty="0"/>
          </a:p>
        </p:txBody>
      </p:sp>
      <p:sp>
        <p:nvSpPr>
          <p:cNvPr id="24" name="직사각형 23"/>
          <p:cNvSpPr/>
          <p:nvPr/>
        </p:nvSpPr>
        <p:spPr>
          <a:xfrm>
            <a:off x="3819646" y="5187025"/>
            <a:ext cx="1648756" cy="1500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smtClean="0"/>
              <a:t>Footer</a:t>
            </a:r>
            <a:endParaRPr lang="ko-KR" altLang="en-US" sz="1000" b="1" dirty="0"/>
          </a:p>
        </p:txBody>
      </p:sp>
      <p:sp>
        <p:nvSpPr>
          <p:cNvPr id="28" name="왼쪽 화살표 27"/>
          <p:cNvSpPr/>
          <p:nvPr/>
        </p:nvSpPr>
        <p:spPr>
          <a:xfrm>
            <a:off x="2915816" y="2131977"/>
            <a:ext cx="2736304" cy="577025"/>
          </a:xfrm>
          <a:prstGeom prst="leftArrow">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Back-Tracking~!!</a:t>
            </a:r>
            <a:endParaRPr lang="ko-KR" altLang="en-US" b="1" dirty="0"/>
          </a:p>
        </p:txBody>
      </p:sp>
      <p:sp>
        <p:nvSpPr>
          <p:cNvPr id="29" name="TextBox 28"/>
          <p:cNvSpPr txBox="1"/>
          <p:nvPr/>
        </p:nvSpPr>
        <p:spPr>
          <a:xfrm>
            <a:off x="1045616" y="3359574"/>
            <a:ext cx="2160240" cy="24622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ko-KR" sz="1000" b="1" dirty="0" smtClean="0"/>
              <a:t>Unallocated Space</a:t>
            </a:r>
            <a:endParaRPr lang="ko-KR" altLang="en-US" sz="1000" b="1" dirty="0"/>
          </a:p>
        </p:txBody>
      </p:sp>
      <p:sp>
        <p:nvSpPr>
          <p:cNvPr id="30" name="모서리가 둥근 사각형 설명선 29"/>
          <p:cNvSpPr/>
          <p:nvPr/>
        </p:nvSpPr>
        <p:spPr>
          <a:xfrm>
            <a:off x="1487075" y="3324356"/>
            <a:ext cx="1866949" cy="789725"/>
          </a:xfrm>
          <a:prstGeom prst="wedgeRoundRectCallout">
            <a:avLst>
              <a:gd name="adj1" fmla="val -21933"/>
              <a:gd name="adj2" fmla="val -92913"/>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smtClean="0">
                <a:solidFill>
                  <a:srgbClr val="4C76A2"/>
                </a:solidFill>
              </a:rPr>
              <a:t>Pass the Hash</a:t>
            </a:r>
          </a:p>
          <a:p>
            <a:r>
              <a:rPr lang="en-US" altLang="ko-KR" b="1" dirty="0" smtClean="0">
                <a:solidFill>
                  <a:srgbClr val="4C76A2"/>
                </a:solidFill>
                <a:sym typeface="Wingdings" panose="05000000000000000000" pitchFamily="2" charset="2"/>
              </a:rPr>
              <a:t>Network Share</a:t>
            </a:r>
            <a:endParaRPr lang="ko-KR" altLang="en-US" b="1" dirty="0">
              <a:solidFill>
                <a:srgbClr val="4C76A2"/>
              </a:solidFill>
            </a:endParaRPr>
          </a:p>
        </p:txBody>
      </p:sp>
      <p:grpSp>
        <p:nvGrpSpPr>
          <p:cNvPr id="32" name="그룹 31"/>
          <p:cNvGrpSpPr/>
          <p:nvPr/>
        </p:nvGrpSpPr>
        <p:grpSpPr>
          <a:xfrm>
            <a:off x="5743699" y="3573016"/>
            <a:ext cx="2932757" cy="1826626"/>
            <a:chOff x="5743699" y="3573016"/>
            <a:chExt cx="2932757" cy="1826626"/>
          </a:xfrm>
        </p:grpSpPr>
        <p:sp>
          <p:nvSpPr>
            <p:cNvPr id="27" name="모서리가 둥근 사각형 설명선 26"/>
            <p:cNvSpPr/>
            <p:nvPr/>
          </p:nvSpPr>
          <p:spPr>
            <a:xfrm>
              <a:off x="5743699" y="3573016"/>
              <a:ext cx="2932757" cy="1826626"/>
            </a:xfrm>
            <a:prstGeom prst="wedgeRoundRectCallout">
              <a:avLst>
                <a:gd name="adj1" fmla="val -59311"/>
                <a:gd name="adj2" fmla="val -20845"/>
                <a:gd name="adj3" fmla="val 166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1" name="그림 30"/>
            <p:cNvPicPr>
              <a:picLocks noChangeAspect="1"/>
            </p:cNvPicPr>
            <p:nvPr/>
          </p:nvPicPr>
          <p:blipFill>
            <a:blip r:embed="rId7"/>
            <a:stretch>
              <a:fillRect/>
            </a:stretch>
          </p:blipFill>
          <p:spPr>
            <a:xfrm>
              <a:off x="5968702" y="3683872"/>
              <a:ext cx="2514600" cy="1628775"/>
            </a:xfrm>
            <a:prstGeom prst="rect">
              <a:avLst/>
            </a:prstGeom>
          </p:spPr>
        </p:pic>
      </p:grpSp>
    </p:spTree>
    <p:extLst>
      <p:ext uri="{BB962C8B-B14F-4D97-AF65-F5344CB8AC3E}">
        <p14:creationId xmlns:p14="http://schemas.microsoft.com/office/powerpoint/2010/main" val="1936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4.16667E-6 2.22222E-6 L 0.48073 2.22222E-6 " pathEditMode="relative" rAng="0" ptsTypes="AA">
                                      <p:cBhvr>
                                        <p:cTn id="13" dur="2000" fill="hold"/>
                                        <p:tgtEl>
                                          <p:spTgt spid="8"/>
                                        </p:tgtEl>
                                        <p:attrNameLst>
                                          <p:attrName>ppt_x</p:attrName>
                                          <p:attrName>ppt_y</p:attrName>
                                        </p:attrNameLst>
                                      </p:cBhvr>
                                      <p:rCtr x="24028" y="0"/>
                                    </p:animMotion>
                                  </p:childTnLst>
                                </p:cTn>
                              </p:par>
                            </p:childTnLst>
                          </p:cTn>
                        </p:par>
                        <p:par>
                          <p:cTn id="14" fill="hold">
                            <p:stCondLst>
                              <p:cond delay="2500"/>
                            </p:stCondLst>
                            <p:childTnLst>
                              <p:par>
                                <p:cTn id="15" presetID="10" presetClass="exit" presetSubtype="0" fill="hold" grpId="1" nodeType="after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2.77778E-6 -4.07407E-6 L 0.29566 0.01227 " pathEditMode="relative" rAng="0" ptsTypes="AA">
                                      <p:cBhvr>
                                        <p:cTn id="67" dur="2000" fill="hold"/>
                                        <p:tgtEl>
                                          <p:spTgt spid="15"/>
                                        </p:tgtEl>
                                        <p:attrNameLst>
                                          <p:attrName>ppt_x</p:attrName>
                                          <p:attrName>ppt_y</p:attrName>
                                        </p:attrNameLst>
                                      </p:cBhvr>
                                      <p:rCtr x="14774" y="602"/>
                                    </p:animMotion>
                                  </p:childTnLst>
                                </p:cTn>
                              </p:par>
                              <p:par>
                                <p:cTn id="68" presetID="42" presetClass="path" presetSubtype="0" accel="50000" decel="50000" fill="hold" grpId="1" nodeType="withEffect">
                                  <p:stCondLst>
                                    <p:cond delay="0"/>
                                  </p:stCondLst>
                                  <p:childTnLst>
                                    <p:animMotion origin="layout" path="M -2.77778E-6 -4.81481E-6 L 0.29566 0.01065 " pathEditMode="relative" rAng="0" ptsTypes="AA">
                                      <p:cBhvr>
                                        <p:cTn id="69" dur="2000" fill="hold"/>
                                        <p:tgtEl>
                                          <p:spTgt spid="16"/>
                                        </p:tgtEl>
                                        <p:attrNameLst>
                                          <p:attrName>ppt_x</p:attrName>
                                          <p:attrName>ppt_y</p:attrName>
                                        </p:attrNameLst>
                                      </p:cBhvr>
                                      <p:rCtr x="14774" y="532"/>
                                    </p:animMotion>
                                  </p:childTnLst>
                                </p:cTn>
                              </p:par>
                              <p:par>
                                <p:cTn id="70" presetID="42" presetClass="path" presetSubtype="0" accel="50000" decel="50000" fill="hold" grpId="1" nodeType="withEffect">
                                  <p:stCondLst>
                                    <p:cond delay="0"/>
                                  </p:stCondLst>
                                  <p:childTnLst>
                                    <p:animMotion origin="layout" path="M -2.77778E-6 4.44444E-6 L 0.29566 0.00925 " pathEditMode="relative" rAng="0" ptsTypes="AA">
                                      <p:cBhvr>
                                        <p:cTn id="71" dur="2000" fill="hold"/>
                                        <p:tgtEl>
                                          <p:spTgt spid="17"/>
                                        </p:tgtEl>
                                        <p:attrNameLst>
                                          <p:attrName>ppt_x</p:attrName>
                                          <p:attrName>ppt_y</p:attrName>
                                        </p:attrNameLst>
                                      </p:cBhvr>
                                      <p:rCtr x="14774" y="463"/>
                                    </p:animMotion>
                                  </p:childTnLst>
                                </p:cTn>
                              </p:par>
                              <p:par>
                                <p:cTn id="72" presetID="42" presetClass="path" presetSubtype="0" accel="50000" decel="50000" fill="hold" grpId="1" nodeType="withEffect">
                                  <p:stCondLst>
                                    <p:cond delay="0"/>
                                  </p:stCondLst>
                                  <p:childTnLst>
                                    <p:animMotion origin="layout" path="M -2.77778E-6 3.7037E-7 L 0.29566 0.04259 " pathEditMode="relative" rAng="0" ptsTypes="AA">
                                      <p:cBhvr>
                                        <p:cTn id="73" dur="2000" fill="hold"/>
                                        <p:tgtEl>
                                          <p:spTgt spid="18"/>
                                        </p:tgtEl>
                                        <p:attrNameLst>
                                          <p:attrName>ppt_x</p:attrName>
                                          <p:attrName>ppt_y</p:attrName>
                                        </p:attrNameLst>
                                      </p:cBhvr>
                                      <p:rCtr x="14774" y="2130"/>
                                    </p:animMotion>
                                  </p:childTnLst>
                                </p:cTn>
                              </p:par>
                              <p:par>
                                <p:cTn id="74" presetID="42" presetClass="path" presetSubtype="0" accel="50000" decel="50000" fill="hold" grpId="1" nodeType="withEffect">
                                  <p:stCondLst>
                                    <p:cond delay="0"/>
                                  </p:stCondLst>
                                  <p:childTnLst>
                                    <p:animMotion origin="layout" path="M -2.77778E-6 7.40741E-7 L 0.29566 -0.04097 " pathEditMode="relative" rAng="0" ptsTypes="AA">
                                      <p:cBhvr>
                                        <p:cTn id="75" dur="2000" fill="hold"/>
                                        <p:tgtEl>
                                          <p:spTgt spid="19"/>
                                        </p:tgtEl>
                                        <p:attrNameLst>
                                          <p:attrName>ppt_x</p:attrName>
                                          <p:attrName>ppt_y</p:attrName>
                                        </p:attrNameLst>
                                      </p:cBhvr>
                                      <p:rCtr x="14774" y="-2060"/>
                                    </p:animMotion>
                                  </p:childTnLst>
                                </p:cTn>
                              </p:par>
                              <p:par>
                                <p:cTn id="76" presetID="42" presetClass="path" presetSubtype="0" accel="50000" decel="50000" fill="hold" grpId="1" nodeType="withEffect">
                                  <p:stCondLst>
                                    <p:cond delay="0"/>
                                  </p:stCondLst>
                                  <p:childTnLst>
                                    <p:animMotion origin="layout" path="M -2.77778E-6 -0.00162 L 0.29566 -0.03982 " pathEditMode="relative" rAng="0" ptsTypes="AA">
                                      <p:cBhvr>
                                        <p:cTn id="77" dur="2000" fill="hold"/>
                                        <p:tgtEl>
                                          <p:spTgt spid="20"/>
                                        </p:tgtEl>
                                        <p:attrNameLst>
                                          <p:attrName>ppt_x</p:attrName>
                                          <p:attrName>ppt_y</p:attrName>
                                        </p:attrNameLst>
                                      </p:cBhvr>
                                      <p:rCtr x="14774" y="-1921"/>
                                    </p:animMotion>
                                  </p:childTnLst>
                                </p:cTn>
                              </p:par>
                              <p:par>
                                <p:cTn id="78" presetID="42" presetClass="path" presetSubtype="0" accel="50000" decel="50000" fill="hold" grpId="1" nodeType="withEffect">
                                  <p:stCondLst>
                                    <p:cond delay="0"/>
                                  </p:stCondLst>
                                  <p:childTnLst>
                                    <p:animMotion origin="layout" path="M -2.77778E-6 -0.00162 L 0.29566 -0.04398 " pathEditMode="relative" rAng="0" ptsTypes="AA">
                                      <p:cBhvr>
                                        <p:cTn id="79" dur="2000" fill="hold"/>
                                        <p:tgtEl>
                                          <p:spTgt spid="21"/>
                                        </p:tgtEl>
                                        <p:attrNameLst>
                                          <p:attrName>ppt_x</p:attrName>
                                          <p:attrName>ppt_y</p:attrName>
                                        </p:attrNameLst>
                                      </p:cBhvr>
                                      <p:rCtr x="14774" y="-2130"/>
                                    </p:animMotion>
                                  </p:childTnLst>
                                </p:cTn>
                              </p:par>
                              <p:par>
                                <p:cTn id="80" presetID="42" presetClass="path" presetSubtype="0" accel="50000" decel="50000" fill="hold" grpId="1" nodeType="withEffect">
                                  <p:stCondLst>
                                    <p:cond delay="0"/>
                                  </p:stCondLst>
                                  <p:childTnLst>
                                    <p:animMotion origin="layout" path="M -2.77778E-6 -0.00486 L 0.29566 -0.04283 " pathEditMode="relative" rAng="0" ptsTypes="AA">
                                      <p:cBhvr>
                                        <p:cTn id="81" dur="2000" fill="hold"/>
                                        <p:tgtEl>
                                          <p:spTgt spid="22"/>
                                        </p:tgtEl>
                                        <p:attrNameLst>
                                          <p:attrName>ppt_x</p:attrName>
                                          <p:attrName>ppt_y</p:attrName>
                                        </p:attrNameLst>
                                      </p:cBhvr>
                                      <p:rCtr x="14774" y="-1898"/>
                                    </p:animMotion>
                                  </p:childTnLst>
                                </p:cTn>
                              </p:par>
                            </p:childTnLst>
                          </p:cTn>
                        </p:par>
                        <p:par>
                          <p:cTn id="82" fill="hold">
                            <p:stCondLst>
                              <p:cond delay="2000"/>
                            </p:stCondLst>
                            <p:childTnLst>
                              <p:par>
                                <p:cTn id="83" presetID="14" presetClass="entr" presetSubtype="1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randombar(horizontal)">
                                      <p:cBhvr>
                                        <p:cTn id="85" dur="500"/>
                                        <p:tgtEl>
                                          <p:spTgt spid="23"/>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randombar(horizontal)">
                                      <p:cBhvr>
                                        <p:cTn id="88" dur="500"/>
                                        <p:tgtEl>
                                          <p:spTgt spid="24"/>
                                        </p:tgtEl>
                                      </p:cBhvr>
                                    </p:animEffect>
                                  </p:childTnLst>
                                </p:cTn>
                              </p:par>
                            </p:childTnLst>
                          </p:cTn>
                        </p:par>
                        <p:par>
                          <p:cTn id="89" fill="hold">
                            <p:stCondLst>
                              <p:cond delay="2500"/>
                            </p:stCondLst>
                            <p:childTnLst>
                              <p:par>
                                <p:cTn id="90" presetID="10" presetClass="entr" presetSubtype="0" fill="hold"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par>
                          <p:cTn id="93" fill="hold">
                            <p:stCondLst>
                              <p:cond delay="3000"/>
                            </p:stCondLst>
                            <p:childTnLst>
                              <p:par>
                                <p:cTn id="94" presetID="6" presetClass="entr" presetSubtype="16" fill="hold" grpId="0" nodeType="afterEffect">
                                  <p:stCondLst>
                                    <p:cond delay="500"/>
                                  </p:stCondLst>
                                  <p:childTnLst>
                                    <p:set>
                                      <p:cBhvr>
                                        <p:cTn id="95" dur="1" fill="hold">
                                          <p:stCondLst>
                                            <p:cond delay="0"/>
                                          </p:stCondLst>
                                        </p:cTn>
                                        <p:tgtEl>
                                          <p:spTgt spid="28"/>
                                        </p:tgtEl>
                                        <p:attrNameLst>
                                          <p:attrName>style.visibility</p:attrName>
                                        </p:attrNameLst>
                                      </p:cBhvr>
                                      <p:to>
                                        <p:strVal val="visible"/>
                                      </p:to>
                                    </p:set>
                                    <p:animEffect transition="in" filter="circle(in)">
                                      <p:cBhvr>
                                        <p:cTn id="9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4" grpId="0" animBg="1"/>
      <p:bldP spid="28" grpId="0" animBg="1"/>
      <p:bldP spid="29" grpId="0"/>
      <p:bldP spid="30" grpId="0" animBg="1"/>
      <p:bldP spid="3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a:t>Countermeasure for Anti Forensics</a:t>
            </a:r>
            <a:endParaRPr lang="ko-KR" altLang="en-US" dirty="0"/>
          </a:p>
        </p:txBody>
      </p:sp>
      <p:sp>
        <p:nvSpPr>
          <p:cNvPr id="5" name="내용 개체 틀 4"/>
          <p:cNvSpPr>
            <a:spLocks noGrp="1"/>
          </p:cNvSpPr>
          <p:nvPr>
            <p:ph sz="quarter" idx="11"/>
          </p:nvPr>
        </p:nvSpPr>
        <p:spPr/>
        <p:txBody>
          <a:bodyPr/>
          <a:lstStyle/>
          <a:p>
            <a:r>
              <a:rPr lang="en-US" altLang="ko-KR" dirty="0" smtClean="0">
                <a:latin typeface="+mn-ea"/>
              </a:rPr>
              <a:t>Countermeasure(continue…)</a:t>
            </a:r>
          </a:p>
          <a:p>
            <a:pPr lvl="1"/>
            <a:r>
              <a:rPr lang="en-US" altLang="ko-KR" b="1" dirty="0" smtClean="0">
                <a:latin typeface="+mn-ea"/>
              </a:rPr>
              <a:t>Deleting job file</a:t>
            </a:r>
          </a:p>
          <a:p>
            <a:pPr lvl="2"/>
            <a:r>
              <a:rPr lang="en-US" altLang="ko-KR" dirty="0" smtClean="0"/>
              <a:t>Job file is in $MFT with form of resident file due to the file size( &lt; 870 byte ) </a:t>
            </a:r>
            <a:r>
              <a:rPr lang="en-US" altLang="ko-KR" dirty="0" smtClean="0">
                <a:sym typeface="Wingdings" panose="05000000000000000000" pitchFamily="2" charset="2"/>
              </a:rPr>
              <a:t> Searching within $MFT</a:t>
            </a:r>
            <a:endParaRPr lang="en-US" altLang="ko-KR" dirty="0" smtClean="0">
              <a:latin typeface="+mn-ea"/>
            </a:endParaRPr>
          </a:p>
          <a:p>
            <a:pPr lvl="2"/>
            <a:r>
              <a:rPr lang="en-US" altLang="ko-KR" dirty="0" smtClean="0"/>
              <a:t>“MFT Modified Time” of “Tasks” folder is used to find attack time</a:t>
            </a:r>
            <a:endParaRPr lang="en-US" altLang="ko-KR" dirty="0" smtClean="0">
              <a:latin typeface="+mn-ea"/>
            </a:endParaRPr>
          </a:p>
        </p:txBody>
      </p:sp>
      <p:grpSp>
        <p:nvGrpSpPr>
          <p:cNvPr id="9" name="그룹 8"/>
          <p:cNvGrpSpPr/>
          <p:nvPr/>
        </p:nvGrpSpPr>
        <p:grpSpPr>
          <a:xfrm>
            <a:off x="683568" y="3501008"/>
            <a:ext cx="8105042" cy="1514129"/>
            <a:chOff x="571414" y="3501008"/>
            <a:chExt cx="8105042" cy="1514129"/>
          </a:xfrm>
        </p:grpSpPr>
        <p:pic>
          <p:nvPicPr>
            <p:cNvPr id="7" name="그림 6"/>
            <p:cNvPicPr>
              <a:picLocks noChangeAspect="1"/>
            </p:cNvPicPr>
            <p:nvPr/>
          </p:nvPicPr>
          <p:blipFill>
            <a:blip r:embed="rId3"/>
            <a:stretch>
              <a:fillRect/>
            </a:stretch>
          </p:blipFill>
          <p:spPr>
            <a:xfrm>
              <a:off x="571414" y="3501008"/>
              <a:ext cx="8105042" cy="1514129"/>
            </a:xfrm>
            <a:prstGeom prst="rect">
              <a:avLst/>
            </a:prstGeom>
            <a:ln>
              <a:solidFill>
                <a:srgbClr val="002060"/>
              </a:solidFill>
            </a:ln>
          </p:spPr>
        </p:pic>
        <p:sp>
          <p:nvSpPr>
            <p:cNvPr id="8" name="직사각형 7"/>
            <p:cNvSpPr/>
            <p:nvPr/>
          </p:nvSpPr>
          <p:spPr>
            <a:xfrm>
              <a:off x="571414" y="4149080"/>
              <a:ext cx="486468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 name="그룹 12"/>
          <p:cNvGrpSpPr/>
          <p:nvPr/>
        </p:nvGrpSpPr>
        <p:grpSpPr>
          <a:xfrm>
            <a:off x="7435676" y="764704"/>
            <a:ext cx="1410665" cy="1030100"/>
            <a:chOff x="5676119" y="2780928"/>
            <a:chExt cx="2365360" cy="1852336"/>
          </a:xfrm>
        </p:grpSpPr>
        <p:pic>
          <p:nvPicPr>
            <p:cNvPr id="14" name="Picture 10" descr="D:\001_ahnlab_work\01_제안서\120102_사내공용PPT템플릿\최종본\icon\2012_01_icon_007.png"/>
            <p:cNvPicPr>
              <a:picLocks noChangeAspect="1" noChangeArrowheads="1"/>
            </p:cNvPicPr>
            <p:nvPr/>
          </p:nvPicPr>
          <p:blipFill>
            <a:blip r:embed="rId4" cstate="print"/>
            <a:srcRect/>
            <a:stretch>
              <a:fillRect/>
            </a:stretch>
          </p:blipFill>
          <p:spPr bwMode="auto">
            <a:xfrm>
              <a:off x="5868144" y="2780928"/>
              <a:ext cx="1953410" cy="1401260"/>
            </a:xfrm>
            <a:prstGeom prst="rect">
              <a:avLst/>
            </a:prstGeom>
            <a:noFill/>
          </p:spPr>
        </p:pic>
        <p:sp>
          <p:nvSpPr>
            <p:cNvPr id="15" name="TextBox 14"/>
            <p:cNvSpPr txBox="1"/>
            <p:nvPr/>
          </p:nvSpPr>
          <p:spPr>
            <a:xfrm>
              <a:off x="5676119" y="4109492"/>
              <a:ext cx="2365360" cy="523772"/>
            </a:xfrm>
            <a:prstGeom prst="rect">
              <a:avLst/>
            </a:prstGeom>
          </p:spPr>
          <p:txBody>
            <a:bodyPr wrap="square" rtlCol="0">
              <a:noAutofit/>
            </a:bodyPr>
            <a:lstStyle/>
            <a:p>
              <a:r>
                <a:rPr lang="en-US" altLang="ko-KR" sz="1400" b="1" dirty="0" smtClean="0">
                  <a:solidFill>
                    <a:srgbClr val="002060"/>
                  </a:solidFill>
                  <a:latin typeface="+mn-ea"/>
                  <a:sym typeface="Wingdings" pitchFamily="2" charset="2"/>
                </a:rPr>
                <a:t>Victim System</a:t>
              </a:r>
              <a:endParaRPr lang="ko-KR" altLang="en-US" sz="1400" b="1" dirty="0" smtClean="0">
                <a:solidFill>
                  <a:srgbClr val="002060"/>
                </a:solidFill>
                <a:latin typeface="+mn-ea"/>
                <a:sym typeface="Wingdings" pitchFamily="2" charset="2"/>
              </a:endParaRPr>
            </a:p>
          </p:txBody>
        </p:sp>
      </p:grpSp>
    </p:spTree>
    <p:extLst>
      <p:ext uri="{BB962C8B-B14F-4D97-AF65-F5344CB8AC3E}">
        <p14:creationId xmlns:p14="http://schemas.microsoft.com/office/powerpoint/2010/main" val="38619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a:t>Countermeasure for Anti Forensics</a:t>
            </a:r>
            <a:endParaRPr lang="ko-KR" altLang="en-US" dirty="0"/>
          </a:p>
        </p:txBody>
      </p:sp>
      <p:sp>
        <p:nvSpPr>
          <p:cNvPr id="5" name="내용 개체 틀 4"/>
          <p:cNvSpPr>
            <a:spLocks noGrp="1"/>
          </p:cNvSpPr>
          <p:nvPr>
            <p:ph sz="quarter" idx="11"/>
          </p:nvPr>
        </p:nvSpPr>
        <p:spPr/>
        <p:txBody>
          <a:bodyPr/>
          <a:lstStyle/>
          <a:p>
            <a:r>
              <a:rPr lang="en-US" altLang="ko-KR" dirty="0">
                <a:latin typeface="+mn-ea"/>
              </a:rPr>
              <a:t>Countermeasure(continue…)</a:t>
            </a:r>
          </a:p>
          <a:p>
            <a:pPr lvl="1"/>
            <a:r>
              <a:rPr lang="en-US" altLang="ko-KR" b="1" dirty="0" smtClean="0">
                <a:latin typeface="+mn-ea"/>
              </a:rPr>
              <a:t>Deleting malware file</a:t>
            </a:r>
          </a:p>
          <a:p>
            <a:pPr lvl="2"/>
            <a:r>
              <a:rPr lang="en-US" altLang="ko-KR" b="1" dirty="0" smtClean="0"/>
              <a:t>Analyzing</a:t>
            </a:r>
            <a:r>
              <a:rPr lang="en-US" altLang="ko-KR" b="1" dirty="0" smtClean="0">
                <a:latin typeface="+mn-ea"/>
              </a:rPr>
              <a:t> file system log($</a:t>
            </a:r>
            <a:r>
              <a:rPr lang="en-US" altLang="ko-KR" b="1" dirty="0" err="1" smtClean="0">
                <a:latin typeface="+mn-ea"/>
              </a:rPr>
              <a:t>LogFile</a:t>
            </a:r>
            <a:r>
              <a:rPr lang="en-US" altLang="ko-KR" dirty="0" smtClean="0">
                <a:latin typeface="+mn-ea"/>
              </a:rPr>
              <a:t>, </a:t>
            </a:r>
            <a:r>
              <a:rPr lang="en-US" altLang="ko-KR" b="1" dirty="0" smtClean="0">
                <a:latin typeface="+mn-ea"/>
              </a:rPr>
              <a:t>$</a:t>
            </a:r>
            <a:r>
              <a:rPr lang="en-US" altLang="ko-KR" b="1" dirty="0" err="1" smtClean="0">
                <a:latin typeface="+mn-ea"/>
              </a:rPr>
              <a:t>UsnJrnl</a:t>
            </a:r>
            <a:r>
              <a:rPr lang="en-US" altLang="ko-KR" b="1" dirty="0" smtClean="0">
                <a:latin typeface="+mn-ea"/>
              </a:rPr>
              <a:t>)</a:t>
            </a:r>
            <a:endParaRPr lang="en-US" altLang="ko-KR" dirty="0" smtClean="0">
              <a:latin typeface="+mn-ea"/>
            </a:endParaRPr>
          </a:p>
          <a:p>
            <a:pPr lvl="2"/>
            <a:r>
              <a:rPr lang="en-US" altLang="ko-KR" b="1" dirty="0" smtClean="0">
                <a:latin typeface="+mn-ea"/>
              </a:rPr>
              <a:t>NTFS Log Tracker</a:t>
            </a:r>
            <a:r>
              <a:rPr lang="en-US" altLang="ko-KR" dirty="0" smtClean="0">
                <a:latin typeface="+mn-ea"/>
              </a:rPr>
              <a:t> : </a:t>
            </a:r>
            <a:r>
              <a:rPr lang="en-US" altLang="ko-KR" dirty="0">
                <a:hlinkClick r:id="rId3"/>
              </a:rPr>
              <a:t>https://</a:t>
            </a:r>
            <a:r>
              <a:rPr lang="en-US" altLang="ko-KR" dirty="0" smtClean="0">
                <a:hlinkClick r:id="rId3"/>
              </a:rPr>
              <a:t>sites.google.com/site/forensicnote/ntfs-log-tracker</a:t>
            </a:r>
            <a:r>
              <a:rPr lang="en-US" altLang="ko-KR" dirty="0" smtClean="0"/>
              <a:t> </a:t>
            </a:r>
            <a:endParaRPr lang="en-US" altLang="ko-KR" dirty="0" smtClean="0">
              <a:latin typeface="+mn-ea"/>
            </a:endParaRPr>
          </a:p>
        </p:txBody>
      </p:sp>
      <p:pic>
        <p:nvPicPr>
          <p:cNvPr id="10" name="그림 9"/>
          <p:cNvPicPr>
            <a:picLocks noChangeAspect="1"/>
          </p:cNvPicPr>
          <p:nvPr/>
        </p:nvPicPr>
        <p:blipFill>
          <a:blip r:embed="rId4"/>
          <a:stretch>
            <a:fillRect/>
          </a:stretch>
        </p:blipFill>
        <p:spPr>
          <a:xfrm>
            <a:off x="1331640" y="2880815"/>
            <a:ext cx="7128792" cy="2356695"/>
          </a:xfrm>
          <a:prstGeom prst="rect">
            <a:avLst/>
          </a:prstGeom>
          <a:ln>
            <a:solidFill>
              <a:srgbClr val="002060"/>
            </a:solidFill>
          </a:ln>
        </p:spPr>
      </p:pic>
      <p:pic>
        <p:nvPicPr>
          <p:cNvPr id="11" name="그림 10"/>
          <p:cNvPicPr>
            <a:picLocks noChangeAspect="1"/>
          </p:cNvPicPr>
          <p:nvPr/>
        </p:nvPicPr>
        <p:blipFill>
          <a:blip r:embed="rId5"/>
          <a:stretch>
            <a:fillRect/>
          </a:stretch>
        </p:blipFill>
        <p:spPr>
          <a:xfrm>
            <a:off x="1331640" y="5789215"/>
            <a:ext cx="7128792" cy="664121"/>
          </a:xfrm>
          <a:prstGeom prst="rect">
            <a:avLst/>
          </a:prstGeom>
          <a:ln>
            <a:solidFill>
              <a:srgbClr val="002060"/>
            </a:solidFill>
          </a:ln>
        </p:spPr>
      </p:pic>
      <p:sp>
        <p:nvSpPr>
          <p:cNvPr id="14" name="아래쪽 화살표 13"/>
          <p:cNvSpPr/>
          <p:nvPr/>
        </p:nvSpPr>
        <p:spPr>
          <a:xfrm>
            <a:off x="4716016" y="5333342"/>
            <a:ext cx="360040" cy="360040"/>
          </a:xfrm>
          <a:prstGeom prst="downArrow">
            <a:avLst/>
          </a:prstGeom>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그룹 7"/>
          <p:cNvGrpSpPr/>
          <p:nvPr/>
        </p:nvGrpSpPr>
        <p:grpSpPr>
          <a:xfrm>
            <a:off x="7435676" y="764704"/>
            <a:ext cx="1410665" cy="1030100"/>
            <a:chOff x="5676119" y="2780928"/>
            <a:chExt cx="2365360" cy="1852336"/>
          </a:xfrm>
        </p:grpSpPr>
        <p:pic>
          <p:nvPicPr>
            <p:cNvPr id="9" name="Picture 10" descr="D:\001_ahnlab_work\01_제안서\120102_사내공용PPT템플릿\최종본\icon\2012_01_icon_007.png"/>
            <p:cNvPicPr>
              <a:picLocks noChangeAspect="1" noChangeArrowheads="1"/>
            </p:cNvPicPr>
            <p:nvPr/>
          </p:nvPicPr>
          <p:blipFill>
            <a:blip r:embed="rId6" cstate="print"/>
            <a:srcRect/>
            <a:stretch>
              <a:fillRect/>
            </a:stretch>
          </p:blipFill>
          <p:spPr bwMode="auto">
            <a:xfrm>
              <a:off x="5868144" y="2780928"/>
              <a:ext cx="1953410" cy="1401260"/>
            </a:xfrm>
            <a:prstGeom prst="rect">
              <a:avLst/>
            </a:prstGeom>
            <a:noFill/>
          </p:spPr>
        </p:pic>
        <p:sp>
          <p:nvSpPr>
            <p:cNvPr id="12" name="TextBox 11"/>
            <p:cNvSpPr txBox="1"/>
            <p:nvPr/>
          </p:nvSpPr>
          <p:spPr>
            <a:xfrm>
              <a:off x="5676119" y="4109492"/>
              <a:ext cx="2365360" cy="523772"/>
            </a:xfrm>
            <a:prstGeom prst="rect">
              <a:avLst/>
            </a:prstGeom>
          </p:spPr>
          <p:txBody>
            <a:bodyPr wrap="square" rtlCol="0">
              <a:noAutofit/>
            </a:bodyPr>
            <a:lstStyle/>
            <a:p>
              <a:r>
                <a:rPr lang="en-US" altLang="ko-KR" sz="1400" b="1" dirty="0" smtClean="0">
                  <a:solidFill>
                    <a:srgbClr val="002060"/>
                  </a:solidFill>
                  <a:latin typeface="+mn-ea"/>
                  <a:sym typeface="Wingdings" pitchFamily="2" charset="2"/>
                </a:rPr>
                <a:t>Victim System</a:t>
              </a:r>
              <a:endParaRPr lang="ko-KR" altLang="en-US" sz="1400" b="1" dirty="0" smtClean="0">
                <a:solidFill>
                  <a:srgbClr val="002060"/>
                </a:solidFill>
                <a:latin typeface="+mn-ea"/>
                <a:sym typeface="Wingdings" pitchFamily="2" charset="2"/>
              </a:endParaRPr>
            </a:p>
          </p:txBody>
        </p:sp>
      </p:grpSp>
    </p:spTree>
    <p:extLst>
      <p:ext uri="{BB962C8B-B14F-4D97-AF65-F5344CB8AC3E}">
        <p14:creationId xmlns:p14="http://schemas.microsoft.com/office/powerpoint/2010/main" val="303932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smtClean="0"/>
              <a:t>Forensic Readiness</a:t>
            </a:r>
            <a:endParaRPr lang="ko-KR" altLang="en-US" dirty="0"/>
          </a:p>
        </p:txBody>
      </p:sp>
      <p:sp>
        <p:nvSpPr>
          <p:cNvPr id="5" name="내용 개체 틀 4"/>
          <p:cNvSpPr>
            <a:spLocks noGrp="1"/>
          </p:cNvSpPr>
          <p:nvPr>
            <p:ph sz="quarter" idx="11"/>
          </p:nvPr>
        </p:nvSpPr>
        <p:spPr/>
        <p:txBody>
          <a:bodyPr/>
          <a:lstStyle/>
          <a:p>
            <a:pPr>
              <a:lnSpc>
                <a:spcPct val="150000"/>
              </a:lnSpc>
            </a:pPr>
            <a:r>
              <a:rPr lang="en-US" altLang="ko-KR" dirty="0" smtClean="0">
                <a:latin typeface="+mn-ea"/>
              </a:rPr>
              <a:t>Event Log</a:t>
            </a:r>
          </a:p>
          <a:p>
            <a:pPr lvl="1">
              <a:lnSpc>
                <a:spcPct val="150000"/>
              </a:lnSpc>
            </a:pPr>
            <a:r>
              <a:rPr lang="en-US" altLang="ko-KR" dirty="0" smtClean="0">
                <a:latin typeface="+mn-ea"/>
              </a:rPr>
              <a:t>Audit policy</a:t>
            </a:r>
            <a:r>
              <a:rPr lang="ko-KR" altLang="en-US" dirty="0" smtClean="0">
                <a:latin typeface="+mn-ea"/>
              </a:rPr>
              <a:t> </a:t>
            </a:r>
            <a:r>
              <a:rPr lang="en-US" altLang="ko-KR" dirty="0" smtClean="0">
                <a:latin typeface="+mn-ea"/>
              </a:rPr>
              <a:t>: Turn on all audits</a:t>
            </a:r>
          </a:p>
          <a:p>
            <a:pPr lvl="1">
              <a:lnSpc>
                <a:spcPct val="150000"/>
              </a:lnSpc>
            </a:pPr>
            <a:endParaRPr lang="en-US" altLang="ko-KR" dirty="0">
              <a:latin typeface="+mn-ea"/>
            </a:endParaRPr>
          </a:p>
          <a:p>
            <a:pPr lvl="1">
              <a:lnSpc>
                <a:spcPct val="150000"/>
              </a:lnSpc>
            </a:pPr>
            <a:endParaRPr lang="en-US" altLang="ko-KR" dirty="0" smtClean="0">
              <a:latin typeface="+mn-ea"/>
            </a:endParaRPr>
          </a:p>
          <a:p>
            <a:pPr lvl="1">
              <a:lnSpc>
                <a:spcPct val="150000"/>
              </a:lnSpc>
            </a:pPr>
            <a:endParaRPr lang="en-US" altLang="ko-KR" dirty="0" smtClean="0">
              <a:latin typeface="+mn-ea"/>
            </a:endParaRPr>
          </a:p>
          <a:p>
            <a:pPr lvl="1">
              <a:lnSpc>
                <a:spcPct val="150000"/>
              </a:lnSpc>
            </a:pPr>
            <a:endParaRPr lang="en-US" altLang="ko-KR" dirty="0">
              <a:latin typeface="+mn-ea"/>
            </a:endParaRPr>
          </a:p>
          <a:p>
            <a:pPr lvl="1">
              <a:lnSpc>
                <a:spcPct val="150000"/>
              </a:lnSpc>
            </a:pPr>
            <a:endParaRPr lang="en-US" altLang="ko-KR" dirty="0" smtClean="0">
              <a:latin typeface="+mn-ea"/>
            </a:endParaRPr>
          </a:p>
          <a:p>
            <a:pPr lvl="1">
              <a:lnSpc>
                <a:spcPct val="150000"/>
              </a:lnSpc>
            </a:pPr>
            <a:endParaRPr lang="en-US" altLang="ko-KR" dirty="0">
              <a:latin typeface="+mn-ea"/>
            </a:endParaRPr>
          </a:p>
          <a:p>
            <a:pPr lvl="1">
              <a:lnSpc>
                <a:spcPct val="150000"/>
              </a:lnSpc>
            </a:pPr>
            <a:endParaRPr lang="en-US" altLang="ko-KR" dirty="0" smtClean="0">
              <a:latin typeface="+mn-ea"/>
            </a:endParaRPr>
          </a:p>
          <a:p>
            <a:pPr lvl="1">
              <a:lnSpc>
                <a:spcPct val="150000"/>
              </a:lnSpc>
            </a:pPr>
            <a:endParaRPr lang="en-US" altLang="ko-KR" dirty="0">
              <a:latin typeface="+mn-ea"/>
            </a:endParaRPr>
          </a:p>
          <a:p>
            <a:pPr lvl="1">
              <a:lnSpc>
                <a:spcPct val="150000"/>
              </a:lnSpc>
            </a:pPr>
            <a:r>
              <a:rPr lang="en-US" altLang="ko-KR" dirty="0" smtClean="0">
                <a:latin typeface="+mn-ea"/>
              </a:rPr>
              <a:t>Changing size of event log</a:t>
            </a:r>
          </a:p>
          <a:p>
            <a:pPr lvl="1">
              <a:lnSpc>
                <a:spcPct val="150000"/>
              </a:lnSpc>
            </a:pPr>
            <a:endParaRPr lang="en-US" altLang="ko-KR" dirty="0">
              <a:latin typeface="+mn-ea"/>
            </a:endParaRPr>
          </a:p>
          <a:p>
            <a:pPr lvl="1">
              <a:lnSpc>
                <a:spcPct val="150000"/>
              </a:lnSpc>
            </a:pPr>
            <a:endParaRPr lang="en-US" altLang="ko-KR" dirty="0" smtClean="0">
              <a:latin typeface="+mn-ea"/>
            </a:endParaRPr>
          </a:p>
          <a:p>
            <a:pPr lvl="1">
              <a:lnSpc>
                <a:spcPct val="150000"/>
              </a:lnSpc>
            </a:pPr>
            <a:r>
              <a:rPr lang="en-US" altLang="ko-KR" b="1" dirty="0">
                <a:latin typeface="+mn-ea"/>
              </a:rPr>
              <a:t>Remote backup Server</a:t>
            </a:r>
            <a:endParaRPr lang="en-US" altLang="ko-KR" dirty="0">
              <a:latin typeface="+mn-ea"/>
            </a:endParaRPr>
          </a:p>
          <a:p>
            <a:pPr lvl="2">
              <a:lnSpc>
                <a:spcPct val="150000"/>
              </a:lnSpc>
            </a:pPr>
            <a:r>
              <a:rPr lang="en-US" altLang="ko-KR" dirty="0"/>
              <a:t>Real-time Backup</a:t>
            </a:r>
          </a:p>
          <a:p>
            <a:pPr lvl="2">
              <a:lnSpc>
                <a:spcPct val="150000"/>
              </a:lnSpc>
            </a:pPr>
            <a:r>
              <a:rPr lang="en-US" altLang="ko-KR" dirty="0"/>
              <a:t>The backup server should be excluded in domain.</a:t>
            </a:r>
          </a:p>
          <a:p>
            <a:pPr lvl="1">
              <a:lnSpc>
                <a:spcPct val="150000"/>
              </a:lnSpc>
            </a:pPr>
            <a:endParaRPr lang="en-US" altLang="ko-KR" dirty="0" smtClean="0">
              <a:latin typeface="+mn-ea"/>
            </a:endParaRPr>
          </a:p>
        </p:txBody>
      </p:sp>
      <p:pic>
        <p:nvPicPr>
          <p:cNvPr id="6" name="그림 5"/>
          <p:cNvPicPr>
            <a:picLocks noChangeAspect="1"/>
          </p:cNvPicPr>
          <p:nvPr/>
        </p:nvPicPr>
        <p:blipFill>
          <a:blip r:embed="rId3"/>
          <a:stretch>
            <a:fillRect/>
          </a:stretch>
        </p:blipFill>
        <p:spPr>
          <a:xfrm>
            <a:off x="1098360" y="4765408"/>
            <a:ext cx="3057525" cy="352425"/>
          </a:xfrm>
          <a:prstGeom prst="rect">
            <a:avLst/>
          </a:prstGeom>
          <a:ln>
            <a:solidFill>
              <a:srgbClr val="002060"/>
            </a:solidFill>
          </a:ln>
        </p:spPr>
      </p:pic>
      <p:pic>
        <p:nvPicPr>
          <p:cNvPr id="4" name="그림 3"/>
          <p:cNvPicPr>
            <a:picLocks noChangeAspect="1"/>
          </p:cNvPicPr>
          <p:nvPr/>
        </p:nvPicPr>
        <p:blipFill>
          <a:blip r:embed="rId4"/>
          <a:stretch>
            <a:fillRect/>
          </a:stretch>
        </p:blipFill>
        <p:spPr>
          <a:xfrm>
            <a:off x="1098360" y="1966223"/>
            <a:ext cx="4642268" cy="2237525"/>
          </a:xfrm>
          <a:prstGeom prst="rect">
            <a:avLst/>
          </a:prstGeom>
          <a:ln>
            <a:solidFill>
              <a:srgbClr val="002060"/>
            </a:solidFill>
          </a:ln>
        </p:spPr>
      </p:pic>
    </p:spTree>
    <p:extLst>
      <p:ext uri="{BB962C8B-B14F-4D97-AF65-F5344CB8AC3E}">
        <p14:creationId xmlns:p14="http://schemas.microsoft.com/office/powerpoint/2010/main" val="26741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10" end="10"/>
                                            </p:txEl>
                                          </p:spTgt>
                                        </p:tgtEl>
                                        <p:attrNameLst>
                                          <p:attrName>style.visibility</p:attrName>
                                        </p:attrNameLst>
                                      </p:cBhvr>
                                      <p:to>
                                        <p:strVal val="visible"/>
                                      </p:to>
                                    </p:set>
                                    <p:animEffect transition="in" filter="fade">
                                      <p:cBhvr>
                                        <p:cTn id="14" dur="500"/>
                                        <p:tgtEl>
                                          <p:spTgt spid="5">
                                            <p:txEl>
                                              <p:pRg st="10" end="1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3" end="13"/>
                                            </p:txEl>
                                          </p:spTgt>
                                        </p:tgtEl>
                                        <p:attrNameLst>
                                          <p:attrName>style.visibility</p:attrName>
                                        </p:attrNameLst>
                                      </p:cBhvr>
                                      <p:to>
                                        <p:strVal val="visible"/>
                                      </p:to>
                                    </p:set>
                                    <p:animEffect transition="in" filter="fade">
                                      <p:cBhvr>
                                        <p:cTn id="22" dur="500"/>
                                        <p:tgtEl>
                                          <p:spTgt spid="5">
                                            <p:txEl>
                                              <p:pRg st="13" end="1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14" end="14"/>
                                            </p:txEl>
                                          </p:spTgt>
                                        </p:tgtEl>
                                        <p:attrNameLst>
                                          <p:attrName>style.visibility</p:attrName>
                                        </p:attrNameLst>
                                      </p:cBhvr>
                                      <p:to>
                                        <p:strVal val="visible"/>
                                      </p:to>
                                    </p:set>
                                    <p:animEffect transition="in" filter="fade">
                                      <p:cBhvr>
                                        <p:cTn id="25" dur="500"/>
                                        <p:tgtEl>
                                          <p:spTgt spid="5">
                                            <p:txEl>
                                              <p:pRg st="14" end="1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15" end="15"/>
                                            </p:txEl>
                                          </p:spTgt>
                                        </p:tgtEl>
                                        <p:attrNameLst>
                                          <p:attrName>style.visibility</p:attrName>
                                        </p:attrNameLst>
                                      </p:cBhvr>
                                      <p:to>
                                        <p:strVal val="visible"/>
                                      </p:to>
                                    </p:set>
                                    <p:animEffect transition="in" filter="fade">
                                      <p:cBhvr>
                                        <p:cTn id="28"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a:t>Forensic Readiness</a:t>
            </a:r>
            <a:endParaRPr lang="ko-KR" altLang="en-US" dirty="0"/>
          </a:p>
        </p:txBody>
      </p:sp>
      <p:sp>
        <p:nvSpPr>
          <p:cNvPr id="5" name="내용 개체 틀 4"/>
          <p:cNvSpPr>
            <a:spLocks noGrp="1"/>
          </p:cNvSpPr>
          <p:nvPr>
            <p:ph sz="quarter" idx="11"/>
          </p:nvPr>
        </p:nvSpPr>
        <p:spPr/>
        <p:txBody>
          <a:bodyPr/>
          <a:lstStyle/>
          <a:p>
            <a:r>
              <a:rPr lang="en-US" altLang="ko-KR" dirty="0" smtClean="0">
                <a:latin typeface="+mn-ea"/>
              </a:rPr>
              <a:t>$</a:t>
            </a:r>
            <a:r>
              <a:rPr lang="en-US" altLang="ko-KR" dirty="0" err="1" smtClean="0">
                <a:latin typeface="+mn-ea"/>
              </a:rPr>
              <a:t>LogFile</a:t>
            </a:r>
            <a:r>
              <a:rPr lang="en-US" altLang="ko-KR" dirty="0" smtClean="0">
                <a:latin typeface="+mn-ea"/>
              </a:rPr>
              <a:t>, $</a:t>
            </a:r>
            <a:r>
              <a:rPr lang="en-US" altLang="ko-KR" dirty="0" err="1" smtClean="0">
                <a:latin typeface="+mn-ea"/>
              </a:rPr>
              <a:t>UsnJrnl</a:t>
            </a:r>
            <a:endParaRPr lang="en-US" altLang="ko-KR" dirty="0" smtClean="0">
              <a:latin typeface="+mn-ea"/>
            </a:endParaRPr>
          </a:p>
          <a:p>
            <a:pPr lvl="1"/>
            <a:r>
              <a:rPr lang="en-US" altLang="ko-KR" b="1" dirty="0" smtClean="0">
                <a:latin typeface="+mn-ea"/>
              </a:rPr>
              <a:t>Changing size of log file</a:t>
            </a:r>
          </a:p>
          <a:p>
            <a:pPr lvl="2"/>
            <a:r>
              <a:rPr lang="en-US" altLang="ko-KR" b="1" dirty="0" smtClean="0">
                <a:latin typeface="+mn-ea"/>
              </a:rPr>
              <a:t>$</a:t>
            </a:r>
            <a:r>
              <a:rPr lang="en-US" altLang="ko-KR" b="1" dirty="0" err="1" smtClean="0">
                <a:latin typeface="+mn-ea"/>
              </a:rPr>
              <a:t>LogFile</a:t>
            </a:r>
            <a:r>
              <a:rPr lang="en-US" altLang="ko-KR" b="1" dirty="0" smtClean="0">
                <a:latin typeface="+mn-ea"/>
              </a:rPr>
              <a:t> </a:t>
            </a:r>
            <a:r>
              <a:rPr lang="ko-KR" altLang="en-US" dirty="0" smtClean="0">
                <a:latin typeface="+mn-ea"/>
              </a:rPr>
              <a:t> </a:t>
            </a:r>
            <a:r>
              <a:rPr lang="en-US" altLang="ko-KR" dirty="0" smtClean="0">
                <a:latin typeface="+mn-ea"/>
              </a:rPr>
              <a:t>: </a:t>
            </a:r>
            <a:r>
              <a:rPr lang="en-US" altLang="ko-KR" dirty="0" err="1" smtClean="0">
                <a:latin typeface="+mn-ea"/>
              </a:rPr>
              <a:t>chkdsk</a:t>
            </a:r>
            <a:r>
              <a:rPr lang="en-US" altLang="ko-KR" dirty="0" smtClean="0">
                <a:latin typeface="+mn-ea"/>
              </a:rPr>
              <a:t> /L:&lt;size&gt;(KB)</a:t>
            </a:r>
          </a:p>
          <a:p>
            <a:pPr lvl="3"/>
            <a:r>
              <a:rPr lang="en-US" altLang="ko-KR" dirty="0" smtClean="0">
                <a:latin typeface="+mn-ea"/>
              </a:rPr>
              <a:t>Usually</a:t>
            </a:r>
            <a:r>
              <a:rPr lang="ko-KR" altLang="en-US" dirty="0" smtClean="0">
                <a:latin typeface="+mn-ea"/>
              </a:rPr>
              <a:t> </a:t>
            </a:r>
            <a:r>
              <a:rPr lang="en-US" altLang="ko-KR" dirty="0" smtClean="0">
                <a:latin typeface="+mn-ea"/>
              </a:rPr>
              <a:t>64M </a:t>
            </a:r>
            <a:r>
              <a:rPr lang="ko-KR" altLang="en-US" dirty="0" smtClean="0">
                <a:latin typeface="+mn-ea"/>
              </a:rPr>
              <a:t> </a:t>
            </a:r>
            <a:r>
              <a:rPr lang="en-US" altLang="ko-KR" dirty="0" smtClean="0">
                <a:latin typeface="+mn-ea"/>
                <a:sym typeface="Wingdings" panose="05000000000000000000" pitchFamily="2" charset="2"/>
              </a:rPr>
              <a:t> </a:t>
            </a:r>
            <a:r>
              <a:rPr lang="en-US" altLang="ko-KR" dirty="0" smtClean="0">
                <a:sym typeface="Wingdings" panose="05000000000000000000" pitchFamily="2" charset="2"/>
              </a:rPr>
              <a:t>log data is saved for </a:t>
            </a:r>
            <a:r>
              <a:rPr lang="en-US" altLang="ko-KR" dirty="0" smtClean="0">
                <a:latin typeface="+mn-ea"/>
                <a:sym typeface="Wingdings" panose="05000000000000000000" pitchFamily="2" charset="2"/>
              </a:rPr>
              <a:t>about 3</a:t>
            </a:r>
            <a:r>
              <a:rPr lang="ko-KR" altLang="en-US" dirty="0">
                <a:sym typeface="Wingdings" panose="05000000000000000000" pitchFamily="2" charset="2"/>
              </a:rPr>
              <a:t> </a:t>
            </a:r>
            <a:r>
              <a:rPr lang="en-US" altLang="ko-KR" dirty="0" smtClean="0">
                <a:sym typeface="Wingdings" panose="05000000000000000000" pitchFamily="2" charset="2"/>
              </a:rPr>
              <a:t>hours</a:t>
            </a:r>
            <a:endParaRPr lang="en-US" altLang="ko-KR" dirty="0" smtClean="0">
              <a:latin typeface="+mn-ea"/>
              <a:sym typeface="Wingdings" panose="05000000000000000000" pitchFamily="2" charset="2"/>
            </a:endParaRPr>
          </a:p>
          <a:p>
            <a:pPr lvl="3"/>
            <a:r>
              <a:rPr lang="en-US" altLang="ko-KR" dirty="0" smtClean="0">
                <a:latin typeface="+mn-ea"/>
                <a:sym typeface="Wingdings" panose="05000000000000000000" pitchFamily="2" charset="2"/>
              </a:rPr>
              <a:t>One percent of volume size is recommended.</a:t>
            </a:r>
            <a:endParaRPr lang="en-US" altLang="ko-KR" dirty="0" smtClean="0">
              <a:latin typeface="+mn-ea"/>
            </a:endParaRPr>
          </a:p>
          <a:p>
            <a:pPr marL="1013400" lvl="3" indent="0">
              <a:buNone/>
            </a:pPr>
            <a:endParaRPr lang="en-US" altLang="ko-KR" dirty="0" smtClean="0">
              <a:latin typeface="+mn-ea"/>
            </a:endParaRPr>
          </a:p>
          <a:p>
            <a:pPr lvl="2"/>
            <a:endParaRPr lang="en-US" altLang="ko-KR" dirty="0">
              <a:latin typeface="+mn-ea"/>
            </a:endParaRPr>
          </a:p>
          <a:p>
            <a:pPr lvl="2"/>
            <a:endParaRPr lang="en-US" altLang="ko-KR" dirty="0" smtClean="0">
              <a:latin typeface="+mn-ea"/>
            </a:endParaRPr>
          </a:p>
          <a:p>
            <a:pPr lvl="2"/>
            <a:r>
              <a:rPr lang="en-US" altLang="ko-KR" b="1" dirty="0" smtClean="0">
                <a:latin typeface="+mn-ea"/>
              </a:rPr>
              <a:t>$</a:t>
            </a:r>
            <a:r>
              <a:rPr lang="en-US" altLang="ko-KR" b="1" dirty="0" err="1" smtClean="0">
                <a:latin typeface="+mn-ea"/>
              </a:rPr>
              <a:t>UsnJrnl</a:t>
            </a:r>
            <a:r>
              <a:rPr lang="en-US" altLang="ko-KR" b="1" dirty="0" smtClean="0">
                <a:latin typeface="+mn-ea"/>
              </a:rPr>
              <a:t> </a:t>
            </a:r>
            <a:r>
              <a:rPr lang="ko-KR" altLang="en-US" dirty="0" smtClean="0">
                <a:latin typeface="+mn-ea"/>
              </a:rPr>
              <a:t> </a:t>
            </a:r>
            <a:r>
              <a:rPr lang="en-US" altLang="ko-KR" dirty="0" smtClean="0">
                <a:latin typeface="+mn-ea"/>
              </a:rPr>
              <a:t>: </a:t>
            </a:r>
            <a:r>
              <a:rPr lang="en-US" altLang="ko-KR" dirty="0" err="1"/>
              <a:t>fsutil</a:t>
            </a:r>
            <a:r>
              <a:rPr lang="en-US" altLang="ko-KR" dirty="0"/>
              <a:t> </a:t>
            </a:r>
            <a:r>
              <a:rPr lang="en-US" altLang="ko-KR" dirty="0" err="1"/>
              <a:t>usn</a:t>
            </a:r>
            <a:r>
              <a:rPr lang="en-US" altLang="ko-KR" dirty="0"/>
              <a:t> </a:t>
            </a:r>
            <a:r>
              <a:rPr lang="en-US" altLang="ko-KR" dirty="0" err="1"/>
              <a:t>createjournal</a:t>
            </a:r>
            <a:r>
              <a:rPr lang="en-US" altLang="ko-KR" dirty="0"/>
              <a:t> </a:t>
            </a:r>
            <a:r>
              <a:rPr lang="en-US" altLang="ko-KR" dirty="0" smtClean="0"/>
              <a:t>m=&lt;size&gt;(byte) a=&lt;size&gt;(byte) &lt;volume&gt;</a:t>
            </a:r>
          </a:p>
          <a:p>
            <a:pPr lvl="3"/>
            <a:r>
              <a:rPr lang="en-US" altLang="ko-KR" dirty="0"/>
              <a:t>Usually</a:t>
            </a:r>
            <a:r>
              <a:rPr lang="ko-KR" altLang="en-US" dirty="0"/>
              <a:t> </a:t>
            </a:r>
            <a:r>
              <a:rPr lang="en-US" altLang="ko-KR" dirty="0" smtClean="0">
                <a:latin typeface="+mn-ea"/>
              </a:rPr>
              <a:t>32M</a:t>
            </a:r>
            <a:r>
              <a:rPr lang="ko-KR" altLang="en-US" dirty="0" smtClean="0">
                <a:latin typeface="+mn-ea"/>
              </a:rPr>
              <a:t> </a:t>
            </a:r>
            <a:r>
              <a:rPr lang="en-US" altLang="ko-KR" dirty="0" smtClean="0">
                <a:latin typeface="+mn-ea"/>
                <a:sym typeface="Wingdings" panose="05000000000000000000" pitchFamily="2" charset="2"/>
              </a:rPr>
              <a:t> </a:t>
            </a:r>
            <a:r>
              <a:rPr lang="en-US" altLang="ko-KR" dirty="0">
                <a:sym typeface="Wingdings" panose="05000000000000000000" pitchFamily="2" charset="2"/>
              </a:rPr>
              <a:t>log data is saved for about </a:t>
            </a:r>
            <a:r>
              <a:rPr lang="en-US" altLang="ko-KR" dirty="0" smtClean="0">
                <a:latin typeface="+mn-ea"/>
                <a:sym typeface="Wingdings" panose="05000000000000000000" pitchFamily="2" charset="2"/>
              </a:rPr>
              <a:t>1~2</a:t>
            </a:r>
            <a:r>
              <a:rPr lang="ko-KR" altLang="en-US" dirty="0" smtClean="0">
                <a:sym typeface="Wingdings" panose="05000000000000000000" pitchFamily="2" charset="2"/>
              </a:rPr>
              <a:t> </a:t>
            </a:r>
            <a:r>
              <a:rPr lang="en-US" altLang="ko-KR" dirty="0" smtClean="0">
                <a:sym typeface="Wingdings" panose="05000000000000000000" pitchFamily="2" charset="2"/>
              </a:rPr>
              <a:t>days</a:t>
            </a:r>
            <a:endParaRPr lang="en-US" altLang="ko-KR" dirty="0" smtClean="0">
              <a:latin typeface="+mn-ea"/>
              <a:sym typeface="Wingdings" panose="05000000000000000000" pitchFamily="2" charset="2"/>
            </a:endParaRPr>
          </a:p>
          <a:p>
            <a:pPr lvl="3"/>
            <a:r>
              <a:rPr lang="en-US" altLang="ko-KR" dirty="0">
                <a:sym typeface="Wingdings" panose="05000000000000000000" pitchFamily="2" charset="2"/>
              </a:rPr>
              <a:t>One percent </a:t>
            </a:r>
            <a:r>
              <a:rPr lang="en-US" altLang="ko-KR" dirty="0" smtClean="0">
                <a:sym typeface="Wingdings" panose="05000000000000000000" pitchFamily="2" charset="2"/>
              </a:rPr>
              <a:t>of </a:t>
            </a:r>
            <a:r>
              <a:rPr lang="en-US" altLang="ko-KR" dirty="0">
                <a:sym typeface="Wingdings" panose="05000000000000000000" pitchFamily="2" charset="2"/>
              </a:rPr>
              <a:t>volume size is </a:t>
            </a:r>
            <a:r>
              <a:rPr lang="en-US" altLang="ko-KR" dirty="0" smtClean="0">
                <a:sym typeface="Wingdings" panose="05000000000000000000" pitchFamily="2" charset="2"/>
              </a:rPr>
              <a:t>recommended.</a:t>
            </a:r>
            <a:endParaRPr lang="en-US" altLang="ko-KR" dirty="0" smtClean="0">
              <a:latin typeface="+mn-ea"/>
            </a:endParaRPr>
          </a:p>
        </p:txBody>
      </p:sp>
      <p:pic>
        <p:nvPicPr>
          <p:cNvPr id="6" name="그림 5"/>
          <p:cNvPicPr>
            <a:picLocks noChangeAspect="1"/>
          </p:cNvPicPr>
          <p:nvPr/>
        </p:nvPicPr>
        <p:blipFill>
          <a:blip r:embed="rId3"/>
          <a:stretch>
            <a:fillRect/>
          </a:stretch>
        </p:blipFill>
        <p:spPr>
          <a:xfrm>
            <a:off x="1544730" y="3040083"/>
            <a:ext cx="2484599" cy="241361"/>
          </a:xfrm>
          <a:prstGeom prst="rect">
            <a:avLst/>
          </a:prstGeom>
          <a:ln>
            <a:solidFill>
              <a:srgbClr val="002060"/>
            </a:solidFill>
          </a:ln>
        </p:spPr>
      </p:pic>
      <p:pic>
        <p:nvPicPr>
          <p:cNvPr id="7" name="그림 6"/>
          <p:cNvPicPr>
            <a:picLocks noChangeAspect="1"/>
          </p:cNvPicPr>
          <p:nvPr/>
        </p:nvPicPr>
        <p:blipFill>
          <a:blip r:embed="rId4"/>
          <a:stretch>
            <a:fillRect/>
          </a:stretch>
        </p:blipFill>
        <p:spPr>
          <a:xfrm>
            <a:off x="1556203" y="4941168"/>
            <a:ext cx="6005467" cy="288032"/>
          </a:xfrm>
          <a:prstGeom prst="rect">
            <a:avLst/>
          </a:prstGeom>
          <a:ln>
            <a:solidFill>
              <a:srgbClr val="002060"/>
            </a:solidFill>
          </a:ln>
        </p:spPr>
      </p:pic>
    </p:spTree>
    <p:extLst>
      <p:ext uri="{BB962C8B-B14F-4D97-AF65-F5344CB8AC3E}">
        <p14:creationId xmlns:p14="http://schemas.microsoft.com/office/powerpoint/2010/main" val="3440917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smtClean="0"/>
              <a:t>Summary</a:t>
            </a:r>
            <a:endParaRPr lang="ko-KR" altLang="en-US" dirty="0"/>
          </a:p>
        </p:txBody>
      </p:sp>
      <p:sp>
        <p:nvSpPr>
          <p:cNvPr id="5" name="내용 개체 틀 4"/>
          <p:cNvSpPr>
            <a:spLocks noGrp="1"/>
          </p:cNvSpPr>
          <p:nvPr>
            <p:ph sz="quarter" idx="11"/>
          </p:nvPr>
        </p:nvSpPr>
        <p:spPr/>
        <p:txBody>
          <a:bodyPr/>
          <a:lstStyle/>
          <a:p>
            <a:pPr>
              <a:lnSpc>
                <a:spcPct val="150000"/>
              </a:lnSpc>
            </a:pPr>
            <a:r>
              <a:rPr lang="en-US" altLang="ko-KR" dirty="0" smtClean="0">
                <a:latin typeface="+mn-ea"/>
              </a:rPr>
              <a:t>Attacker System</a:t>
            </a:r>
          </a:p>
        </p:txBody>
      </p:sp>
      <p:graphicFrame>
        <p:nvGraphicFramePr>
          <p:cNvPr id="4" name="표 3"/>
          <p:cNvGraphicFramePr>
            <a:graphicFrameLocks noGrp="1"/>
          </p:cNvGraphicFramePr>
          <p:nvPr>
            <p:extLst>
              <p:ext uri="{D42A27DB-BD31-4B8C-83A1-F6EECF244321}">
                <p14:modId xmlns:p14="http://schemas.microsoft.com/office/powerpoint/2010/main" val="76093191"/>
              </p:ext>
            </p:extLst>
          </p:nvPr>
        </p:nvGraphicFramePr>
        <p:xfrm>
          <a:off x="755576" y="1772817"/>
          <a:ext cx="7776864" cy="2743200"/>
        </p:xfrm>
        <a:graphic>
          <a:graphicData uri="http://schemas.openxmlformats.org/drawingml/2006/table">
            <a:tbl>
              <a:tblPr firstRow="1" bandRow="1">
                <a:tableStyleId>{5940675A-B579-460E-94D1-54222C63F5DA}</a:tableStyleId>
              </a:tblPr>
              <a:tblGrid>
                <a:gridCol w="2016224"/>
                <a:gridCol w="2016224"/>
                <a:gridCol w="3744416"/>
              </a:tblGrid>
              <a:tr h="151544">
                <a:tc>
                  <a:txBody>
                    <a:bodyPr/>
                    <a:lstStyle/>
                    <a:p>
                      <a:pPr algn="ctr" latinLnBrk="1"/>
                      <a:r>
                        <a:rPr lang="en-US" altLang="ko-KR" sz="1200" b="1" dirty="0" smtClean="0">
                          <a:solidFill>
                            <a:schemeClr val="bg1"/>
                          </a:solidFill>
                          <a:latin typeface="+mn-ea"/>
                          <a:ea typeface="+mn-ea"/>
                        </a:rPr>
                        <a:t>Behavior</a:t>
                      </a:r>
                      <a:endParaRPr lang="ko-KR" altLang="en-US" sz="12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c>
                  <a:txBody>
                    <a:bodyPr/>
                    <a:lstStyle/>
                    <a:p>
                      <a:pPr algn="ctr" latinLnBrk="1"/>
                      <a:r>
                        <a:rPr lang="en-US" altLang="ko-KR" sz="1200" b="1" dirty="0" smtClean="0">
                          <a:solidFill>
                            <a:schemeClr val="bg1"/>
                          </a:solidFill>
                          <a:latin typeface="+mn-ea"/>
                          <a:ea typeface="+mn-ea"/>
                        </a:rPr>
                        <a:t>Artifact</a:t>
                      </a:r>
                      <a:endParaRPr lang="ko-KR" altLang="en-US" sz="12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c>
                  <a:txBody>
                    <a:bodyPr/>
                    <a:lstStyle/>
                    <a:p>
                      <a:pPr algn="ctr" latinLnBrk="1"/>
                      <a:r>
                        <a:rPr lang="en-US" altLang="ko-KR" sz="1200" b="1" dirty="0" smtClean="0">
                          <a:solidFill>
                            <a:schemeClr val="bg1"/>
                          </a:solidFill>
                          <a:latin typeface="+mn-ea"/>
                          <a:ea typeface="+mn-ea"/>
                        </a:rPr>
                        <a:t>Detail</a:t>
                      </a:r>
                      <a:endParaRPr lang="ko-KR" altLang="en-US" sz="12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r>
              <a:tr h="151544">
                <a:tc rowSpan="6">
                  <a:txBody>
                    <a:bodyPr/>
                    <a:lstStyle/>
                    <a:p>
                      <a:pPr algn="ctr" latinLnBrk="1"/>
                      <a:r>
                        <a:rPr lang="en-US" altLang="en-US" sz="1200" b="1" dirty="0" smtClean="0">
                          <a:latin typeface="+mn-ea"/>
                          <a:ea typeface="+mn-ea"/>
                        </a:rPr>
                        <a:t>Escalation of Privileges</a:t>
                      </a:r>
                      <a:endParaRPr lang="ko-KR" altLang="en-US" sz="1200" b="1" dirty="0">
                        <a:latin typeface="+mn-ea"/>
                        <a:ea typeface="+mn-ea"/>
                      </a:endParaRPr>
                    </a:p>
                  </a:txBody>
                  <a:tcPr/>
                </a:tc>
                <a:tc>
                  <a:txBody>
                    <a:bodyPr/>
                    <a:lstStyle/>
                    <a:p>
                      <a:pPr latinLnBrk="1"/>
                      <a:r>
                        <a:rPr lang="en-US" altLang="ko-KR" sz="1200" b="1" dirty="0" err="1" smtClean="0">
                          <a:latin typeface="+mn-ea"/>
                          <a:ea typeface="+mn-ea"/>
                        </a:rPr>
                        <a:t>Prefetch</a:t>
                      </a:r>
                      <a:endParaRPr lang="ko-KR" altLang="en-US" sz="1200" b="1" dirty="0">
                        <a:latin typeface="+mn-ea"/>
                        <a:ea typeface="+mn-ea"/>
                      </a:endParaRPr>
                    </a:p>
                  </a:txBody>
                  <a:tcPr/>
                </a:tc>
                <a:tc>
                  <a:txBody>
                    <a:bodyPr/>
                    <a:lstStyle/>
                    <a:p>
                      <a:pPr latinLnBrk="1"/>
                      <a:r>
                        <a:rPr lang="en-US" altLang="ko-KR" sz="1200" b="0" dirty="0" smtClean="0">
                          <a:latin typeface="+mn-ea"/>
                          <a:ea typeface="+mn-ea"/>
                        </a:rPr>
                        <a:t>Program</a:t>
                      </a:r>
                      <a:r>
                        <a:rPr lang="en-US" altLang="ko-KR" sz="1200" b="0" baseline="0" dirty="0" smtClean="0">
                          <a:latin typeface="+mn-ea"/>
                          <a:ea typeface="+mn-ea"/>
                        </a:rPr>
                        <a:t> Execution</a:t>
                      </a:r>
                      <a:endParaRPr lang="ko-KR" altLang="en-US" sz="1200" b="0" dirty="0">
                        <a:latin typeface="+mn-ea"/>
                        <a:ea typeface="+mn-ea"/>
                      </a:endParaRPr>
                    </a:p>
                  </a:txBody>
                  <a:tcPr/>
                </a:tc>
              </a:tr>
              <a:tr h="151544">
                <a:tc vMerge="1">
                  <a:txBody>
                    <a:bodyPr/>
                    <a:lstStyle/>
                    <a:p>
                      <a:pPr latinLnBrk="1"/>
                      <a:endParaRPr lang="ko-KR" altLang="en-US" sz="1200">
                        <a:latin typeface="+mn-ea"/>
                        <a:ea typeface="+mn-ea"/>
                      </a:endParaRPr>
                    </a:p>
                  </a:txBody>
                  <a:tcPr/>
                </a:tc>
                <a:tc>
                  <a:txBody>
                    <a:bodyPr/>
                    <a:lstStyle/>
                    <a:p>
                      <a:pPr latinLnBrk="1"/>
                      <a:r>
                        <a:rPr lang="en-US" altLang="ko-KR" sz="1200" b="1" dirty="0" smtClean="0">
                          <a:latin typeface="+mn-ea"/>
                        </a:rPr>
                        <a:t>Application Compatibility Cache</a:t>
                      </a:r>
                      <a:endParaRPr lang="ko-KR" altLang="en-US" sz="1200" b="1" dirty="0">
                        <a:latin typeface="+mn-ea"/>
                        <a:ea typeface="+mn-ea"/>
                      </a:endParaRPr>
                    </a:p>
                  </a:txBody>
                  <a:tcPr/>
                </a:tc>
                <a:tc>
                  <a:txBody>
                    <a:bodyPr/>
                    <a:lstStyle/>
                    <a:p>
                      <a:pPr latinLnBrk="1"/>
                      <a:r>
                        <a:rPr lang="en-US" altLang="ko-KR" sz="1200" b="0" dirty="0" smtClean="0">
                          <a:latin typeface="+mn-ea"/>
                          <a:ea typeface="+mn-ea"/>
                        </a:rPr>
                        <a:t>Program</a:t>
                      </a:r>
                      <a:r>
                        <a:rPr lang="en-US" altLang="ko-KR" sz="1200" b="0" baseline="0" dirty="0" smtClean="0">
                          <a:latin typeface="+mn-ea"/>
                          <a:ea typeface="+mn-ea"/>
                        </a:rPr>
                        <a:t> Execution</a:t>
                      </a:r>
                      <a:endParaRPr lang="ko-KR" altLang="en-US" sz="1200" b="0" dirty="0">
                        <a:latin typeface="+mn-ea"/>
                        <a:ea typeface="+mn-ea"/>
                      </a:endParaRPr>
                    </a:p>
                  </a:txBody>
                  <a:tcPr/>
                </a:tc>
              </a:tr>
              <a:tr h="151544">
                <a:tc vMerge="1">
                  <a:txBody>
                    <a:bodyPr/>
                    <a:lstStyle/>
                    <a:p>
                      <a:pPr latinLnBrk="1"/>
                      <a:endParaRPr lang="ko-KR" altLang="en-US" sz="1200">
                        <a:latin typeface="+mn-ea"/>
                        <a:ea typeface="+mn-ea"/>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err="1" smtClean="0">
                          <a:latin typeface="+mn-ea"/>
                          <a:ea typeface="+mn-ea"/>
                        </a:rPr>
                        <a:t>RecentFileCache.bcf</a:t>
                      </a:r>
                      <a:endParaRPr lang="ko-KR" altLang="en-US" sz="1200" b="1" dirty="0">
                        <a:latin typeface="+mn-ea"/>
                        <a:ea typeface="+mn-ea"/>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dirty="0" smtClean="0">
                          <a:latin typeface="+mn-ea"/>
                          <a:ea typeface="+mn-ea"/>
                        </a:rPr>
                        <a:t>Program</a:t>
                      </a:r>
                      <a:r>
                        <a:rPr lang="en-US" altLang="ko-KR" sz="1200" b="0" baseline="0" dirty="0" smtClean="0">
                          <a:latin typeface="+mn-ea"/>
                          <a:ea typeface="+mn-ea"/>
                        </a:rPr>
                        <a:t> Execution</a:t>
                      </a:r>
                      <a:endParaRPr lang="ko-KR" altLang="en-US" sz="1200" b="0" dirty="0">
                        <a:latin typeface="+mn-ea"/>
                        <a:ea typeface="+mn-ea"/>
                      </a:endParaRPr>
                    </a:p>
                  </a:txBody>
                  <a:tcPr/>
                </a:tc>
              </a:tr>
              <a:tr h="151544">
                <a:tc vMerge="1">
                  <a:txBody>
                    <a:bodyPr/>
                    <a:lstStyle/>
                    <a:p>
                      <a:pPr latinLnBrk="1"/>
                      <a:endParaRPr lang="ko-KR" altLang="en-US" sz="1200">
                        <a:latin typeface="+mn-ea"/>
                        <a:ea typeface="+mn-ea"/>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latin typeface="+mn-ea"/>
                          <a:ea typeface="+mn-ea"/>
                        </a:rPr>
                        <a:t>wceaux.dll</a:t>
                      </a:r>
                      <a:endParaRPr lang="ko-KR" altLang="en-US" sz="1200" b="1" dirty="0">
                        <a:latin typeface="+mn-ea"/>
                        <a:ea typeface="+mn-ea"/>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baseline="0" dirty="0" smtClean="0">
                          <a:latin typeface="+mn-ea"/>
                          <a:ea typeface="+mn-ea"/>
                        </a:rPr>
                        <a:t>DLL of WCE</a:t>
                      </a:r>
                      <a:endParaRPr lang="ko-KR" altLang="en-US" sz="1200" b="0" dirty="0">
                        <a:latin typeface="+mn-ea"/>
                        <a:ea typeface="+mn-ea"/>
                      </a:endParaRPr>
                    </a:p>
                  </a:txBody>
                  <a:tcPr/>
                </a:tc>
              </a:tr>
              <a:tr h="151544">
                <a:tc vMerge="1">
                  <a:txBody>
                    <a:bodyPr/>
                    <a:lstStyle/>
                    <a:p>
                      <a:pPr latinLnBrk="1"/>
                      <a:endParaRPr lang="ko-KR" altLang="en-US" sz="1200">
                        <a:latin typeface="+mn-ea"/>
                        <a:ea typeface="+mn-ea"/>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latin typeface="+mn-ea"/>
                          <a:ea typeface="+mn-ea"/>
                        </a:rPr>
                        <a:t>sekurlsa.dll</a:t>
                      </a:r>
                      <a:endParaRPr lang="ko-KR" altLang="en-US" sz="1200" b="1" dirty="0">
                        <a:latin typeface="+mn-ea"/>
                        <a:ea typeface="+mn-ea"/>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baseline="0" dirty="0" smtClean="0">
                          <a:latin typeface="+mn-ea"/>
                          <a:ea typeface="+mn-ea"/>
                        </a:rPr>
                        <a:t>DLL of </a:t>
                      </a:r>
                      <a:r>
                        <a:rPr lang="en-US" altLang="ko-KR" sz="1200" b="0" dirty="0" err="1" smtClean="0">
                          <a:latin typeface="+mn-ea"/>
                          <a:ea typeface="+mn-ea"/>
                        </a:rPr>
                        <a:t>Mimitakz</a:t>
                      </a:r>
                      <a:endParaRPr lang="ko-KR" altLang="en-US" sz="1200" b="0" dirty="0">
                        <a:latin typeface="+mn-ea"/>
                        <a:ea typeface="+mn-ea"/>
                      </a:endParaRPr>
                    </a:p>
                  </a:txBody>
                  <a:tcPr/>
                </a:tc>
              </a:tr>
              <a:tr h="151544">
                <a:tc vMerge="1">
                  <a:txBody>
                    <a:bodyPr/>
                    <a:lstStyle/>
                    <a:p>
                      <a:pPr latinLnBrk="1"/>
                      <a:endParaRPr lang="ko-KR" altLang="en-US" sz="1200" dirty="0">
                        <a:latin typeface="+mn-ea"/>
                        <a:ea typeface="+mn-ea"/>
                      </a:endParaRPr>
                    </a:p>
                  </a:txBody>
                  <a:tcPr/>
                </a:tc>
                <a:tc>
                  <a:txBody>
                    <a:bodyPr/>
                    <a:lstStyle/>
                    <a:p>
                      <a:pPr latinLnBrk="1"/>
                      <a:r>
                        <a:rPr lang="en-US" altLang="ko-KR" sz="1200" b="1" dirty="0" smtClean="0">
                          <a:latin typeface="+mn-ea"/>
                          <a:ea typeface="+mn-ea"/>
                        </a:rPr>
                        <a:t>Memory</a:t>
                      </a:r>
                      <a:endParaRPr lang="ko-KR" altLang="en-US" sz="1200" b="1" dirty="0">
                        <a:latin typeface="+mn-ea"/>
                        <a:ea typeface="+mn-ea"/>
                      </a:endParaRPr>
                    </a:p>
                  </a:txBody>
                  <a:tcPr/>
                </a:tc>
                <a:tc>
                  <a:txBody>
                    <a:bodyPr/>
                    <a:lstStyle/>
                    <a:p>
                      <a:pPr latinLnBrk="1"/>
                      <a:r>
                        <a:rPr lang="en-US" altLang="ko-KR" sz="1200" b="0" dirty="0" smtClean="0">
                          <a:latin typeface="+mn-ea"/>
                          <a:ea typeface="+mn-ea"/>
                        </a:rPr>
                        <a:t>String search</a:t>
                      </a:r>
                      <a:endParaRPr lang="ko-KR" altLang="en-US" sz="1200" b="0" dirty="0">
                        <a:latin typeface="+mn-ea"/>
                        <a:ea typeface="+mn-ea"/>
                      </a:endParaRPr>
                    </a:p>
                  </a:txBody>
                  <a:tcPr/>
                </a:tc>
              </a:tr>
              <a:tr h="163325">
                <a:tc>
                  <a:txBody>
                    <a:bodyPr/>
                    <a:lstStyle/>
                    <a:p>
                      <a:pPr latinLnBrk="1"/>
                      <a:r>
                        <a:rPr lang="en-US" altLang="ko-KR" sz="1200" b="1" dirty="0" smtClean="0">
                          <a:latin typeface="+mn-ea"/>
                          <a:ea typeface="+mn-ea"/>
                        </a:rPr>
                        <a:t>Attempting</a:t>
                      </a:r>
                      <a:r>
                        <a:rPr lang="en-US" altLang="ko-KR" sz="1200" b="1" baseline="0" dirty="0" smtClean="0">
                          <a:latin typeface="+mn-ea"/>
                          <a:ea typeface="+mn-ea"/>
                        </a:rPr>
                        <a:t> Logon</a:t>
                      </a:r>
                      <a:endParaRPr lang="ko-KR" altLang="en-US" sz="1200" b="1" dirty="0">
                        <a:latin typeface="+mn-ea"/>
                        <a:ea typeface="+mn-ea"/>
                      </a:endParaRPr>
                    </a:p>
                  </a:txBody>
                  <a:tcPr/>
                </a:tc>
                <a:tc>
                  <a:txBody>
                    <a:bodyPr/>
                    <a:lstStyle/>
                    <a:p>
                      <a:pPr latinLnBrk="1"/>
                      <a:r>
                        <a:rPr lang="en-US" altLang="ko-KR" sz="1200" b="1" dirty="0" smtClean="0">
                          <a:latin typeface="+mn-ea"/>
                          <a:ea typeface="+mn-ea"/>
                        </a:rPr>
                        <a:t>Security</a:t>
                      </a:r>
                      <a:r>
                        <a:rPr lang="en-US" altLang="ko-KR" sz="1200" b="1" baseline="0" dirty="0" smtClean="0">
                          <a:latin typeface="+mn-ea"/>
                          <a:ea typeface="+mn-ea"/>
                        </a:rPr>
                        <a:t> Event Log</a:t>
                      </a:r>
                      <a:endParaRPr lang="ko-KR" altLang="en-US" sz="1200" b="1" dirty="0">
                        <a:latin typeface="+mn-ea"/>
                        <a:ea typeface="+mn-ea"/>
                      </a:endParaRPr>
                    </a:p>
                  </a:txBody>
                  <a:tcPr/>
                </a:tc>
                <a:tc>
                  <a:txBody>
                    <a:bodyPr/>
                    <a:lstStyle/>
                    <a:p>
                      <a:pPr latinLnBrk="1"/>
                      <a:r>
                        <a:rPr lang="en-US" altLang="ko-KR" sz="1200" b="0" dirty="0" smtClean="0">
                          <a:latin typeface="+mn-ea"/>
                          <a:ea typeface="+mn-ea"/>
                        </a:rPr>
                        <a:t>Attempting Logon to another</a:t>
                      </a:r>
                      <a:r>
                        <a:rPr lang="en-US" altLang="ko-KR" sz="1200" b="0" baseline="0" dirty="0" smtClean="0">
                          <a:latin typeface="+mn-ea"/>
                          <a:ea typeface="+mn-ea"/>
                        </a:rPr>
                        <a:t> system with explicit credentials</a:t>
                      </a:r>
                      <a:endParaRPr lang="ko-KR" altLang="en-US" sz="1200" b="0" dirty="0" smtClean="0">
                        <a:latin typeface="+mn-ea"/>
                        <a:ea typeface="+mn-ea"/>
                      </a:endParaRPr>
                    </a:p>
                    <a:p>
                      <a:pPr latinLnBrk="1"/>
                      <a:r>
                        <a:rPr lang="en-US" altLang="ko-KR" sz="1200" b="0" dirty="0" smtClean="0">
                          <a:latin typeface="+mn-ea"/>
                          <a:ea typeface="+mn-ea"/>
                        </a:rPr>
                        <a:t>ID : </a:t>
                      </a:r>
                      <a:r>
                        <a:rPr lang="en-US" altLang="ko-KR" sz="1200" b="1" dirty="0" smtClean="0">
                          <a:solidFill>
                            <a:srgbClr val="FF0000"/>
                          </a:solidFill>
                          <a:latin typeface="+mn-ea"/>
                          <a:ea typeface="+mn-ea"/>
                        </a:rPr>
                        <a:t>552(</a:t>
                      </a:r>
                      <a:r>
                        <a:rPr lang="en-US" altLang="ko-KR" sz="1200" b="1" dirty="0" err="1" smtClean="0">
                          <a:solidFill>
                            <a:srgbClr val="FF0000"/>
                          </a:solidFill>
                          <a:latin typeface="+mn-ea"/>
                          <a:ea typeface="+mn-ea"/>
                        </a:rPr>
                        <a:t>evt</a:t>
                      </a:r>
                      <a:r>
                        <a:rPr lang="en-US" altLang="ko-KR" sz="1200" b="1" dirty="0" smtClean="0">
                          <a:solidFill>
                            <a:srgbClr val="FF0000"/>
                          </a:solidFill>
                          <a:latin typeface="+mn-ea"/>
                          <a:ea typeface="+mn-ea"/>
                        </a:rPr>
                        <a:t>)</a:t>
                      </a:r>
                      <a:r>
                        <a:rPr lang="en-US" altLang="ko-KR" sz="1200" b="0" dirty="0" smtClean="0">
                          <a:latin typeface="+mn-ea"/>
                          <a:ea typeface="+mn-ea"/>
                        </a:rPr>
                        <a:t> or </a:t>
                      </a:r>
                      <a:r>
                        <a:rPr lang="en-US" altLang="ko-KR" sz="1200" b="1" dirty="0" smtClean="0">
                          <a:solidFill>
                            <a:srgbClr val="FF0000"/>
                          </a:solidFill>
                          <a:latin typeface="+mn-ea"/>
                          <a:ea typeface="+mn-ea"/>
                        </a:rPr>
                        <a:t>4648(</a:t>
                      </a:r>
                      <a:r>
                        <a:rPr lang="en-US" altLang="ko-KR" sz="1200" b="1" dirty="0" err="1" smtClean="0">
                          <a:solidFill>
                            <a:srgbClr val="FF0000"/>
                          </a:solidFill>
                          <a:latin typeface="+mn-ea"/>
                          <a:ea typeface="+mn-ea"/>
                        </a:rPr>
                        <a:t>evtx</a:t>
                      </a:r>
                      <a:r>
                        <a:rPr lang="en-US" altLang="ko-KR" sz="1200" b="1" dirty="0" smtClean="0">
                          <a:solidFill>
                            <a:srgbClr val="FF0000"/>
                          </a:solidFill>
                          <a:latin typeface="+mn-ea"/>
                          <a:ea typeface="+mn-ea"/>
                        </a:rPr>
                        <a:t>)</a:t>
                      </a:r>
                      <a:r>
                        <a:rPr lang="en-US" altLang="ko-KR" sz="1200" b="0" dirty="0" smtClean="0">
                          <a:latin typeface="+mn-ea"/>
                          <a:ea typeface="+mn-ea"/>
                        </a:rPr>
                        <a:t> </a:t>
                      </a:r>
                      <a:endParaRPr lang="ko-KR" altLang="en-US" sz="1200" b="0" dirty="0">
                        <a:latin typeface="+mn-ea"/>
                        <a:ea typeface="+mn-ea"/>
                      </a:endParaRPr>
                    </a:p>
                  </a:txBody>
                  <a:tcPr/>
                </a:tc>
              </a:tr>
            </a:tbl>
          </a:graphicData>
        </a:graphic>
      </p:graphicFrame>
    </p:spTree>
    <p:extLst>
      <p:ext uri="{BB962C8B-B14F-4D97-AF65-F5344CB8AC3E}">
        <p14:creationId xmlns:p14="http://schemas.microsoft.com/office/powerpoint/2010/main" val="2539352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p:txBody>
          <a:bodyPr/>
          <a:lstStyle/>
          <a:p>
            <a:r>
              <a:rPr lang="en-US" altLang="ko-KR" dirty="0" smtClean="0"/>
              <a:t>Introduction</a:t>
            </a:r>
            <a:endParaRPr lang="ko-KR" altLang="en-US" dirty="0"/>
          </a:p>
        </p:txBody>
      </p:sp>
    </p:spTree>
    <p:extLst>
      <p:ext uri="{BB962C8B-B14F-4D97-AF65-F5344CB8AC3E}">
        <p14:creationId xmlns:p14="http://schemas.microsoft.com/office/powerpoint/2010/main" val="1829898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smtClean="0"/>
              <a:t>Summary</a:t>
            </a:r>
            <a:endParaRPr lang="ko-KR" altLang="en-US" dirty="0"/>
          </a:p>
        </p:txBody>
      </p:sp>
      <p:sp>
        <p:nvSpPr>
          <p:cNvPr id="5" name="내용 개체 틀 4"/>
          <p:cNvSpPr>
            <a:spLocks noGrp="1"/>
          </p:cNvSpPr>
          <p:nvPr>
            <p:ph sz="quarter" idx="11"/>
          </p:nvPr>
        </p:nvSpPr>
        <p:spPr/>
        <p:txBody>
          <a:bodyPr/>
          <a:lstStyle/>
          <a:p>
            <a:pPr>
              <a:lnSpc>
                <a:spcPct val="150000"/>
              </a:lnSpc>
            </a:pPr>
            <a:r>
              <a:rPr lang="en-US" altLang="ko-KR" dirty="0" smtClean="0">
                <a:latin typeface="+mn-ea"/>
              </a:rPr>
              <a:t>Victim System</a:t>
            </a:r>
          </a:p>
        </p:txBody>
      </p:sp>
      <p:graphicFrame>
        <p:nvGraphicFramePr>
          <p:cNvPr id="4" name="표 3"/>
          <p:cNvGraphicFramePr>
            <a:graphicFrameLocks noGrp="1"/>
          </p:cNvGraphicFramePr>
          <p:nvPr>
            <p:extLst>
              <p:ext uri="{D42A27DB-BD31-4B8C-83A1-F6EECF244321}">
                <p14:modId xmlns:p14="http://schemas.microsoft.com/office/powerpoint/2010/main" val="1162534480"/>
              </p:ext>
            </p:extLst>
          </p:nvPr>
        </p:nvGraphicFramePr>
        <p:xfrm>
          <a:off x="827584" y="1632168"/>
          <a:ext cx="7776864" cy="4693920"/>
        </p:xfrm>
        <a:graphic>
          <a:graphicData uri="http://schemas.openxmlformats.org/drawingml/2006/table">
            <a:tbl>
              <a:tblPr firstRow="1" bandRow="1">
                <a:tableStyleId>{5940675A-B579-460E-94D1-54222C63F5DA}</a:tableStyleId>
              </a:tblPr>
              <a:tblGrid>
                <a:gridCol w="2160240"/>
                <a:gridCol w="1296144"/>
                <a:gridCol w="4320480"/>
              </a:tblGrid>
              <a:tr h="157564">
                <a:tc>
                  <a:txBody>
                    <a:bodyPr/>
                    <a:lstStyle/>
                    <a:p>
                      <a:pPr algn="ctr" latinLnBrk="1"/>
                      <a:r>
                        <a:rPr lang="en-US" altLang="ko-KR" sz="1000" b="1" dirty="0" smtClean="0">
                          <a:solidFill>
                            <a:schemeClr val="bg1"/>
                          </a:solidFill>
                          <a:latin typeface="+mn-ea"/>
                          <a:ea typeface="+mn-ea"/>
                        </a:rPr>
                        <a:t>Behavior</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b="1" dirty="0" smtClean="0">
                          <a:solidFill>
                            <a:schemeClr val="bg1"/>
                          </a:solidFill>
                          <a:latin typeface="+mn-ea"/>
                          <a:ea typeface="+mn-ea"/>
                        </a:rPr>
                        <a:t>Artifact</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c>
                  <a:txBody>
                    <a:bodyPr/>
                    <a:lstStyle/>
                    <a:p>
                      <a:pPr algn="ctr" latinLnBrk="1"/>
                      <a:r>
                        <a:rPr lang="en-US" altLang="ko-KR" sz="1000" b="1" dirty="0" smtClean="0">
                          <a:solidFill>
                            <a:schemeClr val="bg1"/>
                          </a:solidFill>
                          <a:latin typeface="+mn-ea"/>
                          <a:ea typeface="+mn-ea"/>
                        </a:rPr>
                        <a:t>Detail</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r>
              <a:tr h="0">
                <a:tc rowSpan="2">
                  <a:txBody>
                    <a:bodyPr/>
                    <a:lstStyle/>
                    <a:p>
                      <a:pPr latinLnBrk="1"/>
                      <a:r>
                        <a:rPr lang="en-US" altLang="ko-KR" sz="1000" b="1" dirty="0" smtClean="0">
                          <a:latin typeface="+mn-ea"/>
                          <a:ea typeface="+mn-ea"/>
                        </a:rPr>
                        <a:t>NTLM Authentication</a:t>
                      </a:r>
                      <a:endParaRPr lang="ko-KR" altLang="en-US" sz="1000" b="1" dirty="0">
                        <a:latin typeface="+mn-ea"/>
                        <a:ea typeface="+mn-ea"/>
                      </a:endParaRPr>
                    </a:p>
                  </a:txBody>
                  <a:tcPr/>
                </a:tc>
                <a:tc>
                  <a:txBody>
                    <a:bodyPr/>
                    <a:lstStyle/>
                    <a:p>
                      <a:pPr latinLnBrk="1"/>
                      <a:r>
                        <a:rPr lang="en-US" altLang="ko-KR" sz="1000" b="1" smtClean="0">
                          <a:latin typeface="+mn-ea"/>
                          <a:ea typeface="+mn-ea"/>
                        </a:rPr>
                        <a:t>Security Event Log</a:t>
                      </a:r>
                      <a:endParaRPr lang="ko-KR" altLang="en-US" sz="1000" b="1" dirty="0">
                        <a:latin typeface="+mn-ea"/>
                        <a:ea typeface="+mn-ea"/>
                      </a:endParaRPr>
                    </a:p>
                  </a:txBody>
                  <a:tcPr/>
                </a:tc>
                <a:tc>
                  <a:txBody>
                    <a:bodyPr/>
                    <a:lstStyle/>
                    <a:p>
                      <a:pPr latinLnBrk="1"/>
                      <a:r>
                        <a:rPr lang="en-US" altLang="ko-KR" sz="1000" b="1" dirty="0" smtClean="0">
                          <a:latin typeface="+mn-ea"/>
                          <a:ea typeface="+mn-ea"/>
                        </a:rPr>
                        <a:t>Network</a:t>
                      </a:r>
                      <a:r>
                        <a:rPr lang="en-US" altLang="ko-KR" sz="1000" b="1" baseline="0" dirty="0" smtClean="0">
                          <a:latin typeface="+mn-ea"/>
                          <a:ea typeface="+mn-ea"/>
                        </a:rPr>
                        <a:t> </a:t>
                      </a:r>
                      <a:r>
                        <a:rPr lang="en-US" altLang="ko-KR" sz="1000" b="1" dirty="0" smtClean="0">
                          <a:latin typeface="+mn-ea"/>
                          <a:ea typeface="+mn-ea"/>
                        </a:rPr>
                        <a:t>Logon</a:t>
                      </a:r>
                      <a:r>
                        <a:rPr lang="en-US" altLang="ko-KR" sz="1000" b="0" dirty="0" smtClean="0">
                          <a:latin typeface="+mn-ea"/>
                          <a:ea typeface="+mn-ea"/>
                        </a:rPr>
                        <a:t>( I</a:t>
                      </a:r>
                      <a:r>
                        <a:rPr lang="en-US" altLang="ko-KR" sz="1000" dirty="0" smtClean="0">
                          <a:latin typeface="+mn-ea"/>
                          <a:ea typeface="+mn-ea"/>
                        </a:rPr>
                        <a:t>D : </a:t>
                      </a:r>
                      <a:r>
                        <a:rPr lang="en-US" altLang="ko-KR" sz="1000" b="1" dirty="0" smtClean="0">
                          <a:solidFill>
                            <a:srgbClr val="FF0000"/>
                          </a:solidFill>
                          <a:latin typeface="+mn-ea"/>
                          <a:ea typeface="+mn-ea"/>
                        </a:rPr>
                        <a:t>540</a:t>
                      </a:r>
                      <a:r>
                        <a:rPr lang="en-US" altLang="ko-KR" sz="1000" dirty="0" smtClean="0">
                          <a:latin typeface="+mn-ea"/>
                          <a:ea typeface="+mn-ea"/>
                        </a:rPr>
                        <a:t> or </a:t>
                      </a:r>
                      <a:r>
                        <a:rPr lang="en-US" altLang="ko-KR" sz="1000" b="1" dirty="0" smtClean="0">
                          <a:solidFill>
                            <a:srgbClr val="FF0000"/>
                          </a:solidFill>
                          <a:latin typeface="+mn-ea"/>
                          <a:ea typeface="+mn-ea"/>
                        </a:rPr>
                        <a:t>4624</a:t>
                      </a:r>
                      <a:r>
                        <a:rPr lang="en-US" altLang="ko-KR" sz="1000" dirty="0" smtClean="0">
                          <a:latin typeface="+mn-ea"/>
                          <a:ea typeface="+mn-ea"/>
                        </a:rPr>
                        <a:t> )</a:t>
                      </a:r>
                    </a:p>
                    <a:p>
                      <a:pPr latinLnBrk="1"/>
                      <a:r>
                        <a:rPr lang="en-US" altLang="ko-KR" sz="1000" dirty="0" smtClean="0">
                          <a:latin typeface="+mn-ea"/>
                          <a:ea typeface="+mn-ea"/>
                        </a:rPr>
                        <a:t>Logon</a:t>
                      </a:r>
                      <a:r>
                        <a:rPr lang="en-US" altLang="ko-KR" sz="1000" baseline="0" dirty="0" smtClean="0">
                          <a:latin typeface="+mn-ea"/>
                          <a:ea typeface="+mn-ea"/>
                        </a:rPr>
                        <a:t> Type</a:t>
                      </a:r>
                      <a:r>
                        <a:rPr lang="ko-KR" altLang="en-US" sz="1000" dirty="0" smtClean="0">
                          <a:latin typeface="+mn-ea"/>
                          <a:ea typeface="+mn-ea"/>
                        </a:rPr>
                        <a:t> </a:t>
                      </a:r>
                      <a:r>
                        <a:rPr lang="en-US" altLang="ko-KR" sz="1000" dirty="0" smtClean="0">
                          <a:latin typeface="+mn-ea"/>
                          <a:ea typeface="+mn-ea"/>
                        </a:rPr>
                        <a:t>: </a:t>
                      </a:r>
                      <a:r>
                        <a:rPr lang="en-US" altLang="ko-KR" sz="1000" b="1" dirty="0" smtClean="0">
                          <a:solidFill>
                            <a:srgbClr val="FF0000"/>
                          </a:solidFill>
                          <a:latin typeface="+mn-ea"/>
                          <a:ea typeface="+mn-ea"/>
                        </a:rPr>
                        <a:t>3</a:t>
                      </a:r>
                    </a:p>
                    <a:p>
                      <a:pPr latinLnBrk="1"/>
                      <a:r>
                        <a:rPr lang="en-US" altLang="ko-KR" sz="1000" dirty="0" smtClean="0">
                          <a:latin typeface="+mn-ea"/>
                          <a:ea typeface="+mn-ea"/>
                        </a:rPr>
                        <a:t>Logon</a:t>
                      </a:r>
                      <a:r>
                        <a:rPr lang="en-US" altLang="ko-KR" sz="1000" baseline="0" dirty="0" smtClean="0">
                          <a:latin typeface="+mn-ea"/>
                          <a:ea typeface="+mn-ea"/>
                        </a:rPr>
                        <a:t> Process</a:t>
                      </a:r>
                      <a:r>
                        <a:rPr lang="ko-KR" altLang="en-US" sz="1000" dirty="0" smtClean="0">
                          <a:latin typeface="+mn-ea"/>
                          <a:ea typeface="+mn-ea"/>
                        </a:rPr>
                        <a:t> </a:t>
                      </a:r>
                      <a:r>
                        <a:rPr lang="en-US" altLang="ko-KR" sz="1000" dirty="0" smtClean="0">
                          <a:latin typeface="+mn-ea"/>
                          <a:ea typeface="+mn-ea"/>
                        </a:rPr>
                        <a:t>: </a:t>
                      </a:r>
                      <a:r>
                        <a:rPr lang="en-US" altLang="ko-KR" sz="1000" b="1" dirty="0" err="1" smtClean="0">
                          <a:solidFill>
                            <a:srgbClr val="FF0000"/>
                          </a:solidFill>
                          <a:latin typeface="+mn-ea"/>
                          <a:ea typeface="+mn-ea"/>
                        </a:rPr>
                        <a:t>NtLmSsp</a:t>
                      </a:r>
                      <a:endParaRPr lang="en-US" altLang="ko-KR" sz="1000" b="1" dirty="0" smtClean="0">
                        <a:solidFill>
                          <a:srgbClr val="FF0000"/>
                        </a:solidFill>
                        <a:latin typeface="+mn-ea"/>
                        <a:ea typeface="+mn-ea"/>
                      </a:endParaRPr>
                    </a:p>
                    <a:p>
                      <a:pPr latinLnBrk="1"/>
                      <a:r>
                        <a:rPr lang="en-US" altLang="ko-KR" sz="1000" dirty="0" smtClean="0">
                          <a:latin typeface="+mn-ea"/>
                          <a:ea typeface="+mn-ea"/>
                        </a:rPr>
                        <a:t>Package</a:t>
                      </a:r>
                      <a:r>
                        <a:rPr lang="en-US" altLang="ko-KR" sz="1000" baseline="0" dirty="0" smtClean="0">
                          <a:latin typeface="+mn-ea"/>
                          <a:ea typeface="+mn-ea"/>
                        </a:rPr>
                        <a:t> Name</a:t>
                      </a:r>
                      <a:r>
                        <a:rPr lang="ko-KR" altLang="en-US" sz="1000" dirty="0" smtClean="0">
                          <a:latin typeface="+mn-ea"/>
                          <a:ea typeface="+mn-ea"/>
                        </a:rPr>
                        <a:t> </a:t>
                      </a:r>
                      <a:r>
                        <a:rPr lang="en-US" altLang="ko-KR" sz="1000" dirty="0" smtClean="0">
                          <a:latin typeface="+mn-ea"/>
                          <a:ea typeface="+mn-ea"/>
                        </a:rPr>
                        <a:t>: </a:t>
                      </a:r>
                      <a:r>
                        <a:rPr lang="en-US" altLang="ko-KR" sz="1000" b="1" dirty="0" smtClean="0">
                          <a:solidFill>
                            <a:srgbClr val="FF0000"/>
                          </a:solidFill>
                          <a:latin typeface="+mn-ea"/>
                          <a:ea typeface="+mn-ea"/>
                        </a:rPr>
                        <a:t>NTLM</a:t>
                      </a:r>
                      <a:r>
                        <a:rPr lang="en-US" altLang="ko-KR" sz="1000" b="1" baseline="0" dirty="0" smtClean="0">
                          <a:solidFill>
                            <a:srgbClr val="FF0000"/>
                          </a:solidFill>
                          <a:latin typeface="+mn-ea"/>
                          <a:ea typeface="+mn-ea"/>
                        </a:rPr>
                        <a:t> V2 </a:t>
                      </a:r>
                      <a:r>
                        <a:rPr lang="en-US" altLang="ko-KR" sz="1000" baseline="0" dirty="0" smtClean="0">
                          <a:latin typeface="+mn-ea"/>
                          <a:ea typeface="+mn-ea"/>
                        </a:rPr>
                        <a:t>or </a:t>
                      </a:r>
                      <a:r>
                        <a:rPr lang="en-US" altLang="ko-KR" sz="1000" b="1" baseline="0" dirty="0" smtClean="0">
                          <a:solidFill>
                            <a:srgbClr val="FF0000"/>
                          </a:solidFill>
                          <a:latin typeface="+mn-ea"/>
                          <a:ea typeface="+mn-ea"/>
                        </a:rPr>
                        <a:t>NTLM</a:t>
                      </a:r>
                      <a:endParaRPr lang="ko-KR" altLang="en-US" sz="1000" dirty="0">
                        <a:latin typeface="+mn-ea"/>
                        <a:ea typeface="+mn-ea"/>
                      </a:endParaRPr>
                    </a:p>
                  </a:txBody>
                  <a:tcPr/>
                </a:tc>
              </a:tr>
              <a:tr h="143624">
                <a:tc vMerge="1">
                  <a:txBody>
                    <a:bodyPr/>
                    <a:lstStyle/>
                    <a:p>
                      <a:endParaRPr lang="ko-KR" altLang="en-US" sz="1000" dirty="0"/>
                    </a:p>
                  </a:txBody>
                  <a:tcPr/>
                </a:tc>
                <a:tc>
                  <a:txBody>
                    <a:bodyPr/>
                    <a:lstStyle/>
                    <a:p>
                      <a:pPr latinLnBrk="1"/>
                      <a:r>
                        <a:rPr lang="en-US" altLang="ko-KR" sz="1000" b="1" smtClean="0">
                          <a:latin typeface="+mn-ea"/>
                          <a:ea typeface="+mn-ea"/>
                        </a:rPr>
                        <a:t>Network</a:t>
                      </a:r>
                      <a:r>
                        <a:rPr lang="en-US" altLang="ko-KR" sz="1000" b="1" baseline="0" smtClean="0">
                          <a:latin typeface="+mn-ea"/>
                          <a:ea typeface="+mn-ea"/>
                        </a:rPr>
                        <a:t> Traffic</a:t>
                      </a:r>
                      <a:endParaRPr lang="ko-KR" altLang="en-US" sz="1000" b="1" dirty="0">
                        <a:latin typeface="+mn-ea"/>
                        <a:ea typeface="+mn-ea"/>
                      </a:endParaRPr>
                    </a:p>
                  </a:txBody>
                  <a:tcPr/>
                </a:tc>
                <a:tc>
                  <a:txBody>
                    <a:bodyPr/>
                    <a:lstStyle/>
                    <a:p>
                      <a:pPr latinLnBrk="1"/>
                      <a:r>
                        <a:rPr lang="en-US" altLang="ko-KR" sz="1000" dirty="0" smtClean="0">
                          <a:latin typeface="+mn-ea"/>
                          <a:ea typeface="+mn-ea"/>
                        </a:rPr>
                        <a:t>Protocol</a:t>
                      </a:r>
                      <a:r>
                        <a:rPr lang="ko-KR" altLang="en-US" sz="1000" dirty="0" smtClean="0">
                          <a:latin typeface="+mn-ea"/>
                          <a:ea typeface="+mn-ea"/>
                        </a:rPr>
                        <a:t> </a:t>
                      </a:r>
                      <a:r>
                        <a:rPr lang="en-US" altLang="ko-KR" sz="1000" dirty="0" smtClean="0">
                          <a:latin typeface="+mn-ea"/>
                          <a:ea typeface="+mn-ea"/>
                        </a:rPr>
                        <a:t>: </a:t>
                      </a:r>
                      <a:r>
                        <a:rPr lang="en-US" altLang="ko-KR" sz="1000" b="1" dirty="0" smtClean="0">
                          <a:solidFill>
                            <a:srgbClr val="FF0000"/>
                          </a:solidFill>
                          <a:latin typeface="+mn-ea"/>
                          <a:ea typeface="+mn-ea"/>
                        </a:rPr>
                        <a:t>SMB2</a:t>
                      </a:r>
                    </a:p>
                    <a:p>
                      <a:pPr latinLnBrk="1"/>
                      <a:r>
                        <a:rPr lang="en-US" altLang="ko-KR" sz="1000" dirty="0" smtClean="0">
                          <a:latin typeface="+mn-ea"/>
                          <a:ea typeface="+mn-ea"/>
                        </a:rPr>
                        <a:t>Characteristics</a:t>
                      </a:r>
                    </a:p>
                    <a:p>
                      <a:pPr marL="228600" indent="-228600" latinLnBrk="1">
                        <a:buFont typeface="+mj-lt"/>
                        <a:buAutoNum type="arabicPeriod"/>
                      </a:pPr>
                      <a:r>
                        <a:rPr lang="en-US" altLang="ko-KR" sz="1000" dirty="0" err="1" smtClean="0">
                          <a:latin typeface="+mn-ea"/>
                          <a:ea typeface="+mn-ea"/>
                        </a:rPr>
                        <a:t>SessionSetup</a:t>
                      </a:r>
                      <a:r>
                        <a:rPr lang="en-US" altLang="ko-KR" sz="1000" dirty="0" smtClean="0">
                          <a:latin typeface="+mn-ea"/>
                          <a:ea typeface="+mn-ea"/>
                        </a:rPr>
                        <a:t> : NTLMSSP_NEGOTIATE</a:t>
                      </a:r>
                    </a:p>
                    <a:p>
                      <a:pPr marL="228600" indent="-228600" latinLnBrk="1">
                        <a:buFont typeface="+mj-lt"/>
                        <a:buAutoNum type="arabicPeriod"/>
                      </a:pPr>
                      <a:r>
                        <a:rPr lang="en-US" altLang="ko-KR" sz="1000" dirty="0" err="1" smtClean="0">
                          <a:latin typeface="+mn-ea"/>
                          <a:ea typeface="+mn-ea"/>
                        </a:rPr>
                        <a:t>SessionSetup</a:t>
                      </a:r>
                      <a:r>
                        <a:rPr lang="en-US" altLang="ko-KR" sz="1000" dirty="0" smtClean="0">
                          <a:latin typeface="+mn-ea"/>
                          <a:ea typeface="+mn-ea"/>
                        </a:rPr>
                        <a:t> : NTLMSSP_AUTH, Domain, Username</a:t>
                      </a:r>
                    </a:p>
                    <a:p>
                      <a:pPr marL="228600" indent="-228600" latinLnBrk="1">
                        <a:buFont typeface="+mj-lt"/>
                        <a:buAutoNum type="arabicPeriod"/>
                      </a:pPr>
                      <a:r>
                        <a:rPr lang="en-US" altLang="ko-KR" sz="1000" dirty="0" err="1" smtClean="0">
                          <a:latin typeface="+mn-ea"/>
                          <a:ea typeface="+mn-ea"/>
                        </a:rPr>
                        <a:t>TreeConnect</a:t>
                      </a:r>
                      <a:r>
                        <a:rPr lang="en-US" altLang="ko-KR" sz="1000" dirty="0" smtClean="0">
                          <a:latin typeface="+mn-ea"/>
                          <a:ea typeface="+mn-ea"/>
                        </a:rPr>
                        <a:t> : \\&lt;IP or Host Name&gt;\</a:t>
                      </a:r>
                      <a:r>
                        <a:rPr lang="en-US" altLang="ko-KR" sz="1000" b="1" dirty="0" smtClean="0">
                          <a:solidFill>
                            <a:srgbClr val="FF0000"/>
                          </a:solidFill>
                          <a:latin typeface="+mn-ea"/>
                          <a:ea typeface="+mn-ea"/>
                        </a:rPr>
                        <a:t>IPC$</a:t>
                      </a:r>
                      <a:endParaRPr lang="ko-KR" altLang="en-US" sz="1000" b="1" dirty="0">
                        <a:solidFill>
                          <a:srgbClr val="FF0000"/>
                        </a:solidFill>
                        <a:latin typeface="+mn-ea"/>
                        <a:ea typeface="+mn-ea"/>
                      </a:endParaRPr>
                    </a:p>
                  </a:txBody>
                  <a:tcPr/>
                </a:tc>
              </a:tr>
              <a:tr h="228667">
                <a:tc rowSpan="2">
                  <a:txBody>
                    <a:bodyPr/>
                    <a:lstStyle/>
                    <a:p>
                      <a:r>
                        <a:rPr lang="en-US" altLang="ko-KR" sz="1000" b="1" dirty="0" smtClean="0"/>
                        <a:t>Copying</a:t>
                      </a:r>
                      <a:r>
                        <a:rPr lang="en-US" altLang="ko-KR" sz="1000" b="1" baseline="0" dirty="0" smtClean="0"/>
                        <a:t> Backdoor</a:t>
                      </a:r>
                      <a:endParaRPr lang="ko-KR" altLang="en-US" sz="1000" b="1"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smtClean="0">
                          <a:latin typeface="+mn-ea"/>
                          <a:ea typeface="+mn-ea"/>
                        </a:rPr>
                        <a:t>Security Event Log</a:t>
                      </a:r>
                      <a:endParaRPr lang="ko-KR" altLang="en-US" sz="1000" b="1" dirty="0">
                        <a:latin typeface="+mn-ea"/>
                        <a:ea typeface="+mn-ea"/>
                      </a:endParaRPr>
                    </a:p>
                  </a:txBody>
                  <a:tcPr/>
                </a:tc>
                <a:tc>
                  <a:txBody>
                    <a:bodyPr/>
                    <a:lstStyle/>
                    <a:p>
                      <a:pPr latinLnBrk="1"/>
                      <a:r>
                        <a:rPr lang="en-US" altLang="ko-KR" sz="1000" b="1" dirty="0" smtClean="0">
                          <a:latin typeface="+mn-ea"/>
                        </a:rPr>
                        <a:t>File</a:t>
                      </a:r>
                      <a:r>
                        <a:rPr lang="en-US" altLang="ko-KR" sz="1000" b="1" baseline="0" dirty="0" smtClean="0">
                          <a:latin typeface="+mn-ea"/>
                        </a:rPr>
                        <a:t> Share</a:t>
                      </a:r>
                      <a:r>
                        <a:rPr lang="en-US" altLang="ko-KR" sz="1000" b="0" dirty="0" smtClean="0">
                          <a:latin typeface="+mn-ea"/>
                        </a:rPr>
                        <a:t>( </a:t>
                      </a:r>
                      <a:r>
                        <a:rPr lang="en-US" altLang="ko-KR" sz="1000" dirty="0" smtClean="0">
                          <a:latin typeface="+mn-ea"/>
                        </a:rPr>
                        <a:t>ID : </a:t>
                      </a:r>
                      <a:r>
                        <a:rPr lang="en-US" altLang="ko-KR" sz="1000" b="1" dirty="0" smtClean="0">
                          <a:solidFill>
                            <a:srgbClr val="FF0000"/>
                          </a:solidFill>
                          <a:latin typeface="+mn-ea"/>
                        </a:rPr>
                        <a:t>5140</a:t>
                      </a:r>
                      <a:r>
                        <a:rPr lang="en-US" altLang="ko-KR" sz="1000" dirty="0" smtClean="0">
                          <a:latin typeface="+mn-ea"/>
                        </a:rPr>
                        <a:t> )</a:t>
                      </a:r>
                      <a:endParaRPr lang="ko-KR" altLang="en-US" sz="1000" dirty="0">
                        <a:latin typeface="+mn-ea"/>
                        <a:ea typeface="+mn-ea"/>
                      </a:endParaRPr>
                    </a:p>
                  </a:txBody>
                  <a:tcPr/>
                </a:tc>
              </a:tr>
              <a:tr h="228667">
                <a:tc vMerge="1">
                  <a:txBody>
                    <a:bodyPr/>
                    <a:lstStyle/>
                    <a:p>
                      <a:endParaRPr lang="ko-KR" altLang="en-US" sz="10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mn-ea"/>
                          <a:ea typeface="+mn-ea"/>
                        </a:rPr>
                        <a:t>Network</a:t>
                      </a:r>
                      <a:r>
                        <a:rPr lang="en-US" altLang="ko-KR" sz="1000" b="1" baseline="0" dirty="0" smtClean="0">
                          <a:latin typeface="+mn-ea"/>
                          <a:ea typeface="+mn-ea"/>
                        </a:rPr>
                        <a:t> Traffic</a:t>
                      </a:r>
                      <a:endParaRPr lang="ko-KR" altLang="en-US" sz="1000" b="1" dirty="0">
                        <a:latin typeface="+mn-ea"/>
                        <a:ea typeface="+mn-ea"/>
                      </a:endParaRPr>
                    </a:p>
                  </a:txBody>
                  <a:tcPr/>
                </a:tc>
                <a:tc>
                  <a:txBody>
                    <a:bodyPr/>
                    <a:lstStyle/>
                    <a:p>
                      <a:pPr latinLnBrk="1"/>
                      <a:r>
                        <a:rPr lang="en-US" altLang="ko-KR" sz="1000" dirty="0" smtClean="0">
                          <a:latin typeface="+mn-ea"/>
                          <a:ea typeface="+mn-ea"/>
                        </a:rPr>
                        <a:t>Protocol</a:t>
                      </a:r>
                      <a:r>
                        <a:rPr lang="ko-KR" altLang="en-US" sz="1000" dirty="0" smtClean="0">
                          <a:latin typeface="+mn-ea"/>
                          <a:ea typeface="+mn-ea"/>
                        </a:rPr>
                        <a:t> </a:t>
                      </a:r>
                      <a:r>
                        <a:rPr lang="en-US" altLang="ko-KR" sz="1000" dirty="0" smtClean="0">
                          <a:latin typeface="+mn-ea"/>
                          <a:ea typeface="+mn-ea"/>
                        </a:rPr>
                        <a:t>: </a:t>
                      </a:r>
                      <a:r>
                        <a:rPr lang="en-US" altLang="ko-KR" sz="1000" b="1" dirty="0" smtClean="0">
                          <a:solidFill>
                            <a:srgbClr val="FF0000"/>
                          </a:solidFill>
                          <a:latin typeface="+mn-ea"/>
                          <a:ea typeface="+mn-ea"/>
                        </a:rPr>
                        <a:t>SMB2</a:t>
                      </a:r>
                    </a:p>
                    <a:p>
                      <a:pPr latinLnBrk="1"/>
                      <a:r>
                        <a:rPr lang="en-US" altLang="ko-KR" sz="1000" dirty="0" smtClean="0">
                          <a:latin typeface="+mn-ea"/>
                          <a:ea typeface="+mn-ea"/>
                        </a:rPr>
                        <a:t>Characteristics</a:t>
                      </a:r>
                    </a:p>
                    <a:p>
                      <a:pPr marL="228600" indent="-228600" latinLnBrk="1">
                        <a:buFont typeface="+mj-lt"/>
                        <a:buAutoNum type="arabicPeriod"/>
                      </a:pPr>
                      <a:r>
                        <a:rPr lang="en-US" altLang="ko-KR" sz="1000" dirty="0" err="1" smtClean="0">
                          <a:latin typeface="+mn-ea"/>
                          <a:ea typeface="+mn-ea"/>
                        </a:rPr>
                        <a:t>TreeConnect</a:t>
                      </a:r>
                      <a:r>
                        <a:rPr lang="en-US" altLang="ko-KR" sz="1000" dirty="0" smtClean="0">
                          <a:latin typeface="+mn-ea"/>
                          <a:ea typeface="+mn-ea"/>
                        </a:rPr>
                        <a:t> : \\&lt;IP or Host</a:t>
                      </a:r>
                      <a:r>
                        <a:rPr lang="en-US" altLang="ko-KR" sz="1000" baseline="0" dirty="0" smtClean="0">
                          <a:latin typeface="+mn-ea"/>
                          <a:ea typeface="+mn-ea"/>
                        </a:rPr>
                        <a:t> Name</a:t>
                      </a:r>
                      <a:r>
                        <a:rPr lang="en-US" altLang="ko-KR" sz="1000" dirty="0" smtClean="0">
                          <a:latin typeface="+mn-ea"/>
                          <a:ea typeface="+mn-ea"/>
                        </a:rPr>
                        <a:t>&gt;\&lt;Share Point</a:t>
                      </a:r>
                      <a:r>
                        <a:rPr lang="ko-KR" altLang="en-US" sz="1000" dirty="0" smtClean="0">
                          <a:latin typeface="+mn-ea"/>
                          <a:ea typeface="+mn-ea"/>
                        </a:rPr>
                        <a:t> </a:t>
                      </a:r>
                      <a:r>
                        <a:rPr lang="en-US" altLang="ko-KR" sz="1000" dirty="0" smtClean="0">
                          <a:latin typeface="+mn-ea"/>
                        </a:rPr>
                        <a:t>: </a:t>
                      </a:r>
                      <a:r>
                        <a:rPr lang="en-US" altLang="ko-KR" sz="1000" b="1" dirty="0" smtClean="0">
                          <a:solidFill>
                            <a:srgbClr val="FF0000"/>
                          </a:solidFill>
                          <a:latin typeface="+mn-ea"/>
                        </a:rPr>
                        <a:t>C$, D$</a:t>
                      </a:r>
                      <a:r>
                        <a:rPr lang="en-US" altLang="ko-KR" sz="1000" dirty="0" smtClean="0">
                          <a:latin typeface="+mn-ea"/>
                        </a:rPr>
                        <a:t> … </a:t>
                      </a:r>
                      <a:r>
                        <a:rPr lang="en-US" altLang="ko-KR" sz="1000" dirty="0" smtClean="0">
                          <a:latin typeface="+mn-ea"/>
                          <a:ea typeface="+mn-ea"/>
                        </a:rPr>
                        <a:t>&gt;</a:t>
                      </a:r>
                    </a:p>
                    <a:p>
                      <a:pPr marL="228600" indent="-228600" latinLnBrk="1">
                        <a:buFont typeface="+mj-lt"/>
                        <a:buAutoNum type="arabicPeriod"/>
                      </a:pPr>
                      <a:r>
                        <a:rPr lang="en-US" altLang="ko-KR" sz="1000" dirty="0" smtClean="0">
                          <a:latin typeface="+mn-ea"/>
                          <a:ea typeface="+mn-ea"/>
                        </a:rPr>
                        <a:t>Create</a:t>
                      </a:r>
                    </a:p>
                    <a:p>
                      <a:pPr marL="228600" indent="-228600" latinLnBrk="1">
                        <a:buFont typeface="+mj-lt"/>
                        <a:buAutoNum type="arabicPeriod"/>
                      </a:pPr>
                      <a:r>
                        <a:rPr lang="en-US" altLang="ko-KR" sz="1000" dirty="0" smtClean="0">
                          <a:latin typeface="+mn-ea"/>
                          <a:ea typeface="+mn-ea"/>
                        </a:rPr>
                        <a:t>Write</a:t>
                      </a:r>
                      <a:endParaRPr lang="ko-KR" altLang="en-US" sz="1000" dirty="0">
                        <a:latin typeface="+mn-ea"/>
                        <a:ea typeface="+mn-ea"/>
                      </a:endParaRPr>
                    </a:p>
                  </a:txBody>
                  <a:tcPr/>
                </a:tc>
              </a:tr>
              <a:tr h="200744">
                <a:tc rowSpan="3">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smtClean="0"/>
                        <a:t>Remote service registration/execution</a:t>
                      </a:r>
                      <a:endParaRPr lang="ko-KR" altLang="en-US" sz="10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smtClean="0">
                          <a:latin typeface="+mn-ea"/>
                          <a:ea typeface="+mn-ea"/>
                        </a:rPr>
                        <a:t>Security Event Log</a:t>
                      </a:r>
                      <a:endParaRPr lang="ko-KR" altLang="en-US" sz="1000" b="1" dirty="0">
                        <a:latin typeface="+mn-ea"/>
                        <a:ea typeface="+mn-ea"/>
                      </a:endParaRPr>
                    </a:p>
                  </a:txBody>
                  <a:tcPr/>
                </a:tc>
                <a:tc>
                  <a:txBody>
                    <a:bodyPr/>
                    <a:lstStyle/>
                    <a:p>
                      <a:pPr latinLnBrk="1"/>
                      <a:r>
                        <a:rPr lang="en-US" altLang="ko-KR" sz="1000" b="1" dirty="0" smtClean="0">
                          <a:latin typeface="+mn-ea"/>
                          <a:ea typeface="+mn-ea"/>
                        </a:rPr>
                        <a:t>Installing</a:t>
                      </a:r>
                      <a:r>
                        <a:rPr lang="en-US" altLang="ko-KR" sz="1000" b="1" baseline="0" dirty="0" smtClean="0">
                          <a:latin typeface="+mn-ea"/>
                          <a:ea typeface="+mn-ea"/>
                        </a:rPr>
                        <a:t> Service</a:t>
                      </a:r>
                      <a:r>
                        <a:rPr lang="en-US" altLang="ko-KR" sz="1000" dirty="0" smtClean="0">
                          <a:latin typeface="+mn-ea"/>
                          <a:ea typeface="+mn-ea"/>
                        </a:rPr>
                        <a:t>(</a:t>
                      </a:r>
                      <a:r>
                        <a:rPr lang="en-US" altLang="ko-KR" sz="1000" baseline="0" dirty="0" smtClean="0">
                          <a:latin typeface="+mn-ea"/>
                          <a:ea typeface="+mn-ea"/>
                        </a:rPr>
                        <a:t> </a:t>
                      </a:r>
                      <a:r>
                        <a:rPr lang="en-US" altLang="ko-KR" sz="1000" dirty="0" smtClean="0">
                          <a:latin typeface="+mn-ea"/>
                          <a:ea typeface="+mn-ea"/>
                        </a:rPr>
                        <a:t>ID</a:t>
                      </a:r>
                      <a:r>
                        <a:rPr lang="en-US" altLang="ko-KR" sz="1000" baseline="0" dirty="0" smtClean="0">
                          <a:latin typeface="+mn-ea"/>
                          <a:ea typeface="+mn-ea"/>
                        </a:rPr>
                        <a:t> : </a:t>
                      </a:r>
                      <a:r>
                        <a:rPr lang="en-US" altLang="ko-KR" sz="1000" b="1" baseline="0" dirty="0" smtClean="0">
                          <a:solidFill>
                            <a:srgbClr val="FF0000"/>
                          </a:solidFill>
                          <a:latin typeface="+mn-ea"/>
                          <a:ea typeface="+mn-ea"/>
                        </a:rPr>
                        <a:t>4697</a:t>
                      </a:r>
                      <a:r>
                        <a:rPr lang="en-US" altLang="ko-KR" sz="1000" b="1" baseline="0" dirty="0" smtClean="0">
                          <a:latin typeface="+mn-ea"/>
                          <a:ea typeface="+mn-ea"/>
                        </a:rPr>
                        <a:t> )</a:t>
                      </a:r>
                      <a:endParaRPr lang="ko-KR" altLang="en-US" sz="1000" b="1" dirty="0">
                        <a:latin typeface="+mn-ea"/>
                        <a:ea typeface="+mn-ea"/>
                      </a:endParaRPr>
                    </a:p>
                  </a:txBody>
                  <a:tcPr/>
                </a:tc>
              </a:tr>
              <a:tr h="228667">
                <a:tc vMerge="1">
                  <a:txBody>
                    <a:bodyPr/>
                    <a:lstStyle/>
                    <a:p>
                      <a:endParaRPr lang="ko-KR" altLang="en-US" sz="1000" dirty="0"/>
                    </a:p>
                  </a:txBody>
                  <a:tcPr/>
                </a:tc>
                <a:tc>
                  <a:txBody>
                    <a:bodyPr/>
                    <a:lstStyle/>
                    <a:p>
                      <a:pPr latinLnBrk="1"/>
                      <a:r>
                        <a:rPr lang="en-US" altLang="ko-KR" sz="1000" b="1" smtClean="0">
                          <a:latin typeface="+mn-ea"/>
                          <a:ea typeface="+mn-ea"/>
                        </a:rPr>
                        <a:t>System</a:t>
                      </a:r>
                      <a:r>
                        <a:rPr lang="en-US" altLang="ko-KR" sz="1000" b="1" baseline="0" smtClean="0">
                          <a:latin typeface="+mn-ea"/>
                          <a:ea typeface="+mn-ea"/>
                        </a:rPr>
                        <a:t> Event Log</a:t>
                      </a:r>
                      <a:endParaRPr lang="ko-KR" altLang="en-US" sz="1000" b="1" dirty="0">
                        <a:latin typeface="+mn-ea"/>
                        <a:ea typeface="+mn-ea"/>
                      </a:endParaRPr>
                    </a:p>
                  </a:txBody>
                  <a:tcPr/>
                </a:tc>
                <a:tc>
                  <a:txBody>
                    <a:bodyPr/>
                    <a:lstStyle/>
                    <a:p>
                      <a:pPr latinLnBrk="1"/>
                      <a:r>
                        <a:rPr lang="en-US" altLang="ko-KR" sz="1000" b="1" dirty="0" smtClean="0">
                          <a:latin typeface="+mn-ea"/>
                          <a:ea typeface="+mn-ea"/>
                        </a:rPr>
                        <a:t>Installing</a:t>
                      </a:r>
                      <a:r>
                        <a:rPr lang="en-US" altLang="ko-KR" sz="1000" b="1" baseline="0" dirty="0" smtClean="0">
                          <a:latin typeface="+mn-ea"/>
                          <a:ea typeface="+mn-ea"/>
                        </a:rPr>
                        <a:t> Service</a:t>
                      </a:r>
                      <a:r>
                        <a:rPr lang="en-US" altLang="ko-KR" sz="1000" b="0" dirty="0" smtClean="0">
                          <a:latin typeface="+mn-ea"/>
                          <a:ea typeface="+mn-ea"/>
                        </a:rPr>
                        <a:t>( ID</a:t>
                      </a:r>
                      <a:r>
                        <a:rPr lang="en-US" altLang="ko-KR" sz="1000" b="0" baseline="0" dirty="0" smtClean="0">
                          <a:latin typeface="+mn-ea"/>
                          <a:ea typeface="+mn-ea"/>
                        </a:rPr>
                        <a:t> : </a:t>
                      </a:r>
                      <a:r>
                        <a:rPr lang="en-US" altLang="ko-KR" sz="1000" b="1" baseline="0" dirty="0" smtClean="0">
                          <a:solidFill>
                            <a:srgbClr val="FF0000"/>
                          </a:solidFill>
                          <a:latin typeface="+mn-ea"/>
                          <a:ea typeface="+mn-ea"/>
                        </a:rPr>
                        <a:t>7045</a:t>
                      </a:r>
                      <a:r>
                        <a:rPr lang="en-US" altLang="ko-KR" sz="1000" b="0" baseline="0" dirty="0" smtClean="0">
                          <a:latin typeface="+mn-ea"/>
                          <a:ea typeface="+mn-ea"/>
                        </a:rPr>
                        <a:t> )</a:t>
                      </a:r>
                      <a:r>
                        <a:rPr lang="ko-KR" altLang="en-US" sz="1000" b="1" dirty="0" smtClean="0">
                          <a:latin typeface="+mn-ea"/>
                          <a:ea typeface="+mn-ea"/>
                        </a:rPr>
                        <a:t> </a:t>
                      </a:r>
                      <a:endParaRPr lang="en-US" altLang="ko-KR" sz="1000" b="1" dirty="0" smtClean="0">
                        <a:latin typeface="+mn-ea"/>
                        <a:ea typeface="+mn-ea"/>
                      </a:endParaRPr>
                    </a:p>
                    <a:p>
                      <a:pPr latinLnBrk="1"/>
                      <a:r>
                        <a:rPr lang="en-US" altLang="ko-KR" sz="1000" b="1" dirty="0" smtClean="0">
                          <a:latin typeface="+mn-ea"/>
                          <a:ea typeface="+mn-ea"/>
                        </a:rPr>
                        <a:t>Changing</a:t>
                      </a:r>
                      <a:r>
                        <a:rPr lang="en-US" altLang="ko-KR" sz="1000" b="1" baseline="0" dirty="0" smtClean="0">
                          <a:latin typeface="+mn-ea"/>
                          <a:ea typeface="+mn-ea"/>
                        </a:rPr>
                        <a:t> Service State</a:t>
                      </a:r>
                      <a:r>
                        <a:rPr lang="en-US" altLang="ko-KR" sz="1000" dirty="0" smtClean="0">
                          <a:latin typeface="+mn-ea"/>
                          <a:ea typeface="+mn-ea"/>
                        </a:rPr>
                        <a:t>(</a:t>
                      </a:r>
                      <a:r>
                        <a:rPr lang="en-US" altLang="ko-KR" sz="1000" baseline="0" dirty="0" smtClean="0">
                          <a:latin typeface="+mn-ea"/>
                          <a:ea typeface="+mn-ea"/>
                        </a:rPr>
                        <a:t> ID : </a:t>
                      </a:r>
                      <a:r>
                        <a:rPr lang="en-US" altLang="ko-KR" sz="1000" b="1" baseline="0" dirty="0" smtClean="0">
                          <a:solidFill>
                            <a:srgbClr val="FF0000"/>
                          </a:solidFill>
                          <a:latin typeface="+mn-ea"/>
                          <a:ea typeface="+mn-ea"/>
                        </a:rPr>
                        <a:t>7036</a:t>
                      </a:r>
                      <a:r>
                        <a:rPr lang="en-US" altLang="ko-KR" sz="1000" baseline="0" dirty="0" smtClean="0">
                          <a:latin typeface="+mn-ea"/>
                          <a:ea typeface="+mn-ea"/>
                        </a:rPr>
                        <a:t> )</a:t>
                      </a:r>
                      <a:endParaRPr lang="ko-KR" altLang="en-US" sz="1000" dirty="0">
                        <a:latin typeface="+mn-ea"/>
                        <a:ea typeface="+mn-ea"/>
                      </a:endParaRPr>
                    </a:p>
                  </a:txBody>
                  <a:tcPr/>
                </a:tc>
              </a:tr>
              <a:tr h="228667">
                <a:tc vMerge="1">
                  <a:txBody>
                    <a:bodyPr/>
                    <a:lstStyle/>
                    <a:p>
                      <a:endParaRPr lang="ko-KR" altLang="en-US" sz="10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mn-ea"/>
                          <a:ea typeface="+mn-ea"/>
                        </a:rPr>
                        <a:t>Network</a:t>
                      </a:r>
                      <a:r>
                        <a:rPr lang="en-US" altLang="ko-KR" sz="1000" b="1" baseline="0" dirty="0" smtClean="0">
                          <a:latin typeface="+mn-ea"/>
                          <a:ea typeface="+mn-ea"/>
                        </a:rPr>
                        <a:t> Traffic</a:t>
                      </a:r>
                      <a:endParaRPr lang="ko-KR" altLang="en-US" sz="1000" b="1" dirty="0">
                        <a:latin typeface="+mn-ea"/>
                        <a:ea typeface="+mn-ea"/>
                      </a:endParaRPr>
                    </a:p>
                  </a:txBody>
                  <a:tcPr/>
                </a:tc>
                <a:tc>
                  <a:txBody>
                    <a:bodyPr/>
                    <a:lstStyle/>
                    <a:p>
                      <a:pPr latinLnBrk="1"/>
                      <a:r>
                        <a:rPr lang="en-US" altLang="ko-KR" sz="1000" dirty="0" smtClean="0">
                          <a:latin typeface="+mn-ea"/>
                          <a:ea typeface="+mn-ea"/>
                        </a:rPr>
                        <a:t>Protocol</a:t>
                      </a:r>
                      <a:r>
                        <a:rPr lang="ko-KR" altLang="en-US" sz="1000" dirty="0" smtClean="0">
                          <a:latin typeface="+mn-ea"/>
                          <a:ea typeface="+mn-ea"/>
                        </a:rPr>
                        <a:t> </a:t>
                      </a:r>
                      <a:r>
                        <a:rPr lang="en-US" altLang="ko-KR" sz="1000" dirty="0" smtClean="0">
                          <a:latin typeface="+mn-ea"/>
                          <a:ea typeface="+mn-ea"/>
                        </a:rPr>
                        <a:t>: </a:t>
                      </a:r>
                      <a:r>
                        <a:rPr lang="en-US" altLang="ko-KR" sz="1000" b="1" dirty="0" smtClean="0">
                          <a:solidFill>
                            <a:srgbClr val="FF0000"/>
                          </a:solidFill>
                          <a:latin typeface="+mn-ea"/>
                          <a:ea typeface="+mn-ea"/>
                        </a:rPr>
                        <a:t>SVCCTL</a:t>
                      </a:r>
                    </a:p>
                    <a:p>
                      <a:pPr latinLnBrk="1"/>
                      <a:r>
                        <a:rPr lang="en-US" altLang="ko-KR" sz="1000" dirty="0" smtClean="0">
                          <a:latin typeface="+mn-ea"/>
                          <a:ea typeface="+mn-ea"/>
                        </a:rPr>
                        <a:t>Characteristics</a:t>
                      </a:r>
                    </a:p>
                    <a:p>
                      <a:pPr marL="228600" indent="-228600" latinLnBrk="1">
                        <a:buFont typeface="+mj-lt"/>
                        <a:buAutoNum type="arabicPeriod"/>
                      </a:pPr>
                      <a:r>
                        <a:rPr lang="en-US" altLang="ko-KR" sz="1000" dirty="0" err="1" smtClean="0">
                          <a:latin typeface="+mn-ea"/>
                          <a:ea typeface="+mn-ea"/>
                        </a:rPr>
                        <a:t>OpenSCManager</a:t>
                      </a:r>
                      <a:endParaRPr lang="en-US" altLang="ko-KR" sz="1000" dirty="0" smtClean="0">
                        <a:latin typeface="+mn-ea"/>
                        <a:ea typeface="+mn-ea"/>
                      </a:endParaRPr>
                    </a:p>
                    <a:p>
                      <a:pPr marL="228600" indent="-228600" latinLnBrk="1">
                        <a:buFont typeface="+mj-lt"/>
                        <a:buAutoNum type="arabicPeriod"/>
                      </a:pPr>
                      <a:r>
                        <a:rPr lang="en-US" altLang="ko-KR" sz="1000" dirty="0" err="1" smtClean="0">
                          <a:latin typeface="+mn-ea"/>
                          <a:ea typeface="+mn-ea"/>
                        </a:rPr>
                        <a:t>CreateService</a:t>
                      </a:r>
                      <a:r>
                        <a:rPr lang="en-US" altLang="ko-KR" sz="1000" dirty="0" smtClean="0">
                          <a:latin typeface="+mn-ea"/>
                          <a:ea typeface="+mn-ea"/>
                        </a:rPr>
                        <a:t>   or   </a:t>
                      </a:r>
                      <a:r>
                        <a:rPr lang="en-US" altLang="ko-KR" sz="1000" dirty="0" err="1" smtClean="0">
                          <a:latin typeface="+mn-ea"/>
                          <a:ea typeface="+mn-ea"/>
                        </a:rPr>
                        <a:t>OpenService</a:t>
                      </a:r>
                      <a:r>
                        <a:rPr lang="en-US" altLang="ko-KR" sz="1000" dirty="0" smtClean="0">
                          <a:latin typeface="+mn-ea"/>
                          <a:ea typeface="+mn-ea"/>
                        </a:rPr>
                        <a:t>, </a:t>
                      </a:r>
                      <a:r>
                        <a:rPr lang="en-US" altLang="ko-KR" sz="1000" dirty="0" err="1" smtClean="0">
                          <a:latin typeface="+mn-ea"/>
                          <a:ea typeface="+mn-ea"/>
                        </a:rPr>
                        <a:t>StartService</a:t>
                      </a:r>
                      <a:endParaRPr lang="en-US" altLang="ko-KR" sz="1000" dirty="0" smtClean="0">
                        <a:latin typeface="+mn-ea"/>
                        <a:ea typeface="+mn-ea"/>
                      </a:endParaRPr>
                    </a:p>
                    <a:p>
                      <a:pPr marL="228600" indent="-228600" latinLnBrk="1">
                        <a:buFont typeface="+mj-lt"/>
                        <a:buAutoNum type="arabicPeriod"/>
                      </a:pPr>
                      <a:r>
                        <a:rPr lang="en-US" altLang="ko-KR" sz="1000" dirty="0" err="1" smtClean="0">
                          <a:latin typeface="+mn-ea"/>
                          <a:ea typeface="+mn-ea"/>
                        </a:rPr>
                        <a:t>CloseSeviceHandle</a:t>
                      </a:r>
                      <a:endParaRPr lang="ko-KR" altLang="en-US" sz="1000" dirty="0">
                        <a:latin typeface="+mn-ea"/>
                        <a:ea typeface="+mn-ea"/>
                      </a:endParaRPr>
                    </a:p>
                  </a:txBody>
                  <a:tcPr/>
                </a:tc>
              </a:tr>
            </a:tbl>
          </a:graphicData>
        </a:graphic>
      </p:graphicFrame>
    </p:spTree>
    <p:extLst>
      <p:ext uri="{BB962C8B-B14F-4D97-AF65-F5344CB8AC3E}">
        <p14:creationId xmlns:p14="http://schemas.microsoft.com/office/powerpoint/2010/main" val="3760619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smtClean="0"/>
              <a:t>Summary</a:t>
            </a:r>
            <a:endParaRPr lang="ko-KR" altLang="en-US" dirty="0"/>
          </a:p>
        </p:txBody>
      </p:sp>
      <p:sp>
        <p:nvSpPr>
          <p:cNvPr id="5" name="내용 개체 틀 4"/>
          <p:cNvSpPr>
            <a:spLocks noGrp="1"/>
          </p:cNvSpPr>
          <p:nvPr>
            <p:ph sz="quarter" idx="11"/>
          </p:nvPr>
        </p:nvSpPr>
        <p:spPr>
          <a:xfrm>
            <a:off x="441419" y="1124744"/>
            <a:ext cx="8235037" cy="5111750"/>
          </a:xfrm>
        </p:spPr>
        <p:txBody>
          <a:bodyPr/>
          <a:lstStyle/>
          <a:p>
            <a:pPr>
              <a:lnSpc>
                <a:spcPct val="150000"/>
              </a:lnSpc>
            </a:pPr>
            <a:r>
              <a:rPr lang="en-US" altLang="ko-KR" dirty="0" smtClean="0">
                <a:latin typeface="+mn-ea"/>
              </a:rPr>
              <a:t>Victim System (continue…)</a:t>
            </a:r>
          </a:p>
        </p:txBody>
      </p:sp>
      <p:graphicFrame>
        <p:nvGraphicFramePr>
          <p:cNvPr id="4" name="표 3"/>
          <p:cNvGraphicFramePr>
            <a:graphicFrameLocks noGrp="1"/>
          </p:cNvGraphicFramePr>
          <p:nvPr>
            <p:extLst>
              <p:ext uri="{D42A27DB-BD31-4B8C-83A1-F6EECF244321}">
                <p14:modId xmlns:p14="http://schemas.microsoft.com/office/powerpoint/2010/main" val="2864999233"/>
              </p:ext>
            </p:extLst>
          </p:nvPr>
        </p:nvGraphicFramePr>
        <p:xfrm>
          <a:off x="827584" y="1549690"/>
          <a:ext cx="7776864" cy="4884988"/>
        </p:xfrm>
        <a:graphic>
          <a:graphicData uri="http://schemas.openxmlformats.org/drawingml/2006/table">
            <a:tbl>
              <a:tblPr firstRow="1" bandRow="1">
                <a:tableStyleId>{5940675A-B579-460E-94D1-54222C63F5DA}</a:tableStyleId>
              </a:tblPr>
              <a:tblGrid>
                <a:gridCol w="2448272"/>
                <a:gridCol w="1512168"/>
                <a:gridCol w="3816424"/>
              </a:tblGrid>
              <a:tr h="252028">
                <a:tc>
                  <a:txBody>
                    <a:bodyPr/>
                    <a:lstStyle/>
                    <a:p>
                      <a:pPr algn="ctr" latinLnBrk="1"/>
                      <a:r>
                        <a:rPr lang="en-US" altLang="ko-KR" sz="1000" b="1" dirty="0" smtClean="0">
                          <a:solidFill>
                            <a:schemeClr val="bg1"/>
                          </a:solidFill>
                          <a:latin typeface="+mn-ea"/>
                          <a:ea typeface="+mn-ea"/>
                        </a:rPr>
                        <a:t>Behavior</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b="1" dirty="0" smtClean="0">
                          <a:solidFill>
                            <a:schemeClr val="bg1"/>
                          </a:solidFill>
                          <a:latin typeface="+mn-ea"/>
                          <a:ea typeface="+mn-ea"/>
                        </a:rPr>
                        <a:t>Artifact</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c>
                  <a:txBody>
                    <a:bodyPr/>
                    <a:lstStyle/>
                    <a:p>
                      <a:pPr algn="ctr" latinLnBrk="1"/>
                      <a:r>
                        <a:rPr lang="en-US" altLang="ko-KR" sz="1000" b="1" dirty="0" smtClean="0">
                          <a:solidFill>
                            <a:schemeClr val="bg1"/>
                          </a:solidFill>
                          <a:latin typeface="+mn-ea"/>
                          <a:ea typeface="+mn-ea"/>
                        </a:rPr>
                        <a:t>Detail</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r>
              <a:tr h="252028">
                <a:tc rowSpan="3">
                  <a:txBody>
                    <a:bodyPr/>
                    <a:lstStyle/>
                    <a:p>
                      <a:pPr latinLnBrk="1"/>
                      <a:r>
                        <a:rPr lang="en-US" altLang="ko-KR" sz="1000" b="1" dirty="0" smtClean="0">
                          <a:latin typeface="+mn-ea"/>
                          <a:ea typeface="+mn-ea"/>
                        </a:rPr>
                        <a:t>Remote job schedule registration and execution, deletion</a:t>
                      </a:r>
                      <a:endParaRPr lang="ko-KR" altLang="en-US" sz="1000" b="1" dirty="0">
                        <a:latin typeface="+mn-ea"/>
                        <a:ea typeface="+mn-ea"/>
                      </a:endParaRPr>
                    </a:p>
                  </a:txBody>
                  <a:tcPr/>
                </a:tc>
                <a:tc>
                  <a:txBody>
                    <a:bodyPr/>
                    <a:lstStyle/>
                    <a:p>
                      <a:pPr latinLnBrk="1"/>
                      <a:r>
                        <a:rPr lang="en-US" altLang="ko-KR" sz="1000" b="1" dirty="0" smtClean="0">
                          <a:latin typeface="+mn-ea"/>
                          <a:ea typeface="+mn-ea"/>
                        </a:rPr>
                        <a:t>Task Scheduler </a:t>
                      </a:r>
                      <a:r>
                        <a:rPr lang="en-US" altLang="ko-KR" sz="1000" b="1" baseline="0" dirty="0" smtClean="0">
                          <a:latin typeface="+mn-ea"/>
                          <a:ea typeface="+mn-ea"/>
                        </a:rPr>
                        <a:t>Event Log</a:t>
                      </a:r>
                      <a:endParaRPr lang="ko-KR" altLang="en-US" sz="1000" b="1" dirty="0">
                        <a:latin typeface="+mn-ea"/>
                        <a:ea typeface="+mn-ea"/>
                      </a:endParaRPr>
                    </a:p>
                  </a:txBody>
                  <a:tcPr/>
                </a:tc>
                <a:tc>
                  <a:txBody>
                    <a:bodyPr/>
                    <a:lstStyle/>
                    <a:p>
                      <a:pPr latinLnBrk="1"/>
                      <a:r>
                        <a:rPr lang="en-US" altLang="ko-KR" sz="1000" b="1" dirty="0" smtClean="0">
                          <a:latin typeface="+mn-ea"/>
                          <a:ea typeface="+mn-ea"/>
                        </a:rPr>
                        <a:t>Registering Job</a:t>
                      </a:r>
                      <a:r>
                        <a:rPr lang="en-US" altLang="ko-KR" sz="1000" dirty="0" smtClean="0">
                          <a:latin typeface="+mn-ea"/>
                          <a:ea typeface="+mn-ea"/>
                        </a:rPr>
                        <a:t>( ID : </a:t>
                      </a:r>
                      <a:r>
                        <a:rPr lang="en-US" altLang="ko-KR" sz="1000" b="1" dirty="0" smtClean="0">
                          <a:solidFill>
                            <a:srgbClr val="FF0000"/>
                          </a:solidFill>
                          <a:latin typeface="+mn-ea"/>
                          <a:ea typeface="+mn-ea"/>
                        </a:rPr>
                        <a:t>106</a:t>
                      </a:r>
                      <a:r>
                        <a:rPr lang="en-US" altLang="ko-KR" sz="1000" dirty="0" smtClean="0">
                          <a:latin typeface="+mn-ea"/>
                          <a:ea typeface="+mn-ea"/>
                        </a:rPr>
                        <a:t> )</a:t>
                      </a:r>
                    </a:p>
                    <a:p>
                      <a:pPr latinLnBrk="1"/>
                      <a:r>
                        <a:rPr lang="en-US" altLang="ko-KR" sz="1000" b="1" dirty="0" smtClean="0">
                          <a:latin typeface="+mn-ea"/>
                          <a:ea typeface="+mn-ea"/>
                        </a:rPr>
                        <a:t>Starting</a:t>
                      </a:r>
                      <a:r>
                        <a:rPr lang="en-US" altLang="ko-KR" sz="1000" b="1" baseline="0" dirty="0" smtClean="0">
                          <a:latin typeface="+mn-ea"/>
                          <a:ea typeface="+mn-ea"/>
                        </a:rPr>
                        <a:t> Job</a:t>
                      </a:r>
                      <a:r>
                        <a:rPr lang="en-US" altLang="ko-KR" sz="1000" dirty="0" smtClean="0">
                          <a:latin typeface="+mn-ea"/>
                          <a:ea typeface="+mn-ea"/>
                        </a:rPr>
                        <a:t>( ID : </a:t>
                      </a:r>
                      <a:r>
                        <a:rPr lang="en-US" altLang="ko-KR" sz="1000" b="1" dirty="0" smtClean="0">
                          <a:solidFill>
                            <a:srgbClr val="FF0000"/>
                          </a:solidFill>
                          <a:latin typeface="+mn-ea"/>
                          <a:ea typeface="+mn-ea"/>
                        </a:rPr>
                        <a:t>200</a:t>
                      </a:r>
                      <a:r>
                        <a:rPr lang="en-US" altLang="ko-KR" sz="1000" dirty="0" smtClean="0">
                          <a:latin typeface="+mn-ea"/>
                          <a:ea typeface="+mn-ea"/>
                        </a:rPr>
                        <a:t> )</a:t>
                      </a:r>
                    </a:p>
                    <a:p>
                      <a:pPr latinLnBrk="1"/>
                      <a:r>
                        <a:rPr lang="en-US" altLang="ko-KR" sz="1000" b="1" dirty="0" smtClean="0">
                          <a:latin typeface="+mn-ea"/>
                          <a:ea typeface="+mn-ea"/>
                        </a:rPr>
                        <a:t>Deleting Job</a:t>
                      </a:r>
                      <a:r>
                        <a:rPr lang="en-US" altLang="ko-KR" sz="1000" b="0" dirty="0" smtClean="0">
                          <a:latin typeface="+mn-ea"/>
                          <a:ea typeface="+mn-ea"/>
                        </a:rPr>
                        <a:t>(</a:t>
                      </a:r>
                      <a:r>
                        <a:rPr lang="en-US" altLang="ko-KR" sz="1000" dirty="0" smtClean="0">
                          <a:latin typeface="+mn-ea"/>
                          <a:ea typeface="+mn-ea"/>
                        </a:rPr>
                        <a:t> ID : </a:t>
                      </a:r>
                      <a:r>
                        <a:rPr lang="en-US" altLang="ko-KR" sz="1000" b="1" dirty="0" smtClean="0">
                          <a:solidFill>
                            <a:srgbClr val="FF0000"/>
                          </a:solidFill>
                          <a:latin typeface="+mn-ea"/>
                          <a:ea typeface="+mn-ea"/>
                        </a:rPr>
                        <a:t>141</a:t>
                      </a:r>
                      <a:r>
                        <a:rPr lang="en-US" altLang="ko-KR" sz="1000" dirty="0" smtClean="0">
                          <a:latin typeface="+mn-ea"/>
                          <a:ea typeface="+mn-ea"/>
                        </a:rPr>
                        <a:t> )</a:t>
                      </a:r>
                      <a:endParaRPr lang="ko-KR" altLang="en-US" sz="1000" dirty="0">
                        <a:latin typeface="+mn-ea"/>
                        <a:ea typeface="+mn-ea"/>
                      </a:endParaRPr>
                    </a:p>
                  </a:txBody>
                  <a:tcPr/>
                </a:tc>
              </a:tr>
              <a:tr h="252028">
                <a:tc vMerge="1">
                  <a:txBody>
                    <a:bodyPr/>
                    <a:lstStyle/>
                    <a:p>
                      <a:endParaRPr lang="ko-KR" altLang="en-US" sz="1000" dirty="0"/>
                    </a:p>
                  </a:txBody>
                  <a:tcPr/>
                </a:tc>
                <a:tc>
                  <a:txBody>
                    <a:bodyPr/>
                    <a:lstStyle/>
                    <a:p>
                      <a:pPr latinLnBrk="1"/>
                      <a:r>
                        <a:rPr lang="en-US" altLang="ko-KR" sz="1000" b="1" dirty="0" smtClean="0">
                          <a:latin typeface="+mn-ea"/>
                          <a:ea typeface="+mn-ea"/>
                        </a:rPr>
                        <a:t>Tasks</a:t>
                      </a:r>
                      <a:r>
                        <a:rPr lang="en-US" altLang="ko-KR" sz="1000" b="1" baseline="0" dirty="0" smtClean="0">
                          <a:latin typeface="+mn-ea"/>
                          <a:ea typeface="+mn-ea"/>
                        </a:rPr>
                        <a:t> folder</a:t>
                      </a:r>
                      <a:endParaRPr lang="ko-KR" altLang="en-US" sz="1000" b="1" dirty="0">
                        <a:latin typeface="+mn-ea"/>
                        <a:ea typeface="+mn-ea"/>
                      </a:endParaRPr>
                    </a:p>
                  </a:txBody>
                  <a:tcPr/>
                </a:tc>
                <a:tc>
                  <a:txBody>
                    <a:bodyPr/>
                    <a:lstStyle/>
                    <a:p>
                      <a:pPr latinLnBrk="1"/>
                      <a:r>
                        <a:rPr lang="en-US" altLang="ko-KR" sz="1000" dirty="0" smtClean="0">
                          <a:latin typeface="+mn-ea"/>
                          <a:ea typeface="+mn-ea"/>
                        </a:rPr>
                        <a:t>Changing</a:t>
                      </a:r>
                      <a:r>
                        <a:rPr lang="en-US" altLang="ko-KR" sz="1000" baseline="0" dirty="0" smtClean="0">
                          <a:latin typeface="+mn-ea"/>
                          <a:ea typeface="+mn-ea"/>
                        </a:rPr>
                        <a:t> time information of “Tasks” folder by Creating “</a:t>
                      </a:r>
                      <a:r>
                        <a:rPr lang="en-US" altLang="ko-KR" sz="1000" baseline="0" dirty="0" err="1" smtClean="0">
                          <a:latin typeface="+mn-ea"/>
                          <a:ea typeface="+mn-ea"/>
                        </a:rPr>
                        <a:t>At#.job</a:t>
                      </a:r>
                      <a:r>
                        <a:rPr lang="en-US" altLang="ko-KR" sz="1000" baseline="0" dirty="0" smtClean="0">
                          <a:latin typeface="+mn-ea"/>
                          <a:ea typeface="+mn-ea"/>
                        </a:rPr>
                        <a:t>” file</a:t>
                      </a:r>
                      <a:endParaRPr lang="ko-KR" altLang="en-US" sz="1000" dirty="0">
                        <a:latin typeface="+mn-ea"/>
                        <a:ea typeface="+mn-ea"/>
                      </a:endParaRPr>
                    </a:p>
                  </a:txBody>
                  <a:tcPr/>
                </a:tc>
              </a:tr>
              <a:tr h="252028">
                <a:tc vMerge="1">
                  <a:txBody>
                    <a:bodyPr/>
                    <a:lstStyle/>
                    <a:p>
                      <a:endParaRPr lang="ko-KR" altLang="en-US" sz="10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mn-ea"/>
                          <a:ea typeface="+mn-ea"/>
                        </a:rPr>
                        <a:t>Network</a:t>
                      </a:r>
                      <a:r>
                        <a:rPr lang="en-US" altLang="ko-KR" sz="1000" b="1" baseline="0" dirty="0" smtClean="0">
                          <a:latin typeface="+mn-ea"/>
                          <a:ea typeface="+mn-ea"/>
                        </a:rPr>
                        <a:t> Traffic</a:t>
                      </a:r>
                      <a:endParaRPr lang="ko-KR" altLang="en-US" sz="1000" b="1" dirty="0">
                        <a:latin typeface="+mn-ea"/>
                        <a:ea typeface="+mn-ea"/>
                      </a:endParaRPr>
                    </a:p>
                  </a:txBody>
                  <a:tcPr/>
                </a:tc>
                <a:tc>
                  <a:txBody>
                    <a:bodyPr/>
                    <a:lstStyle/>
                    <a:p>
                      <a:pPr latinLnBrk="1"/>
                      <a:r>
                        <a:rPr lang="en-US" altLang="ko-KR" sz="1000" dirty="0" smtClean="0">
                          <a:latin typeface="+mn-ea"/>
                          <a:ea typeface="+mn-ea"/>
                        </a:rPr>
                        <a:t>Protocol</a:t>
                      </a:r>
                      <a:r>
                        <a:rPr lang="ko-KR" altLang="en-US" sz="1000" dirty="0" smtClean="0">
                          <a:latin typeface="+mn-ea"/>
                          <a:ea typeface="+mn-ea"/>
                        </a:rPr>
                        <a:t> </a:t>
                      </a:r>
                      <a:r>
                        <a:rPr lang="en-US" altLang="ko-KR" sz="1000" dirty="0" smtClean="0">
                          <a:latin typeface="+mn-ea"/>
                          <a:ea typeface="+mn-ea"/>
                        </a:rPr>
                        <a:t>: </a:t>
                      </a:r>
                      <a:r>
                        <a:rPr lang="en-US" altLang="ko-KR" sz="1000" b="1" dirty="0" smtClean="0">
                          <a:solidFill>
                            <a:srgbClr val="FF0000"/>
                          </a:solidFill>
                          <a:latin typeface="+mn-ea"/>
                          <a:ea typeface="+mn-ea"/>
                        </a:rPr>
                        <a:t>ATSVC</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mn-ea"/>
                          <a:ea typeface="+mn-ea"/>
                        </a:rPr>
                        <a:t>Characteristics</a:t>
                      </a:r>
                      <a:r>
                        <a:rPr lang="ko-KR" altLang="en-US" sz="1000" dirty="0" smtClean="0">
                          <a:latin typeface="+mn-ea"/>
                          <a:ea typeface="+mn-ea"/>
                        </a:rPr>
                        <a:t> </a:t>
                      </a:r>
                      <a:r>
                        <a:rPr lang="en-US" altLang="ko-KR" sz="1000" dirty="0" smtClean="0">
                          <a:latin typeface="+mn-ea"/>
                          <a:ea typeface="+mn-ea"/>
                        </a:rPr>
                        <a:t>: </a:t>
                      </a:r>
                      <a:r>
                        <a:rPr lang="en-US" altLang="ko-KR" sz="1000" dirty="0" err="1" smtClean="0">
                          <a:latin typeface="+mn-ea"/>
                          <a:ea typeface="+mn-ea"/>
                        </a:rPr>
                        <a:t>JobAdd</a:t>
                      </a:r>
                      <a:endParaRPr lang="ko-KR" altLang="en-US" sz="1000" dirty="0">
                        <a:latin typeface="+mn-ea"/>
                        <a:ea typeface="+mn-ea"/>
                      </a:endParaRPr>
                    </a:p>
                  </a:txBody>
                  <a:tcPr/>
                </a:tc>
              </a:tr>
              <a:tr h="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mn-ea"/>
                          <a:ea typeface="+mn-ea"/>
                        </a:rPr>
                        <a:t>Remote execution with </a:t>
                      </a:r>
                      <a:r>
                        <a:rPr lang="en-US" altLang="ko-KR" sz="1000" b="1" dirty="0" err="1" smtClean="0">
                          <a:latin typeface="+mn-ea"/>
                          <a:ea typeface="+mn-ea"/>
                        </a:rPr>
                        <a:t>wmic</a:t>
                      </a:r>
                      <a:endParaRPr lang="ko-KR" altLang="en-US" sz="1000" b="1" dirty="0"/>
                    </a:p>
                  </a:txBody>
                  <a:tcPr/>
                </a:tc>
                <a:tc>
                  <a:txBody>
                    <a:bodyPr/>
                    <a:lstStyle/>
                    <a:p>
                      <a:pPr latinLnBrk="1"/>
                      <a:r>
                        <a:rPr lang="en-US" altLang="ko-KR" sz="1000" b="1" dirty="0" smtClean="0">
                          <a:latin typeface="+mn-ea"/>
                          <a:ea typeface="+mn-ea"/>
                        </a:rPr>
                        <a:t>Security Event Log</a:t>
                      </a:r>
                      <a:endParaRPr lang="ko-KR" altLang="en-US" sz="1000" b="1" dirty="0">
                        <a:latin typeface="+mn-ea"/>
                        <a:ea typeface="+mn-ea"/>
                      </a:endParaRPr>
                    </a:p>
                  </a:txBody>
                  <a:tcPr/>
                </a:tc>
                <a:tc>
                  <a:txBody>
                    <a:bodyPr/>
                    <a:lstStyle/>
                    <a:p>
                      <a:pPr latinLnBrk="1"/>
                      <a:r>
                        <a:rPr lang="en-US" altLang="ko-KR" sz="1000" b="1" dirty="0" smtClean="0">
                          <a:latin typeface="+mn-ea"/>
                          <a:ea typeface="+mn-ea"/>
                        </a:rPr>
                        <a:t>Creating Process(</a:t>
                      </a:r>
                      <a:r>
                        <a:rPr lang="en-US" altLang="ko-KR" sz="1000" dirty="0" smtClean="0">
                          <a:latin typeface="+mn-ea"/>
                          <a:ea typeface="+mn-ea"/>
                        </a:rPr>
                        <a:t> ID : </a:t>
                      </a:r>
                      <a:r>
                        <a:rPr lang="en-US" altLang="ko-KR" sz="1000" b="1" dirty="0" smtClean="0">
                          <a:solidFill>
                            <a:srgbClr val="FF0000"/>
                          </a:solidFill>
                          <a:latin typeface="+mn-ea"/>
                          <a:ea typeface="+mn-ea"/>
                        </a:rPr>
                        <a:t>4688</a:t>
                      </a:r>
                      <a:r>
                        <a:rPr lang="en-US" altLang="ko-KR" sz="1000" dirty="0" smtClean="0">
                          <a:latin typeface="+mn-ea"/>
                          <a:ea typeface="+mn-ea"/>
                        </a:rPr>
                        <a:t> ) </a:t>
                      </a:r>
                      <a:r>
                        <a:rPr lang="en-US" altLang="ko-KR" sz="1000" dirty="0" smtClean="0">
                          <a:latin typeface="+mn-ea"/>
                          <a:ea typeface="+mn-ea"/>
                          <a:sym typeface="Wingdings" panose="05000000000000000000" pitchFamily="2" charset="2"/>
                        </a:rPr>
                        <a:t> </a:t>
                      </a:r>
                      <a:r>
                        <a:rPr lang="en-US" altLang="ko-KR" sz="1000" b="1" dirty="0" smtClean="0">
                          <a:solidFill>
                            <a:srgbClr val="FF0000"/>
                          </a:solidFill>
                          <a:latin typeface="+mn-ea"/>
                        </a:rPr>
                        <a:t>WmiPrvSE.exe</a:t>
                      </a:r>
                      <a:endParaRPr lang="ko-KR" altLang="en-US" sz="1000" dirty="0">
                        <a:solidFill>
                          <a:srgbClr val="FF0000"/>
                        </a:solidFill>
                        <a:latin typeface="+mn-ea"/>
                        <a:ea typeface="+mn-ea"/>
                      </a:endParaRPr>
                    </a:p>
                  </a:txBody>
                  <a:tcPr/>
                </a:tc>
              </a:tr>
              <a:tr h="18288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mn-ea"/>
                          <a:ea typeface="+mn-ea"/>
                        </a:rPr>
                        <a:t>Remote registry registration</a:t>
                      </a:r>
                      <a:endParaRPr lang="ko-KR" altLang="en-US" sz="1000" b="1" dirty="0"/>
                    </a:p>
                  </a:txBody>
                  <a:tcPr/>
                </a:tc>
                <a:tc>
                  <a:txBody>
                    <a:bodyPr/>
                    <a:lstStyle/>
                    <a:p>
                      <a:pPr latinLnBrk="1"/>
                      <a:r>
                        <a:rPr lang="en-US" altLang="ko-KR" sz="1000" b="1" dirty="0" smtClean="0">
                          <a:latin typeface="+mn-ea"/>
                          <a:ea typeface="+mn-ea"/>
                        </a:rPr>
                        <a:t>Software</a:t>
                      </a:r>
                      <a:r>
                        <a:rPr lang="en-US" altLang="ko-KR" sz="1000" b="1" baseline="0" dirty="0" smtClean="0">
                          <a:latin typeface="+mn-ea"/>
                          <a:ea typeface="+mn-ea"/>
                        </a:rPr>
                        <a:t> </a:t>
                      </a:r>
                      <a:r>
                        <a:rPr lang="en-US" altLang="ko-KR" sz="1000" b="1" dirty="0" smtClean="0">
                          <a:latin typeface="+mn-ea"/>
                          <a:ea typeface="+mn-ea"/>
                        </a:rPr>
                        <a:t>Registry</a:t>
                      </a:r>
                      <a:endParaRPr lang="ko-KR" altLang="en-US" sz="1000" b="1" dirty="0">
                        <a:latin typeface="+mn-ea"/>
                        <a:ea typeface="+mn-ea"/>
                      </a:endParaRPr>
                    </a:p>
                  </a:txBody>
                  <a:tcPr/>
                </a:tc>
                <a:tc>
                  <a:txBody>
                    <a:bodyPr/>
                    <a:lstStyle/>
                    <a:p>
                      <a:pPr latinLnBrk="1"/>
                      <a:r>
                        <a:rPr lang="en-US" altLang="ko-KR" sz="1000" dirty="0" smtClean="0">
                          <a:latin typeface="+mn-ea"/>
                          <a:ea typeface="+mn-ea"/>
                        </a:rPr>
                        <a:t>HKLM\SOFTWARE\Microsoft\Windows\</a:t>
                      </a:r>
                      <a:r>
                        <a:rPr lang="en-US" altLang="ko-KR" sz="1000" dirty="0" err="1" smtClean="0">
                          <a:latin typeface="+mn-ea"/>
                          <a:ea typeface="+mn-ea"/>
                        </a:rPr>
                        <a:t>CurrentVersion</a:t>
                      </a:r>
                      <a:r>
                        <a:rPr lang="en-US" altLang="ko-KR" sz="1000" dirty="0" smtClean="0">
                          <a:latin typeface="+mn-ea"/>
                          <a:ea typeface="+mn-ea"/>
                        </a:rPr>
                        <a:t>\Run</a:t>
                      </a:r>
                      <a:endParaRPr lang="ko-KR" altLang="en-US" sz="1000" dirty="0">
                        <a:latin typeface="+mn-ea"/>
                        <a:ea typeface="+mn-ea"/>
                      </a:endParaRPr>
                    </a:p>
                  </a:txBody>
                  <a:tcPr/>
                </a:tc>
              </a:tr>
              <a:tr h="0">
                <a:tc>
                  <a:txBody>
                    <a:bodyPr/>
                    <a:lstStyle/>
                    <a:p>
                      <a:pPr latinLnBrk="1"/>
                      <a:endParaRPr lang="ko-KR" altLang="en-US" sz="1000" b="1" dirty="0">
                        <a:latin typeface="+mn-ea"/>
                        <a:ea typeface="+mn-ea"/>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mn-ea"/>
                          <a:ea typeface="+mn-ea"/>
                        </a:rPr>
                        <a:t>Network</a:t>
                      </a:r>
                      <a:r>
                        <a:rPr lang="en-US" altLang="ko-KR" sz="1000" b="1" baseline="0" dirty="0" smtClean="0">
                          <a:latin typeface="+mn-ea"/>
                          <a:ea typeface="+mn-ea"/>
                        </a:rPr>
                        <a:t> Traffic</a:t>
                      </a:r>
                      <a:endParaRPr lang="ko-KR" altLang="en-US" sz="1000" b="1" dirty="0">
                        <a:latin typeface="+mn-ea"/>
                        <a:ea typeface="+mn-ea"/>
                      </a:endParaRPr>
                    </a:p>
                  </a:txBody>
                  <a:tcPr/>
                </a:tc>
                <a:tc>
                  <a:txBody>
                    <a:bodyPr/>
                    <a:lstStyle/>
                    <a:p>
                      <a:pPr latinLnBrk="1"/>
                      <a:r>
                        <a:rPr lang="en-US" altLang="ko-KR" sz="1000" dirty="0" smtClean="0">
                          <a:latin typeface="+mn-ea"/>
                          <a:ea typeface="+mn-ea"/>
                        </a:rPr>
                        <a:t>Protocol</a:t>
                      </a:r>
                      <a:r>
                        <a:rPr lang="ko-KR" altLang="en-US" sz="1000" dirty="0" smtClean="0">
                          <a:latin typeface="+mn-ea"/>
                          <a:ea typeface="+mn-ea"/>
                        </a:rPr>
                        <a:t> </a:t>
                      </a:r>
                      <a:r>
                        <a:rPr lang="en-US" altLang="ko-KR" sz="1000" dirty="0" smtClean="0">
                          <a:latin typeface="+mn-ea"/>
                          <a:ea typeface="+mn-ea"/>
                        </a:rPr>
                        <a:t>: </a:t>
                      </a:r>
                      <a:r>
                        <a:rPr lang="en-US" altLang="ko-KR" sz="1000" b="1" dirty="0" smtClean="0">
                          <a:solidFill>
                            <a:srgbClr val="FF0000"/>
                          </a:solidFill>
                          <a:latin typeface="+mn-ea"/>
                          <a:ea typeface="+mn-ea"/>
                        </a:rPr>
                        <a:t>WINREG</a:t>
                      </a:r>
                    </a:p>
                    <a:p>
                      <a:pPr latinLnBrk="1"/>
                      <a:r>
                        <a:rPr lang="en-US" altLang="ko-KR" sz="1000" dirty="0" smtClean="0">
                          <a:latin typeface="+mn-ea"/>
                          <a:ea typeface="+mn-ea"/>
                        </a:rPr>
                        <a:t>Characteristics</a:t>
                      </a:r>
                      <a:endParaRPr lang="ko-KR" altLang="en-US" sz="1000" dirty="0" smtClean="0">
                        <a:latin typeface="+mn-ea"/>
                        <a:ea typeface="+mn-ea"/>
                      </a:endParaRPr>
                    </a:p>
                    <a:p>
                      <a:pPr marL="228600" indent="-228600" latinLnBrk="1">
                        <a:buFont typeface="+mj-lt"/>
                        <a:buAutoNum type="arabicPeriod"/>
                      </a:pPr>
                      <a:r>
                        <a:rPr lang="en-US" altLang="ko-KR" sz="1000" dirty="0" smtClean="0">
                          <a:latin typeface="+mn-ea"/>
                          <a:ea typeface="+mn-ea"/>
                        </a:rPr>
                        <a:t>OPENHKLM</a:t>
                      </a:r>
                    </a:p>
                    <a:p>
                      <a:pPr marL="228600" indent="-228600" latinLnBrk="1">
                        <a:buFont typeface="+mj-lt"/>
                        <a:buAutoNum type="arabicPeriod"/>
                      </a:pPr>
                      <a:r>
                        <a:rPr lang="en-US" altLang="ko-KR" sz="1000" dirty="0" err="1" smtClean="0">
                          <a:latin typeface="+mn-ea"/>
                          <a:ea typeface="+mn-ea"/>
                        </a:rPr>
                        <a:t>CreateKey</a:t>
                      </a:r>
                      <a:endParaRPr lang="en-US" altLang="ko-KR" sz="1000" dirty="0" smtClean="0">
                        <a:latin typeface="+mn-ea"/>
                        <a:ea typeface="+mn-ea"/>
                      </a:endParaRPr>
                    </a:p>
                    <a:p>
                      <a:pPr marL="228600" indent="-228600" latinLnBrk="1">
                        <a:buFont typeface="+mj-lt"/>
                        <a:buAutoNum type="arabicPeriod"/>
                      </a:pPr>
                      <a:r>
                        <a:rPr lang="en-US" altLang="ko-KR" sz="1000" dirty="0" err="1" smtClean="0">
                          <a:latin typeface="+mn-ea"/>
                          <a:ea typeface="+mn-ea"/>
                        </a:rPr>
                        <a:t>QueryValue</a:t>
                      </a:r>
                      <a:endParaRPr lang="en-US" altLang="ko-KR" sz="1000" dirty="0" smtClean="0">
                        <a:latin typeface="+mn-ea"/>
                        <a:ea typeface="+mn-ea"/>
                      </a:endParaRPr>
                    </a:p>
                    <a:p>
                      <a:pPr marL="228600" indent="-228600" latinLnBrk="1">
                        <a:buFont typeface="+mj-lt"/>
                        <a:buAutoNum type="arabicPeriod"/>
                      </a:pPr>
                      <a:r>
                        <a:rPr lang="en-US" altLang="ko-KR" sz="1000" dirty="0" err="1" smtClean="0">
                          <a:latin typeface="+mn-ea"/>
                          <a:ea typeface="+mn-ea"/>
                        </a:rPr>
                        <a:t>SetValue</a:t>
                      </a:r>
                      <a:endParaRPr lang="en-US" altLang="ko-KR" sz="1000" dirty="0" smtClean="0">
                        <a:latin typeface="+mn-ea"/>
                        <a:ea typeface="+mn-ea"/>
                      </a:endParaRPr>
                    </a:p>
                    <a:p>
                      <a:pPr marL="228600" indent="-228600" latinLnBrk="1">
                        <a:buFont typeface="+mj-lt"/>
                        <a:buAutoNum type="arabicPeriod"/>
                      </a:pPr>
                      <a:r>
                        <a:rPr lang="en-US" altLang="ko-KR" sz="1000" dirty="0" err="1" smtClean="0">
                          <a:latin typeface="+mn-ea"/>
                          <a:ea typeface="+mn-ea"/>
                        </a:rPr>
                        <a:t>CloseKey</a:t>
                      </a:r>
                      <a:endParaRPr lang="ko-KR" altLang="en-US" sz="1000" dirty="0">
                        <a:latin typeface="+mn-ea"/>
                        <a:ea typeface="+mn-ea"/>
                      </a:endParaRPr>
                    </a:p>
                  </a:txBody>
                  <a:tcPr/>
                </a:tc>
              </a:tr>
              <a:tr h="0">
                <a:tc rowSpan="3">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mn-ea"/>
                          <a:ea typeface="+mn-ea"/>
                        </a:rPr>
                        <a:t>Remote execution with </a:t>
                      </a:r>
                      <a:r>
                        <a:rPr lang="en-US" altLang="ko-KR" sz="1000" b="1" dirty="0" err="1" smtClean="0">
                          <a:latin typeface="+mn-ea"/>
                          <a:ea typeface="+mn-ea"/>
                        </a:rPr>
                        <a:t>psexec</a:t>
                      </a:r>
                      <a:endParaRPr lang="ko-KR" altLang="en-US" sz="1000" b="1" dirty="0">
                        <a:latin typeface="+mn-ea"/>
                        <a:ea typeface="+mn-ea"/>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mn-ea"/>
                          <a:ea typeface="+mn-ea"/>
                        </a:rPr>
                        <a:t>Security Event Log</a:t>
                      </a:r>
                      <a:endParaRPr lang="ko-KR" altLang="en-US" sz="1000" b="1" dirty="0">
                        <a:latin typeface="+mn-ea"/>
                        <a:ea typeface="+mn-ea"/>
                      </a:endParaRPr>
                    </a:p>
                  </a:txBody>
                  <a:tcPr/>
                </a:tc>
                <a:tc>
                  <a:txBody>
                    <a:bodyPr/>
                    <a:lstStyle/>
                    <a:p>
                      <a:pPr latinLnBrk="1"/>
                      <a:r>
                        <a:rPr lang="en-US" altLang="ko-KR" sz="1000" b="1" dirty="0" smtClean="0">
                          <a:latin typeface="+mn-ea"/>
                          <a:ea typeface="+mn-ea"/>
                        </a:rPr>
                        <a:t>File Share</a:t>
                      </a:r>
                      <a:r>
                        <a:rPr lang="en-US" altLang="ko-KR" sz="1000" dirty="0" smtClean="0">
                          <a:latin typeface="+mn-ea"/>
                          <a:ea typeface="+mn-ea"/>
                        </a:rPr>
                        <a:t>( ID : </a:t>
                      </a:r>
                      <a:r>
                        <a:rPr lang="en-US" altLang="ko-KR" sz="1000" b="1" dirty="0" smtClean="0">
                          <a:solidFill>
                            <a:srgbClr val="FF0000"/>
                          </a:solidFill>
                          <a:latin typeface="+mn-ea"/>
                          <a:ea typeface="+mn-ea"/>
                        </a:rPr>
                        <a:t>5140</a:t>
                      </a:r>
                      <a:r>
                        <a:rPr lang="en-US" altLang="ko-KR" sz="1000" dirty="0" smtClean="0">
                          <a:latin typeface="+mn-ea"/>
                          <a:ea typeface="+mn-ea"/>
                        </a:rPr>
                        <a:t> ) </a:t>
                      </a:r>
                      <a:r>
                        <a:rPr lang="en-US" altLang="ko-KR" sz="1000" dirty="0" smtClean="0">
                          <a:latin typeface="+mn-ea"/>
                          <a:ea typeface="+mn-ea"/>
                          <a:sym typeface="Wingdings" panose="05000000000000000000" pitchFamily="2" charset="2"/>
                        </a:rPr>
                        <a:t> </a:t>
                      </a:r>
                      <a:r>
                        <a:rPr lang="en-US" altLang="ko-KR" sz="1000" b="1" dirty="0" smtClean="0">
                          <a:solidFill>
                            <a:srgbClr val="FF0000"/>
                          </a:solidFill>
                          <a:latin typeface="+mn-ea"/>
                          <a:ea typeface="+mn-ea"/>
                          <a:sym typeface="Wingdings" panose="05000000000000000000" pitchFamily="2" charset="2"/>
                        </a:rPr>
                        <a:t>$ADMIN</a:t>
                      </a:r>
                      <a:r>
                        <a:rPr lang="en-US" altLang="ko-KR" sz="1000" b="1" baseline="0" dirty="0" smtClean="0">
                          <a:solidFill>
                            <a:srgbClr val="FF0000"/>
                          </a:solidFill>
                          <a:latin typeface="+mn-ea"/>
                          <a:ea typeface="+mn-ea"/>
                          <a:sym typeface="Wingdings" panose="05000000000000000000" pitchFamily="2" charset="2"/>
                        </a:rPr>
                        <a:t> </a:t>
                      </a:r>
                      <a:r>
                        <a:rPr lang="en-US" altLang="ko-KR" sz="1000" b="0" baseline="0" dirty="0" smtClean="0">
                          <a:solidFill>
                            <a:schemeClr val="tx1"/>
                          </a:solidFill>
                          <a:latin typeface="+mn-ea"/>
                          <a:ea typeface="+mn-ea"/>
                          <a:sym typeface="Wingdings" panose="05000000000000000000" pitchFamily="2" charset="2"/>
                        </a:rPr>
                        <a:t>share</a:t>
                      </a:r>
                      <a:endParaRPr lang="en-US" altLang="ko-KR" sz="1000" b="0" dirty="0" smtClean="0">
                        <a:latin typeface="+mn-ea"/>
                        <a:ea typeface="+mn-ea"/>
                      </a:endParaRPr>
                    </a:p>
                    <a:p>
                      <a:pPr latinLnBrk="1"/>
                      <a:r>
                        <a:rPr lang="en-US" altLang="ko-KR" sz="1000" b="1" dirty="0" smtClean="0">
                          <a:latin typeface="+mn-ea"/>
                          <a:ea typeface="+mn-ea"/>
                        </a:rPr>
                        <a:t>Creating Process</a:t>
                      </a:r>
                      <a:r>
                        <a:rPr lang="en-US" altLang="ko-KR" sz="1000" dirty="0" smtClean="0">
                          <a:latin typeface="+mn-ea"/>
                          <a:ea typeface="+mn-ea"/>
                        </a:rPr>
                        <a:t>( ID : </a:t>
                      </a:r>
                      <a:r>
                        <a:rPr lang="en-US" altLang="ko-KR" sz="1000" b="1" dirty="0" smtClean="0">
                          <a:solidFill>
                            <a:srgbClr val="FF0000"/>
                          </a:solidFill>
                          <a:latin typeface="+mn-ea"/>
                          <a:ea typeface="+mn-ea"/>
                        </a:rPr>
                        <a:t>4688</a:t>
                      </a:r>
                      <a:r>
                        <a:rPr lang="en-US" altLang="ko-KR" sz="1000" dirty="0" smtClean="0">
                          <a:latin typeface="+mn-ea"/>
                          <a:ea typeface="+mn-ea"/>
                        </a:rPr>
                        <a:t> ) </a:t>
                      </a:r>
                      <a:r>
                        <a:rPr lang="en-US" altLang="ko-KR" sz="1000" dirty="0" smtClean="0">
                          <a:latin typeface="+mn-ea"/>
                          <a:ea typeface="+mn-ea"/>
                          <a:sym typeface="Wingdings" panose="05000000000000000000" pitchFamily="2" charset="2"/>
                        </a:rPr>
                        <a:t> </a:t>
                      </a:r>
                      <a:r>
                        <a:rPr lang="en-US" altLang="ko-KR" sz="1000" b="1" dirty="0" smtClean="0">
                          <a:solidFill>
                            <a:srgbClr val="FF0000"/>
                          </a:solidFill>
                          <a:latin typeface="+mn-ea"/>
                        </a:rPr>
                        <a:t>PSEXESVC.EXE</a:t>
                      </a:r>
                      <a:endParaRPr lang="ko-KR" altLang="en-US" sz="1000" dirty="0">
                        <a:solidFill>
                          <a:srgbClr val="FF0000"/>
                        </a:solidFill>
                        <a:latin typeface="+mn-ea"/>
                        <a:ea typeface="+mn-ea"/>
                      </a:endParaRPr>
                    </a:p>
                  </a:txBody>
                  <a:tcPr/>
                </a:tc>
              </a:tr>
              <a:tr h="0">
                <a:tc vMerge="1">
                  <a:txBody>
                    <a:bodyPr/>
                    <a:lstStyle/>
                    <a:p>
                      <a:pPr latinLnBrk="1"/>
                      <a:endParaRPr lang="ko-KR" altLang="en-US" sz="1000" dirty="0">
                        <a:latin typeface="+mn-ea"/>
                        <a:ea typeface="+mn-ea"/>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mn-ea"/>
                          <a:ea typeface="+mn-ea"/>
                        </a:rPr>
                        <a:t>System Event Log</a:t>
                      </a:r>
                      <a:endParaRPr lang="ko-KR" altLang="en-US" sz="1000" b="1" dirty="0">
                        <a:latin typeface="+mn-ea"/>
                        <a:ea typeface="+mn-ea"/>
                      </a:endParaRPr>
                    </a:p>
                  </a:txBody>
                  <a:tcPr/>
                </a:tc>
                <a:tc>
                  <a:txBody>
                    <a:bodyPr/>
                    <a:lstStyle/>
                    <a:p>
                      <a:pPr latinLnBrk="1"/>
                      <a:r>
                        <a:rPr lang="en-US" altLang="ko-KR" sz="1000" b="1" dirty="0" smtClean="0">
                          <a:latin typeface="+mn-ea"/>
                          <a:ea typeface="+mn-ea"/>
                        </a:rPr>
                        <a:t>Changing</a:t>
                      </a:r>
                      <a:r>
                        <a:rPr lang="en-US" altLang="ko-KR" sz="1000" b="1" baseline="0" dirty="0" smtClean="0">
                          <a:latin typeface="+mn-ea"/>
                          <a:ea typeface="+mn-ea"/>
                        </a:rPr>
                        <a:t> Service State</a:t>
                      </a:r>
                      <a:r>
                        <a:rPr lang="en-US" altLang="ko-KR" sz="1000" dirty="0" smtClean="0">
                          <a:latin typeface="+mn-ea"/>
                          <a:ea typeface="+mn-ea"/>
                        </a:rPr>
                        <a:t>( ID : </a:t>
                      </a:r>
                      <a:r>
                        <a:rPr lang="en-US" altLang="ko-KR" sz="1000" b="1" dirty="0" smtClean="0">
                          <a:solidFill>
                            <a:srgbClr val="FF0000"/>
                          </a:solidFill>
                          <a:latin typeface="+mn-ea"/>
                          <a:ea typeface="+mn-ea"/>
                        </a:rPr>
                        <a:t>7036</a:t>
                      </a:r>
                      <a:r>
                        <a:rPr lang="en-US" altLang="ko-KR" sz="1000" dirty="0" smtClean="0">
                          <a:latin typeface="+mn-ea"/>
                          <a:ea typeface="+mn-ea"/>
                        </a:rPr>
                        <a:t>) </a:t>
                      </a:r>
                      <a:r>
                        <a:rPr lang="en-US" altLang="ko-KR" sz="1000" dirty="0" smtClean="0">
                          <a:latin typeface="+mn-ea"/>
                          <a:ea typeface="+mn-ea"/>
                          <a:sym typeface="Wingdings" panose="05000000000000000000" pitchFamily="2" charset="2"/>
                        </a:rPr>
                        <a:t> starting </a:t>
                      </a:r>
                      <a:r>
                        <a:rPr lang="en-US" altLang="ko-KR" sz="1000" b="1" dirty="0" err="1" smtClean="0">
                          <a:solidFill>
                            <a:srgbClr val="FF0000"/>
                          </a:solidFill>
                          <a:latin typeface="+mn-ea"/>
                          <a:ea typeface="+mn-ea"/>
                          <a:sym typeface="Wingdings" panose="05000000000000000000" pitchFamily="2" charset="2"/>
                        </a:rPr>
                        <a:t>PsExec</a:t>
                      </a:r>
                      <a:r>
                        <a:rPr lang="en-US" altLang="ko-KR" sz="1000" dirty="0" smtClean="0">
                          <a:latin typeface="+mn-ea"/>
                          <a:ea typeface="+mn-ea"/>
                          <a:sym typeface="Wingdings" panose="05000000000000000000" pitchFamily="2" charset="2"/>
                        </a:rPr>
                        <a:t> service</a:t>
                      </a:r>
                      <a:endParaRPr lang="ko-KR" altLang="en-US" sz="1000" dirty="0">
                        <a:latin typeface="+mn-ea"/>
                        <a:ea typeface="+mn-ea"/>
                      </a:endParaRPr>
                    </a:p>
                  </a:txBody>
                  <a:tcPr/>
                </a:tc>
              </a:tr>
              <a:tr h="0">
                <a:tc vMerge="1">
                  <a:txBody>
                    <a:bodyPr/>
                    <a:lstStyle/>
                    <a:p>
                      <a:pPr latinLnBrk="1"/>
                      <a:endParaRPr lang="ko-KR" altLang="en-US" sz="1000" dirty="0">
                        <a:latin typeface="+mn-ea"/>
                        <a:ea typeface="+mn-ea"/>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mn-ea"/>
                          <a:ea typeface="+mn-ea"/>
                        </a:rPr>
                        <a:t>Network</a:t>
                      </a:r>
                      <a:r>
                        <a:rPr lang="en-US" altLang="ko-KR" sz="1000" b="1" baseline="0" dirty="0" smtClean="0">
                          <a:latin typeface="+mn-ea"/>
                          <a:ea typeface="+mn-ea"/>
                        </a:rPr>
                        <a:t> Traffic</a:t>
                      </a:r>
                      <a:endParaRPr lang="ko-KR" altLang="en-US" sz="1000" b="1" dirty="0">
                        <a:latin typeface="+mn-ea"/>
                        <a:ea typeface="+mn-ea"/>
                      </a:endParaRPr>
                    </a:p>
                  </a:txBody>
                  <a:tcPr/>
                </a:tc>
                <a:tc>
                  <a:txBody>
                    <a:bodyPr/>
                    <a:lstStyle/>
                    <a:p>
                      <a:pPr latinLnBrk="1"/>
                      <a:r>
                        <a:rPr lang="en-US" altLang="ko-KR" sz="1000" dirty="0" smtClean="0">
                          <a:latin typeface="+mn-ea"/>
                          <a:ea typeface="+mn-ea"/>
                        </a:rPr>
                        <a:t>Protocol</a:t>
                      </a:r>
                      <a:r>
                        <a:rPr lang="ko-KR" altLang="en-US" sz="1000" dirty="0" smtClean="0">
                          <a:latin typeface="+mn-ea"/>
                          <a:ea typeface="+mn-ea"/>
                        </a:rPr>
                        <a:t> </a:t>
                      </a:r>
                      <a:r>
                        <a:rPr lang="en-US" altLang="ko-KR" sz="1000" dirty="0" smtClean="0">
                          <a:latin typeface="+mn-ea"/>
                          <a:ea typeface="+mn-ea"/>
                        </a:rPr>
                        <a:t>: </a:t>
                      </a:r>
                      <a:r>
                        <a:rPr lang="en-US" altLang="ko-KR" sz="1000" b="1" dirty="0" smtClean="0">
                          <a:solidFill>
                            <a:srgbClr val="FF0000"/>
                          </a:solidFill>
                          <a:latin typeface="+mn-ea"/>
                          <a:ea typeface="+mn-ea"/>
                        </a:rPr>
                        <a:t>SMB2</a:t>
                      </a:r>
                    </a:p>
                    <a:p>
                      <a:pPr latinLnBrk="1"/>
                      <a:r>
                        <a:rPr lang="en-US" altLang="ko-KR" sz="1000" dirty="0" smtClean="0">
                          <a:latin typeface="+mn-ea"/>
                          <a:ea typeface="+mn-ea"/>
                        </a:rPr>
                        <a:t>Characteristics</a:t>
                      </a:r>
                      <a:endParaRPr lang="ko-KR" altLang="en-US" sz="1000" dirty="0" smtClean="0">
                        <a:latin typeface="+mn-ea"/>
                        <a:ea typeface="+mn-ea"/>
                      </a:endParaRPr>
                    </a:p>
                    <a:p>
                      <a:pPr latinLnBrk="1"/>
                      <a:r>
                        <a:rPr lang="en-US" altLang="ko-KR" sz="1000" dirty="0" smtClean="0">
                          <a:latin typeface="+mn-ea"/>
                          <a:ea typeface="+mn-ea"/>
                        </a:rPr>
                        <a:t>1. </a:t>
                      </a:r>
                      <a:r>
                        <a:rPr lang="en-US" altLang="ko-KR" sz="1000" dirty="0" err="1" smtClean="0">
                          <a:latin typeface="+mn-ea"/>
                          <a:ea typeface="+mn-ea"/>
                        </a:rPr>
                        <a:t>TreeConnect</a:t>
                      </a:r>
                      <a:r>
                        <a:rPr lang="en-US" altLang="ko-KR" sz="1000" dirty="0" smtClean="0">
                          <a:latin typeface="+mn-ea"/>
                          <a:ea typeface="+mn-ea"/>
                        </a:rPr>
                        <a:t> : \\&lt;IP or Host Name&gt;\</a:t>
                      </a:r>
                      <a:r>
                        <a:rPr lang="en-US" altLang="ko-KR" sz="1000" b="1" dirty="0" smtClean="0">
                          <a:solidFill>
                            <a:srgbClr val="FF0000"/>
                          </a:solidFill>
                          <a:latin typeface="+mn-ea"/>
                          <a:ea typeface="+mn-ea"/>
                        </a:rPr>
                        <a:t>ADMIN$</a:t>
                      </a:r>
                    </a:p>
                    <a:p>
                      <a:pPr latinLnBrk="1"/>
                      <a:r>
                        <a:rPr lang="en-US" altLang="ko-KR" sz="1000" dirty="0" smtClean="0">
                          <a:latin typeface="+mn-ea"/>
                          <a:ea typeface="+mn-ea"/>
                        </a:rPr>
                        <a:t>2. Create : </a:t>
                      </a:r>
                      <a:r>
                        <a:rPr lang="en-US" altLang="ko-KR" sz="1000" b="1" dirty="0" smtClean="0">
                          <a:solidFill>
                            <a:srgbClr val="FF0000"/>
                          </a:solidFill>
                          <a:latin typeface="+mn-ea"/>
                          <a:ea typeface="+mn-ea"/>
                        </a:rPr>
                        <a:t>PSEXESVC.EXE</a:t>
                      </a:r>
                    </a:p>
                    <a:p>
                      <a:pPr latinLnBrk="1"/>
                      <a:r>
                        <a:rPr lang="en-US" altLang="ko-KR" sz="1000" dirty="0" smtClean="0">
                          <a:latin typeface="+mn-ea"/>
                          <a:ea typeface="+mn-ea"/>
                        </a:rPr>
                        <a:t>3. Create : </a:t>
                      </a:r>
                      <a:r>
                        <a:rPr lang="en-US" altLang="ko-KR" sz="1000" b="1" dirty="0" err="1" smtClean="0">
                          <a:solidFill>
                            <a:srgbClr val="FF0000"/>
                          </a:solidFill>
                          <a:latin typeface="+mn-ea"/>
                          <a:ea typeface="+mn-ea"/>
                        </a:rPr>
                        <a:t>svcctl</a:t>
                      </a:r>
                      <a:endParaRPr lang="en-US" altLang="ko-KR" sz="1000" b="1" dirty="0" smtClean="0">
                        <a:solidFill>
                          <a:srgbClr val="FF0000"/>
                        </a:solidFill>
                        <a:latin typeface="+mn-ea"/>
                        <a:ea typeface="+mn-ea"/>
                      </a:endParaRPr>
                    </a:p>
                    <a:p>
                      <a:pPr latinLnBrk="1"/>
                      <a:r>
                        <a:rPr lang="en-US" altLang="ko-KR" sz="1000" dirty="0" smtClean="0">
                          <a:latin typeface="+mn-ea"/>
                          <a:ea typeface="+mn-ea"/>
                        </a:rPr>
                        <a:t>4. Create : Target</a:t>
                      </a:r>
                      <a:r>
                        <a:rPr lang="en-US" altLang="ko-KR" sz="1000" baseline="0" dirty="0" smtClean="0">
                          <a:latin typeface="+mn-ea"/>
                          <a:ea typeface="+mn-ea"/>
                        </a:rPr>
                        <a:t> file</a:t>
                      </a:r>
                      <a:endParaRPr lang="ko-KR" altLang="en-US" sz="1000" dirty="0">
                        <a:latin typeface="+mn-ea"/>
                        <a:ea typeface="+mn-ea"/>
                      </a:endParaRPr>
                    </a:p>
                  </a:txBody>
                  <a:tcPr/>
                </a:tc>
              </a:tr>
            </a:tbl>
          </a:graphicData>
        </a:graphic>
      </p:graphicFrame>
    </p:spTree>
    <p:extLst>
      <p:ext uri="{BB962C8B-B14F-4D97-AF65-F5344CB8AC3E}">
        <p14:creationId xmlns:p14="http://schemas.microsoft.com/office/powerpoint/2010/main" val="3562894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Forensic Analysis</a:t>
            </a:r>
            <a:endParaRPr lang="ko-KR" altLang="en-US" dirty="0"/>
          </a:p>
        </p:txBody>
      </p:sp>
      <p:sp>
        <p:nvSpPr>
          <p:cNvPr id="3" name="부제목 2"/>
          <p:cNvSpPr>
            <a:spLocks noGrp="1"/>
          </p:cNvSpPr>
          <p:nvPr>
            <p:ph type="subTitle" idx="1"/>
          </p:nvPr>
        </p:nvSpPr>
        <p:spPr/>
        <p:txBody>
          <a:bodyPr/>
          <a:lstStyle/>
          <a:p>
            <a:r>
              <a:rPr lang="en-US" altLang="ko-KR" dirty="0" smtClean="0"/>
              <a:t>Summary</a:t>
            </a:r>
            <a:endParaRPr lang="ko-KR" altLang="en-US" dirty="0"/>
          </a:p>
        </p:txBody>
      </p:sp>
      <p:sp>
        <p:nvSpPr>
          <p:cNvPr id="5" name="내용 개체 틀 4"/>
          <p:cNvSpPr>
            <a:spLocks noGrp="1"/>
          </p:cNvSpPr>
          <p:nvPr>
            <p:ph sz="quarter" idx="11"/>
          </p:nvPr>
        </p:nvSpPr>
        <p:spPr/>
        <p:txBody>
          <a:bodyPr/>
          <a:lstStyle/>
          <a:p>
            <a:pPr>
              <a:lnSpc>
                <a:spcPct val="150000"/>
              </a:lnSpc>
            </a:pPr>
            <a:r>
              <a:rPr lang="en-US" altLang="ko-KR" dirty="0" smtClean="0">
                <a:latin typeface="+mn-ea"/>
              </a:rPr>
              <a:t>Victim System </a:t>
            </a:r>
            <a:r>
              <a:rPr lang="en-US" altLang="ko-KR" dirty="0">
                <a:latin typeface="+mn-ea"/>
              </a:rPr>
              <a:t>(continue</a:t>
            </a:r>
            <a:r>
              <a:rPr lang="en-US" altLang="ko-KR" dirty="0" smtClean="0">
                <a:latin typeface="+mn-ea"/>
              </a:rPr>
              <a:t>…)</a:t>
            </a:r>
          </a:p>
          <a:p>
            <a:pPr>
              <a:lnSpc>
                <a:spcPct val="150000"/>
              </a:lnSpc>
            </a:pPr>
            <a:endParaRPr lang="en-US" altLang="ko-KR" dirty="0">
              <a:latin typeface="+mn-ea"/>
            </a:endParaRPr>
          </a:p>
          <a:p>
            <a:pPr>
              <a:lnSpc>
                <a:spcPct val="150000"/>
              </a:lnSpc>
            </a:pPr>
            <a:endParaRPr lang="en-US" altLang="ko-KR" dirty="0" smtClean="0">
              <a:latin typeface="+mn-ea"/>
            </a:endParaRPr>
          </a:p>
          <a:p>
            <a:pPr>
              <a:lnSpc>
                <a:spcPct val="150000"/>
              </a:lnSpc>
            </a:pPr>
            <a:endParaRPr lang="en-US" altLang="ko-KR" dirty="0">
              <a:latin typeface="+mn-ea"/>
            </a:endParaRPr>
          </a:p>
          <a:p>
            <a:pPr>
              <a:lnSpc>
                <a:spcPct val="100000"/>
              </a:lnSpc>
            </a:pPr>
            <a:endParaRPr lang="en-US" altLang="ko-KR" dirty="0" smtClean="0">
              <a:latin typeface="+mn-ea"/>
            </a:endParaRPr>
          </a:p>
          <a:p>
            <a:pPr>
              <a:lnSpc>
                <a:spcPct val="100000"/>
              </a:lnSpc>
            </a:pPr>
            <a:r>
              <a:rPr lang="en-US" altLang="ko-KR" dirty="0" smtClean="0">
                <a:latin typeface="+mn-ea"/>
              </a:rPr>
              <a:t>Countermeasure for Anti Forensics</a:t>
            </a:r>
          </a:p>
          <a:p>
            <a:pPr>
              <a:lnSpc>
                <a:spcPct val="100000"/>
              </a:lnSpc>
            </a:pPr>
            <a:endParaRPr lang="en-US" altLang="ko-KR" dirty="0">
              <a:latin typeface="+mn-ea"/>
            </a:endParaRPr>
          </a:p>
          <a:p>
            <a:pPr>
              <a:lnSpc>
                <a:spcPct val="100000"/>
              </a:lnSpc>
            </a:pPr>
            <a:endParaRPr lang="en-US" altLang="ko-KR" dirty="0" smtClean="0">
              <a:latin typeface="+mn-ea"/>
            </a:endParaRPr>
          </a:p>
          <a:p>
            <a:pPr>
              <a:lnSpc>
                <a:spcPct val="100000"/>
              </a:lnSpc>
            </a:pPr>
            <a:endParaRPr lang="en-US" altLang="ko-KR" dirty="0">
              <a:latin typeface="+mn-ea"/>
            </a:endParaRPr>
          </a:p>
          <a:p>
            <a:pPr>
              <a:lnSpc>
                <a:spcPct val="100000"/>
              </a:lnSpc>
            </a:pPr>
            <a:endParaRPr lang="en-US" altLang="ko-KR" dirty="0" smtClean="0">
              <a:latin typeface="+mn-ea"/>
            </a:endParaRPr>
          </a:p>
          <a:p>
            <a:pPr>
              <a:lnSpc>
                <a:spcPct val="100000"/>
              </a:lnSpc>
            </a:pPr>
            <a:endParaRPr lang="en-US" altLang="ko-KR" dirty="0" smtClean="0">
              <a:latin typeface="+mn-ea"/>
            </a:endParaRPr>
          </a:p>
          <a:p>
            <a:pPr>
              <a:lnSpc>
                <a:spcPct val="100000"/>
              </a:lnSpc>
            </a:pPr>
            <a:endParaRPr lang="en-US" altLang="ko-KR" dirty="0">
              <a:latin typeface="+mn-ea"/>
            </a:endParaRPr>
          </a:p>
          <a:p>
            <a:pPr>
              <a:lnSpc>
                <a:spcPct val="100000"/>
              </a:lnSpc>
            </a:pPr>
            <a:r>
              <a:rPr lang="en-US" altLang="ko-KR" dirty="0" smtClean="0">
                <a:latin typeface="+mn-ea"/>
              </a:rPr>
              <a:t>Forensic Readiness</a:t>
            </a:r>
          </a:p>
        </p:txBody>
      </p:sp>
      <p:graphicFrame>
        <p:nvGraphicFramePr>
          <p:cNvPr id="4" name="표 3"/>
          <p:cNvGraphicFramePr>
            <a:graphicFrameLocks noGrp="1"/>
          </p:cNvGraphicFramePr>
          <p:nvPr>
            <p:extLst>
              <p:ext uri="{D42A27DB-BD31-4B8C-83A1-F6EECF244321}">
                <p14:modId xmlns:p14="http://schemas.microsoft.com/office/powerpoint/2010/main" val="2454128459"/>
              </p:ext>
            </p:extLst>
          </p:nvPr>
        </p:nvGraphicFramePr>
        <p:xfrm>
          <a:off x="827584" y="1584020"/>
          <a:ext cx="7776864" cy="1196908"/>
        </p:xfrm>
        <a:graphic>
          <a:graphicData uri="http://schemas.openxmlformats.org/drawingml/2006/table">
            <a:tbl>
              <a:tblPr firstRow="1" bandRow="1">
                <a:tableStyleId>{5940675A-B579-460E-94D1-54222C63F5DA}</a:tableStyleId>
              </a:tblPr>
              <a:tblGrid>
                <a:gridCol w="1944216"/>
                <a:gridCol w="1440160"/>
                <a:gridCol w="4392488"/>
              </a:tblGrid>
              <a:tr h="252028">
                <a:tc>
                  <a:txBody>
                    <a:bodyPr/>
                    <a:lstStyle/>
                    <a:p>
                      <a:pPr algn="ctr" latinLnBrk="1"/>
                      <a:r>
                        <a:rPr lang="en-US" altLang="ko-KR" sz="1000" b="1" dirty="0" smtClean="0">
                          <a:solidFill>
                            <a:schemeClr val="bg1"/>
                          </a:solidFill>
                          <a:latin typeface="+mn-ea"/>
                          <a:ea typeface="+mn-ea"/>
                        </a:rPr>
                        <a:t>Behavior</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b="1" dirty="0" smtClean="0">
                          <a:solidFill>
                            <a:schemeClr val="bg1"/>
                          </a:solidFill>
                          <a:latin typeface="+mn-ea"/>
                          <a:ea typeface="+mn-ea"/>
                        </a:rPr>
                        <a:t>Artifact</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c>
                  <a:txBody>
                    <a:bodyPr/>
                    <a:lstStyle/>
                    <a:p>
                      <a:pPr algn="ctr" latinLnBrk="1"/>
                      <a:r>
                        <a:rPr lang="en-US" altLang="ko-KR" sz="1000" b="1" dirty="0" smtClean="0">
                          <a:solidFill>
                            <a:schemeClr val="bg1"/>
                          </a:solidFill>
                          <a:latin typeface="+mn-ea"/>
                          <a:ea typeface="+mn-ea"/>
                        </a:rPr>
                        <a:t>Detail</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r>
              <a:tr h="182880">
                <a:tc rowSpan="2">
                  <a:txBody>
                    <a:bodyPr/>
                    <a:lstStyle/>
                    <a:p>
                      <a:pPr latinLnBrk="1"/>
                      <a:r>
                        <a:rPr lang="en-US" altLang="ko-KR" sz="1000" b="1" dirty="0" smtClean="0">
                          <a:latin typeface="+mn-ea"/>
                          <a:ea typeface="+mn-ea"/>
                        </a:rPr>
                        <a:t>Remote execution with </a:t>
                      </a:r>
                      <a:r>
                        <a:rPr lang="en-US" altLang="ko-KR" sz="1000" b="1" dirty="0" err="1" smtClean="0">
                          <a:latin typeface="+mn-ea"/>
                          <a:ea typeface="+mn-ea"/>
                        </a:rPr>
                        <a:t>winrs</a:t>
                      </a:r>
                      <a:endParaRPr lang="ko-KR" altLang="en-US" sz="1000" b="1" dirty="0">
                        <a:latin typeface="+mn-ea"/>
                        <a:ea typeface="+mn-ea"/>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mn-ea"/>
                          <a:ea typeface="+mn-ea"/>
                        </a:rPr>
                        <a:t>Security Event Log</a:t>
                      </a:r>
                      <a:endParaRPr lang="ko-KR" altLang="en-US" sz="1000" b="1" dirty="0">
                        <a:latin typeface="+mn-ea"/>
                        <a:ea typeface="+mn-ea"/>
                      </a:endParaRPr>
                    </a:p>
                  </a:txBody>
                  <a:tcPr/>
                </a:tc>
                <a:tc>
                  <a:txBody>
                    <a:bodyPr/>
                    <a:lstStyle/>
                    <a:p>
                      <a:pPr latinLnBrk="1"/>
                      <a:r>
                        <a:rPr lang="en-US" altLang="ko-KR" sz="1000" b="1" dirty="0" smtClean="0">
                          <a:latin typeface="+mn-ea"/>
                          <a:ea typeface="+mn-ea"/>
                        </a:rPr>
                        <a:t>Creating</a:t>
                      </a:r>
                      <a:r>
                        <a:rPr lang="en-US" altLang="ko-KR" sz="1000" b="1" baseline="0" dirty="0" smtClean="0">
                          <a:latin typeface="+mn-ea"/>
                          <a:ea typeface="+mn-ea"/>
                        </a:rPr>
                        <a:t> Process</a:t>
                      </a:r>
                      <a:r>
                        <a:rPr lang="en-US" altLang="ko-KR" sz="1000" dirty="0" smtClean="0">
                          <a:latin typeface="+mn-ea"/>
                          <a:ea typeface="+mn-ea"/>
                        </a:rPr>
                        <a:t>( ID : </a:t>
                      </a:r>
                      <a:r>
                        <a:rPr lang="en-US" altLang="ko-KR" sz="1000" b="1" dirty="0" smtClean="0">
                          <a:solidFill>
                            <a:srgbClr val="FF0000"/>
                          </a:solidFill>
                          <a:latin typeface="+mn-ea"/>
                          <a:ea typeface="+mn-ea"/>
                        </a:rPr>
                        <a:t>4688</a:t>
                      </a:r>
                      <a:r>
                        <a:rPr lang="en-US" altLang="ko-KR" sz="1000" dirty="0" smtClean="0">
                          <a:latin typeface="+mn-ea"/>
                          <a:ea typeface="+mn-ea"/>
                        </a:rPr>
                        <a:t> ) </a:t>
                      </a:r>
                      <a:r>
                        <a:rPr lang="en-US" altLang="ko-KR" sz="1000" dirty="0" smtClean="0">
                          <a:latin typeface="+mn-ea"/>
                          <a:ea typeface="+mn-ea"/>
                          <a:sym typeface="Wingdings" panose="05000000000000000000" pitchFamily="2" charset="2"/>
                        </a:rPr>
                        <a:t> </a:t>
                      </a:r>
                      <a:r>
                        <a:rPr lang="en-US" altLang="ko-KR" sz="1000" b="1" dirty="0" smtClean="0">
                          <a:solidFill>
                            <a:srgbClr val="FF0000"/>
                          </a:solidFill>
                          <a:latin typeface="+mn-ea"/>
                          <a:ea typeface="+mn-ea"/>
                          <a:sym typeface="Wingdings" panose="05000000000000000000" pitchFamily="2" charset="2"/>
                        </a:rPr>
                        <a:t>winrshost.exe</a:t>
                      </a:r>
                      <a:endParaRPr lang="ko-KR" altLang="en-US" sz="1000" b="1" dirty="0">
                        <a:solidFill>
                          <a:srgbClr val="FF0000"/>
                        </a:solidFill>
                        <a:latin typeface="+mn-ea"/>
                        <a:ea typeface="+mn-ea"/>
                      </a:endParaRPr>
                    </a:p>
                  </a:txBody>
                  <a:tcPr/>
                </a:tc>
              </a:tr>
              <a:tr h="0">
                <a:tc vMerge="1">
                  <a:txBody>
                    <a:bodyPr/>
                    <a:lstStyle/>
                    <a:p>
                      <a:pPr latinLnBrk="1"/>
                      <a:endParaRPr lang="ko-KR" altLang="en-US" sz="1000" dirty="0">
                        <a:latin typeface="+mn-ea"/>
                        <a:ea typeface="+mn-ea"/>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mn-ea"/>
                          <a:ea typeface="+mn-ea"/>
                        </a:rPr>
                        <a:t>Network</a:t>
                      </a:r>
                      <a:r>
                        <a:rPr lang="en-US" altLang="ko-KR" sz="1000" b="1" baseline="0" dirty="0" smtClean="0">
                          <a:latin typeface="+mn-ea"/>
                          <a:ea typeface="+mn-ea"/>
                        </a:rPr>
                        <a:t> Traffic</a:t>
                      </a:r>
                      <a:endParaRPr lang="ko-KR" altLang="en-US" sz="1000" b="1" dirty="0" smtClean="0">
                        <a:latin typeface="+mn-ea"/>
                        <a:ea typeface="+mn-ea"/>
                      </a:endParaRPr>
                    </a:p>
                    <a:p>
                      <a:pPr latinLnBrk="1"/>
                      <a:endParaRPr lang="ko-KR" altLang="en-US" sz="1000" b="1" dirty="0">
                        <a:latin typeface="+mn-ea"/>
                        <a:ea typeface="+mn-ea"/>
                      </a:endParaRPr>
                    </a:p>
                  </a:txBody>
                  <a:tcPr/>
                </a:tc>
                <a:tc>
                  <a:txBody>
                    <a:bodyPr/>
                    <a:lstStyle/>
                    <a:p>
                      <a:pPr latinLnBrk="1"/>
                      <a:r>
                        <a:rPr lang="en-US" altLang="ko-KR" sz="1000" dirty="0" smtClean="0">
                          <a:latin typeface="+mn-ea"/>
                          <a:ea typeface="+mn-ea"/>
                        </a:rPr>
                        <a:t>Protocol</a:t>
                      </a:r>
                      <a:r>
                        <a:rPr lang="ko-KR" altLang="en-US" sz="1000" dirty="0" smtClean="0">
                          <a:latin typeface="+mn-ea"/>
                          <a:ea typeface="+mn-ea"/>
                        </a:rPr>
                        <a:t> </a:t>
                      </a:r>
                      <a:r>
                        <a:rPr lang="en-US" altLang="ko-KR" sz="1000" dirty="0" smtClean="0">
                          <a:latin typeface="+mn-ea"/>
                          <a:ea typeface="+mn-ea"/>
                        </a:rPr>
                        <a:t>: </a:t>
                      </a:r>
                      <a:r>
                        <a:rPr lang="en-US" altLang="ko-KR" sz="1000" b="1" dirty="0" smtClean="0">
                          <a:solidFill>
                            <a:srgbClr val="FF0000"/>
                          </a:solidFill>
                          <a:latin typeface="+mn-ea"/>
                          <a:ea typeface="+mn-ea"/>
                        </a:rPr>
                        <a:t>HTTP</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latin typeface="+mn-ea"/>
                          <a:ea typeface="+mn-ea"/>
                        </a:rPr>
                        <a:t>Characteristics</a:t>
                      </a:r>
                      <a:endParaRPr lang="ko-KR" altLang="en-US" sz="1000" dirty="0" smtClean="0">
                        <a:latin typeface="+mn-ea"/>
                        <a:ea typeface="+mn-ea"/>
                      </a:endParaRPr>
                    </a:p>
                    <a:p>
                      <a:pPr marL="228600" indent="-228600" latinLnBrk="1">
                        <a:buFont typeface="+mj-lt"/>
                        <a:buAutoNum type="arabicPeriod"/>
                      </a:pPr>
                      <a:r>
                        <a:rPr lang="en-US" altLang="ko-KR" sz="1000" dirty="0" smtClean="0">
                          <a:latin typeface="+mn-ea"/>
                          <a:ea typeface="+mn-ea"/>
                        </a:rPr>
                        <a:t>NTLMSSSP_NEGOTIATE : </a:t>
                      </a:r>
                      <a:r>
                        <a:rPr lang="en-US" altLang="ko-KR" sz="1000" b="1" dirty="0" smtClean="0">
                          <a:solidFill>
                            <a:srgbClr val="FF0000"/>
                          </a:solidFill>
                          <a:latin typeface="+mn-ea"/>
                          <a:ea typeface="+mn-ea"/>
                        </a:rPr>
                        <a:t>/</a:t>
                      </a:r>
                      <a:r>
                        <a:rPr lang="en-US" altLang="ko-KR" sz="1000" b="1" dirty="0" err="1" smtClean="0">
                          <a:solidFill>
                            <a:srgbClr val="FF0000"/>
                          </a:solidFill>
                          <a:latin typeface="+mn-ea"/>
                          <a:ea typeface="+mn-ea"/>
                        </a:rPr>
                        <a:t>wsman</a:t>
                      </a:r>
                      <a:endParaRPr lang="en-US" altLang="ko-KR" sz="1000" b="1" dirty="0" smtClean="0">
                        <a:solidFill>
                          <a:srgbClr val="FF0000"/>
                        </a:solidFill>
                        <a:latin typeface="+mn-ea"/>
                        <a:ea typeface="+mn-ea"/>
                      </a:endParaRPr>
                    </a:p>
                    <a:p>
                      <a:pPr marL="228600" indent="-228600" latinLnBrk="1">
                        <a:buFont typeface="+mj-lt"/>
                        <a:buAutoNum type="arabicPeriod"/>
                      </a:pPr>
                      <a:r>
                        <a:rPr lang="en-US" altLang="ko-KR" sz="1000" dirty="0" smtClean="0">
                          <a:latin typeface="+mn-ea"/>
                          <a:ea typeface="+mn-ea"/>
                        </a:rPr>
                        <a:t>NTLMSSP_AUTH : Domain, Username</a:t>
                      </a:r>
                    </a:p>
                  </a:txBody>
                  <a:tcPr/>
                </a:tc>
              </a:tr>
            </a:tbl>
          </a:graphicData>
        </a:graphic>
      </p:graphicFrame>
      <p:graphicFrame>
        <p:nvGraphicFramePr>
          <p:cNvPr id="6" name="표 5"/>
          <p:cNvGraphicFramePr>
            <a:graphicFrameLocks noGrp="1"/>
          </p:cNvGraphicFramePr>
          <p:nvPr>
            <p:extLst>
              <p:ext uri="{D42A27DB-BD31-4B8C-83A1-F6EECF244321}">
                <p14:modId xmlns:p14="http://schemas.microsoft.com/office/powerpoint/2010/main" val="3137712558"/>
              </p:ext>
            </p:extLst>
          </p:nvPr>
        </p:nvGraphicFramePr>
        <p:xfrm>
          <a:off x="827584" y="3248980"/>
          <a:ext cx="7776864" cy="1260140"/>
        </p:xfrm>
        <a:graphic>
          <a:graphicData uri="http://schemas.openxmlformats.org/drawingml/2006/table">
            <a:tbl>
              <a:tblPr firstRow="1" bandRow="1">
                <a:tableStyleId>{5940675A-B579-460E-94D1-54222C63F5DA}</a:tableStyleId>
              </a:tblPr>
              <a:tblGrid>
                <a:gridCol w="1584176"/>
                <a:gridCol w="3096344"/>
                <a:gridCol w="3096344"/>
              </a:tblGrid>
              <a:tr h="252028">
                <a:tc>
                  <a:txBody>
                    <a:bodyPr/>
                    <a:lstStyle/>
                    <a:p>
                      <a:pPr algn="ctr" latinLnBrk="1"/>
                      <a:r>
                        <a:rPr lang="en-US" altLang="ko-KR" sz="1000" b="1" dirty="0" smtClean="0">
                          <a:solidFill>
                            <a:schemeClr val="bg1"/>
                          </a:solidFill>
                          <a:latin typeface="+mn-ea"/>
                          <a:ea typeface="+mn-ea"/>
                        </a:rPr>
                        <a:t>Behavior</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b="1" dirty="0" smtClean="0">
                          <a:solidFill>
                            <a:schemeClr val="bg1"/>
                          </a:solidFill>
                          <a:latin typeface="+mn-ea"/>
                          <a:ea typeface="+mn-ea"/>
                        </a:rPr>
                        <a:t>Response</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c>
                  <a:txBody>
                    <a:bodyPr/>
                    <a:lstStyle/>
                    <a:p>
                      <a:pPr algn="ctr" latinLnBrk="1"/>
                      <a:r>
                        <a:rPr lang="en-US" altLang="ko-KR" sz="1000" b="1" dirty="0" smtClean="0">
                          <a:solidFill>
                            <a:schemeClr val="bg1"/>
                          </a:solidFill>
                          <a:latin typeface="+mn-ea"/>
                          <a:ea typeface="+mn-ea"/>
                        </a:rPr>
                        <a:t>Detail</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r>
              <a:tr h="252028">
                <a:tc>
                  <a:txBody>
                    <a:bodyPr/>
                    <a:lstStyle/>
                    <a:p>
                      <a:pPr latinLnBrk="1"/>
                      <a:r>
                        <a:rPr lang="en-US" altLang="ko-KR" sz="1000" b="1" dirty="0" smtClean="0">
                          <a:latin typeface="+mn-ea"/>
                          <a:ea typeface="+mn-ea"/>
                        </a:rPr>
                        <a:t>Deleting</a:t>
                      </a:r>
                      <a:r>
                        <a:rPr lang="en-US" altLang="ko-KR" sz="1000" b="1" baseline="0" dirty="0" smtClean="0">
                          <a:latin typeface="+mn-ea"/>
                          <a:ea typeface="+mn-ea"/>
                        </a:rPr>
                        <a:t> Event Log</a:t>
                      </a:r>
                      <a:endParaRPr lang="ko-KR" altLang="en-US" sz="1000" b="1" dirty="0">
                        <a:latin typeface="+mn-ea"/>
                        <a:ea typeface="+mn-ea"/>
                      </a:endParaRPr>
                    </a:p>
                  </a:txBody>
                  <a:tcPr/>
                </a:tc>
                <a:tc>
                  <a:txBody>
                    <a:bodyPr/>
                    <a:lstStyle/>
                    <a:p>
                      <a:pPr latinLnBrk="1"/>
                      <a:r>
                        <a:rPr lang="en-US" altLang="ko-KR" sz="1000" dirty="0" smtClean="0">
                          <a:latin typeface="+mn-ea"/>
                          <a:ea typeface="+mn-ea"/>
                        </a:rPr>
                        <a:t>Recovering Event</a:t>
                      </a:r>
                      <a:r>
                        <a:rPr lang="en-US" altLang="ko-KR" sz="1000" baseline="0" dirty="0" smtClean="0">
                          <a:latin typeface="+mn-ea"/>
                          <a:ea typeface="+mn-ea"/>
                        </a:rPr>
                        <a:t> Log</a:t>
                      </a:r>
                      <a:endParaRPr lang="ko-KR" altLang="en-US" sz="1000" b="1" dirty="0">
                        <a:latin typeface="+mn-ea"/>
                        <a:ea typeface="+mn-ea"/>
                      </a:endParaRPr>
                    </a:p>
                  </a:txBody>
                  <a:tcPr/>
                </a:tc>
                <a:tc>
                  <a:txBody>
                    <a:bodyPr/>
                    <a:lstStyle/>
                    <a:p>
                      <a:pPr latinLnBrk="1"/>
                      <a:r>
                        <a:rPr lang="en-US" altLang="ko-KR" sz="1000" b="1" dirty="0" smtClean="0">
                          <a:latin typeface="+mn-ea"/>
                          <a:ea typeface="+mn-ea"/>
                        </a:rPr>
                        <a:t>Record Carving</a:t>
                      </a:r>
                      <a:endParaRPr lang="ko-KR" altLang="en-US" sz="1000" b="1" dirty="0">
                        <a:latin typeface="+mn-ea"/>
                        <a:ea typeface="+mn-ea"/>
                      </a:endParaRPr>
                    </a:p>
                  </a:txBody>
                  <a:tcPr/>
                </a:tc>
              </a:tr>
              <a:tr h="252028">
                <a:tc>
                  <a:txBody>
                    <a:bodyPr/>
                    <a:lstStyle/>
                    <a:p>
                      <a:pPr latinLnBrk="1"/>
                      <a:r>
                        <a:rPr lang="en-US" altLang="ko-KR" sz="1000" b="1" dirty="0" smtClean="0">
                          <a:latin typeface="+mn-ea"/>
                          <a:ea typeface="+mn-ea"/>
                        </a:rPr>
                        <a:t>Deleting</a:t>
                      </a:r>
                      <a:r>
                        <a:rPr lang="en-US" altLang="ko-KR" sz="1000" b="1" baseline="0" dirty="0" smtClean="0">
                          <a:latin typeface="+mn-ea"/>
                          <a:ea typeface="+mn-ea"/>
                        </a:rPr>
                        <a:t> </a:t>
                      </a:r>
                      <a:r>
                        <a:rPr lang="en-US" altLang="ko-KR" sz="1000" b="1" dirty="0" smtClean="0">
                          <a:latin typeface="+mn-ea"/>
                          <a:ea typeface="+mn-ea"/>
                        </a:rPr>
                        <a:t>Job</a:t>
                      </a:r>
                      <a:r>
                        <a:rPr lang="en-US" altLang="ko-KR" sz="1000" b="1" baseline="0" dirty="0" smtClean="0">
                          <a:latin typeface="+mn-ea"/>
                          <a:ea typeface="+mn-ea"/>
                        </a:rPr>
                        <a:t> file</a:t>
                      </a:r>
                      <a:endParaRPr lang="ko-KR" altLang="en-US" sz="1000" b="1" dirty="0">
                        <a:latin typeface="+mn-ea"/>
                        <a:ea typeface="+mn-ea"/>
                      </a:endParaRPr>
                    </a:p>
                  </a:txBody>
                  <a:tcPr/>
                </a:tc>
                <a:tc>
                  <a:txBody>
                    <a:bodyPr/>
                    <a:lstStyle/>
                    <a:p>
                      <a:pPr latinLnBrk="1"/>
                      <a:r>
                        <a:rPr lang="en-US" altLang="ko-KR" sz="1000" b="0" dirty="0" smtClean="0">
                          <a:latin typeface="+mn-ea"/>
                          <a:ea typeface="+mn-ea"/>
                        </a:rPr>
                        <a:t>Keyword</a:t>
                      </a:r>
                      <a:r>
                        <a:rPr lang="en-US" altLang="ko-KR" sz="1000" b="0" baseline="0" dirty="0" smtClean="0">
                          <a:latin typeface="+mn-ea"/>
                          <a:ea typeface="+mn-ea"/>
                        </a:rPr>
                        <a:t> Search</a:t>
                      </a:r>
                      <a:endParaRPr lang="ko-KR" altLang="en-US" sz="1000" b="0" dirty="0">
                        <a:latin typeface="+mn-ea"/>
                        <a:ea typeface="+mn-ea"/>
                      </a:endParaRPr>
                    </a:p>
                  </a:txBody>
                  <a:tcPr/>
                </a:tc>
                <a:tc>
                  <a:txBody>
                    <a:bodyPr/>
                    <a:lstStyle/>
                    <a:p>
                      <a:pPr latinLnBrk="1"/>
                      <a:r>
                        <a:rPr lang="en-US" altLang="ko-KR" sz="1000" dirty="0" smtClean="0">
                          <a:latin typeface="+mn-ea"/>
                          <a:ea typeface="+mn-ea"/>
                        </a:rPr>
                        <a:t>Searching within $MFT</a:t>
                      </a:r>
                      <a:endParaRPr lang="ko-KR" altLang="en-US" sz="1000" dirty="0">
                        <a:latin typeface="+mn-ea"/>
                        <a:ea typeface="+mn-ea"/>
                      </a:endParaRPr>
                    </a:p>
                  </a:txBody>
                  <a:tcPr/>
                </a:tc>
              </a:tr>
              <a:tr h="252028">
                <a:tc>
                  <a:txBody>
                    <a:bodyPr/>
                    <a:lstStyle/>
                    <a:p>
                      <a:pPr latinLnBrk="1"/>
                      <a:endParaRPr lang="ko-KR" altLang="en-US" sz="1000" b="1" dirty="0">
                        <a:latin typeface="+mn-ea"/>
                        <a:ea typeface="+mn-ea"/>
                      </a:endParaRPr>
                    </a:p>
                  </a:txBody>
                  <a:tcPr/>
                </a:tc>
                <a:tc>
                  <a:txBody>
                    <a:bodyPr/>
                    <a:lstStyle/>
                    <a:p>
                      <a:pPr latinLnBrk="1"/>
                      <a:r>
                        <a:rPr lang="en-US" altLang="ko-KR" sz="1000" dirty="0" smtClean="0">
                          <a:latin typeface="+mn-ea"/>
                          <a:ea typeface="+mn-ea"/>
                        </a:rPr>
                        <a:t>Confirming </a:t>
                      </a:r>
                      <a:r>
                        <a:rPr lang="en-US" altLang="ko-KR" sz="1000" b="1" dirty="0" smtClean="0">
                          <a:latin typeface="+mn-ea"/>
                          <a:ea typeface="+mn-ea"/>
                        </a:rPr>
                        <a:t>MFT Modified Time</a:t>
                      </a:r>
                      <a:r>
                        <a:rPr lang="en-US" altLang="ko-KR" sz="1000" b="1" baseline="0" dirty="0" smtClean="0">
                          <a:latin typeface="+mn-ea"/>
                          <a:ea typeface="+mn-ea"/>
                        </a:rPr>
                        <a:t> </a:t>
                      </a:r>
                      <a:r>
                        <a:rPr lang="en-US" altLang="ko-KR" sz="1000" b="0" baseline="0" dirty="0" smtClean="0">
                          <a:latin typeface="+mn-ea"/>
                          <a:ea typeface="+mn-ea"/>
                        </a:rPr>
                        <a:t>of Tasks folder</a:t>
                      </a:r>
                      <a:endParaRPr lang="ko-KR" altLang="en-US" sz="1000" b="0" dirty="0">
                        <a:latin typeface="+mn-ea"/>
                        <a:ea typeface="+mn-ea"/>
                      </a:endParaRPr>
                    </a:p>
                  </a:txBody>
                  <a:tcPr/>
                </a:tc>
                <a:tc>
                  <a:txBody>
                    <a:bodyPr/>
                    <a:lstStyle/>
                    <a:p>
                      <a:pPr latinLnBrk="1"/>
                      <a:r>
                        <a:rPr lang="en-US" altLang="ko-KR" sz="1000" dirty="0" smtClean="0">
                          <a:latin typeface="+mn-ea"/>
                          <a:ea typeface="+mn-ea"/>
                        </a:rPr>
                        <a:t>Guessing</a:t>
                      </a:r>
                      <a:r>
                        <a:rPr lang="en-US" altLang="ko-KR" sz="1000" baseline="0" dirty="0" smtClean="0">
                          <a:latin typeface="+mn-ea"/>
                          <a:ea typeface="+mn-ea"/>
                        </a:rPr>
                        <a:t> creation and deletion time of job file</a:t>
                      </a:r>
                      <a:endParaRPr lang="ko-KR" altLang="en-US" sz="1000" dirty="0">
                        <a:latin typeface="+mn-ea"/>
                        <a:ea typeface="+mn-ea"/>
                      </a:endParaRPr>
                    </a:p>
                  </a:txBody>
                  <a:tcPr/>
                </a:tc>
              </a:tr>
              <a:tr h="252028">
                <a:tc>
                  <a:txBody>
                    <a:bodyPr/>
                    <a:lstStyle/>
                    <a:p>
                      <a:pPr latinLnBrk="1"/>
                      <a:r>
                        <a:rPr lang="en-US" altLang="ko-KR" sz="1000" b="1" dirty="0" smtClean="0">
                          <a:latin typeface="+mn-ea"/>
                          <a:ea typeface="+mn-ea"/>
                        </a:rPr>
                        <a:t>Deleting</a:t>
                      </a:r>
                      <a:r>
                        <a:rPr lang="en-US" altLang="ko-KR" sz="1000" b="1" baseline="0" dirty="0" smtClean="0">
                          <a:latin typeface="+mn-ea"/>
                          <a:ea typeface="+mn-ea"/>
                        </a:rPr>
                        <a:t> file</a:t>
                      </a:r>
                      <a:endParaRPr lang="ko-KR" altLang="en-US" sz="1000" b="1" dirty="0">
                        <a:latin typeface="+mn-ea"/>
                        <a:ea typeface="+mn-ea"/>
                      </a:endParaRPr>
                    </a:p>
                  </a:txBody>
                  <a:tcPr/>
                </a:tc>
                <a:tc>
                  <a:txBody>
                    <a:bodyPr/>
                    <a:lstStyle/>
                    <a:p>
                      <a:pPr latinLnBrk="1"/>
                      <a:r>
                        <a:rPr lang="en-US" altLang="ko-KR" sz="1000" b="1" baseline="0" dirty="0" smtClean="0">
                          <a:latin typeface="+mn-ea"/>
                          <a:ea typeface="+mn-ea"/>
                        </a:rPr>
                        <a:t>Analyzing File System Log(</a:t>
                      </a:r>
                      <a:r>
                        <a:rPr lang="en-US" altLang="ko-KR" sz="1000" b="1" dirty="0" smtClean="0">
                          <a:latin typeface="+mn-ea"/>
                          <a:ea typeface="+mn-ea"/>
                        </a:rPr>
                        <a:t>$</a:t>
                      </a:r>
                      <a:r>
                        <a:rPr lang="en-US" altLang="ko-KR" sz="1000" b="1" dirty="0" err="1" smtClean="0">
                          <a:latin typeface="+mn-ea"/>
                          <a:ea typeface="+mn-ea"/>
                        </a:rPr>
                        <a:t>LogFile</a:t>
                      </a:r>
                      <a:r>
                        <a:rPr lang="en-US" altLang="ko-KR" sz="1000" dirty="0" smtClean="0">
                          <a:latin typeface="+mn-ea"/>
                          <a:ea typeface="+mn-ea"/>
                        </a:rPr>
                        <a:t>,</a:t>
                      </a:r>
                      <a:r>
                        <a:rPr lang="en-US" altLang="ko-KR" sz="1000" baseline="0" dirty="0" smtClean="0">
                          <a:latin typeface="+mn-ea"/>
                          <a:ea typeface="+mn-ea"/>
                        </a:rPr>
                        <a:t> </a:t>
                      </a:r>
                      <a:r>
                        <a:rPr lang="en-US" altLang="ko-KR" sz="1000" b="1" baseline="0" dirty="0" smtClean="0">
                          <a:latin typeface="+mn-ea"/>
                          <a:ea typeface="+mn-ea"/>
                        </a:rPr>
                        <a:t>$</a:t>
                      </a:r>
                      <a:r>
                        <a:rPr lang="en-US" altLang="ko-KR" sz="1000" b="1" baseline="0" dirty="0" err="1" smtClean="0">
                          <a:latin typeface="+mn-ea"/>
                          <a:ea typeface="+mn-ea"/>
                        </a:rPr>
                        <a:t>UsnJrnl</a:t>
                      </a:r>
                      <a:r>
                        <a:rPr lang="en-US" altLang="ko-KR" sz="1000" b="1" baseline="0" dirty="0" smtClean="0">
                          <a:latin typeface="+mn-ea"/>
                          <a:ea typeface="+mn-ea"/>
                        </a:rPr>
                        <a:t>)</a:t>
                      </a:r>
                      <a:endParaRPr lang="ko-KR" altLang="en-US" sz="1000" dirty="0">
                        <a:latin typeface="+mn-ea"/>
                        <a:ea typeface="+mn-ea"/>
                      </a:endParaRPr>
                    </a:p>
                  </a:txBody>
                  <a:tcPr/>
                </a:tc>
                <a:tc>
                  <a:txBody>
                    <a:bodyPr/>
                    <a:lstStyle/>
                    <a:p>
                      <a:pPr latinLnBrk="1"/>
                      <a:r>
                        <a:rPr lang="en-US" altLang="ko-KR" sz="1000" b="1" dirty="0" smtClean="0">
                          <a:latin typeface="+mn-ea"/>
                          <a:ea typeface="+mn-ea"/>
                        </a:rPr>
                        <a:t>Using “NTFS</a:t>
                      </a:r>
                      <a:r>
                        <a:rPr lang="en-US" altLang="ko-KR" sz="1000" b="1" baseline="0" dirty="0" smtClean="0">
                          <a:latin typeface="+mn-ea"/>
                          <a:ea typeface="+mn-ea"/>
                        </a:rPr>
                        <a:t> Log Tracker”</a:t>
                      </a:r>
                      <a:endParaRPr lang="ko-KR" altLang="en-US" sz="1000" dirty="0">
                        <a:latin typeface="+mn-ea"/>
                        <a:ea typeface="+mn-ea"/>
                      </a:endParaRPr>
                    </a:p>
                  </a:txBody>
                  <a:tcPr/>
                </a:tc>
              </a:tr>
            </a:tbl>
          </a:graphicData>
        </a:graphic>
      </p:graphicFrame>
      <p:graphicFrame>
        <p:nvGraphicFramePr>
          <p:cNvPr id="7" name="표 6"/>
          <p:cNvGraphicFramePr>
            <a:graphicFrameLocks noGrp="1"/>
          </p:cNvGraphicFramePr>
          <p:nvPr>
            <p:extLst>
              <p:ext uri="{D42A27DB-BD31-4B8C-83A1-F6EECF244321}">
                <p14:modId xmlns:p14="http://schemas.microsoft.com/office/powerpoint/2010/main" val="2185257102"/>
              </p:ext>
            </p:extLst>
          </p:nvPr>
        </p:nvGraphicFramePr>
        <p:xfrm>
          <a:off x="827584" y="5013176"/>
          <a:ext cx="7776864" cy="1548564"/>
        </p:xfrm>
        <a:graphic>
          <a:graphicData uri="http://schemas.openxmlformats.org/drawingml/2006/table">
            <a:tbl>
              <a:tblPr firstRow="1" bandRow="1">
                <a:tableStyleId>{5940675A-B579-460E-94D1-54222C63F5DA}</a:tableStyleId>
              </a:tblPr>
              <a:tblGrid>
                <a:gridCol w="1584176"/>
                <a:gridCol w="3096344"/>
                <a:gridCol w="3096344"/>
              </a:tblGrid>
              <a:tr h="252028">
                <a:tc>
                  <a:txBody>
                    <a:bodyPr/>
                    <a:lstStyle/>
                    <a:p>
                      <a:pPr algn="ctr" latinLnBrk="1"/>
                      <a:r>
                        <a:rPr lang="en-US" altLang="ko-KR" sz="1000" b="1" dirty="0" smtClean="0">
                          <a:solidFill>
                            <a:schemeClr val="bg1"/>
                          </a:solidFill>
                          <a:latin typeface="+mn-ea"/>
                          <a:ea typeface="+mn-ea"/>
                        </a:rPr>
                        <a:t>Target</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b="1" dirty="0" smtClean="0">
                          <a:solidFill>
                            <a:schemeClr val="bg1"/>
                          </a:solidFill>
                          <a:latin typeface="+mn-ea"/>
                          <a:ea typeface="+mn-ea"/>
                        </a:rPr>
                        <a:t>Response</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c>
                  <a:txBody>
                    <a:bodyPr/>
                    <a:lstStyle/>
                    <a:p>
                      <a:pPr algn="ctr" latinLnBrk="1"/>
                      <a:r>
                        <a:rPr lang="en-US" altLang="ko-KR" sz="1000" b="1" dirty="0" smtClean="0">
                          <a:solidFill>
                            <a:schemeClr val="bg1"/>
                          </a:solidFill>
                          <a:latin typeface="+mn-ea"/>
                          <a:ea typeface="+mn-ea"/>
                        </a:rPr>
                        <a:t>Detail</a:t>
                      </a:r>
                      <a:endParaRPr lang="ko-KR" altLang="en-US" sz="1000" b="1" dirty="0">
                        <a:solidFill>
                          <a:schemeClr val="bg1"/>
                        </a:solidFill>
                        <a:latin typeface="+mn-ea"/>
                        <a:ea typeface="+mn-ea"/>
                      </a:endParaRPr>
                    </a:p>
                  </a:txBody>
                  <a:tcPr>
                    <a:gradFill>
                      <a:gsLst>
                        <a:gs pos="0">
                          <a:schemeClr val="accent1">
                            <a:lumMod val="60000"/>
                            <a:lumOff val="40000"/>
                          </a:schemeClr>
                        </a:gs>
                        <a:gs pos="40000">
                          <a:srgbClr val="2E69C8"/>
                        </a:gs>
                        <a:gs pos="100000">
                          <a:schemeClr val="accent1">
                            <a:lumMod val="50000"/>
                          </a:schemeClr>
                        </a:gs>
                      </a:gsLst>
                      <a:path path="circle">
                        <a:fillToRect l="50000" t="-80000" r="50000" b="180000"/>
                      </a:path>
                    </a:gradFill>
                  </a:tcPr>
                </a:tc>
              </a:tr>
              <a:tr h="252028">
                <a:tc>
                  <a:txBody>
                    <a:bodyPr/>
                    <a:lstStyle/>
                    <a:p>
                      <a:pPr latinLnBrk="1"/>
                      <a:r>
                        <a:rPr lang="en-US" altLang="ko-KR" sz="1000" b="1" dirty="0" smtClean="0">
                          <a:latin typeface="+mn-ea"/>
                          <a:ea typeface="+mn-ea"/>
                        </a:rPr>
                        <a:t>Event</a:t>
                      </a:r>
                      <a:r>
                        <a:rPr lang="en-US" altLang="ko-KR" sz="1000" b="1" baseline="0" dirty="0" smtClean="0">
                          <a:latin typeface="+mn-ea"/>
                          <a:ea typeface="+mn-ea"/>
                        </a:rPr>
                        <a:t> Log</a:t>
                      </a:r>
                      <a:endParaRPr lang="ko-KR" altLang="en-US" sz="1000" b="1" dirty="0">
                        <a:latin typeface="+mn-ea"/>
                        <a:ea typeface="+mn-ea"/>
                      </a:endParaRPr>
                    </a:p>
                  </a:txBody>
                  <a:tcPr/>
                </a:tc>
                <a:tc>
                  <a:txBody>
                    <a:bodyPr/>
                    <a:lstStyle/>
                    <a:p>
                      <a:pPr latinLnBrk="1"/>
                      <a:r>
                        <a:rPr lang="en-US" altLang="ko-KR" sz="1000" dirty="0" smtClean="0">
                          <a:latin typeface="+mn-ea"/>
                          <a:ea typeface="+mn-ea"/>
                        </a:rPr>
                        <a:t>Remote</a:t>
                      </a:r>
                      <a:r>
                        <a:rPr lang="en-US" altLang="ko-KR" sz="1000" baseline="0" dirty="0" smtClean="0">
                          <a:latin typeface="+mn-ea"/>
                          <a:ea typeface="+mn-ea"/>
                        </a:rPr>
                        <a:t> Backup Server</a:t>
                      </a:r>
                      <a:endParaRPr lang="ko-KR" altLang="en-US" sz="1000" dirty="0">
                        <a:latin typeface="+mn-ea"/>
                        <a:ea typeface="+mn-ea"/>
                      </a:endParaRPr>
                    </a:p>
                  </a:txBody>
                  <a:tcPr/>
                </a:tc>
                <a:tc>
                  <a:txBody>
                    <a:bodyPr/>
                    <a:lstStyle/>
                    <a:p>
                      <a:pPr latinLnBrk="1"/>
                      <a:r>
                        <a:rPr lang="en-US" altLang="ko-KR" sz="1000" dirty="0" smtClean="0">
                          <a:latin typeface="+mn-ea"/>
                          <a:ea typeface="+mn-ea"/>
                        </a:rPr>
                        <a:t>Real-time backup</a:t>
                      </a:r>
                    </a:p>
                    <a:p>
                      <a:pPr latinLnBrk="1"/>
                      <a:r>
                        <a:rPr lang="en-US" altLang="ko-KR" sz="1000" dirty="0" smtClean="0">
                          <a:latin typeface="+mn-ea"/>
                          <a:ea typeface="+mn-ea"/>
                        </a:rPr>
                        <a:t>Backup server not included</a:t>
                      </a:r>
                      <a:r>
                        <a:rPr lang="en-US" altLang="ko-KR" sz="1000" baseline="0" dirty="0" smtClean="0">
                          <a:latin typeface="+mn-ea"/>
                          <a:ea typeface="+mn-ea"/>
                        </a:rPr>
                        <a:t> in domain</a:t>
                      </a:r>
                      <a:endParaRPr lang="ko-KR" altLang="en-US" sz="1000" dirty="0">
                        <a:latin typeface="+mn-ea"/>
                        <a:ea typeface="+mn-ea"/>
                      </a:endParaRPr>
                    </a:p>
                  </a:txBody>
                  <a:tcPr/>
                </a:tc>
              </a:tr>
              <a:tr h="252028">
                <a:tc>
                  <a:txBody>
                    <a:bodyPr/>
                    <a:lstStyle/>
                    <a:p>
                      <a:pPr latinLnBrk="1"/>
                      <a:endParaRPr lang="ko-KR" altLang="en-US" sz="1000" b="1" dirty="0">
                        <a:latin typeface="+mn-ea"/>
                        <a:ea typeface="+mn-ea"/>
                      </a:endParaRPr>
                    </a:p>
                  </a:txBody>
                  <a:tcPr/>
                </a:tc>
                <a:tc>
                  <a:txBody>
                    <a:bodyPr/>
                    <a:lstStyle/>
                    <a:p>
                      <a:pPr latinLnBrk="1"/>
                      <a:r>
                        <a:rPr lang="en-US" altLang="ko-KR" sz="1000" dirty="0" smtClean="0">
                          <a:latin typeface="+mn-ea"/>
                          <a:ea typeface="+mn-ea"/>
                        </a:rPr>
                        <a:t>Setting Audit</a:t>
                      </a:r>
                      <a:r>
                        <a:rPr lang="en-US" altLang="ko-KR" sz="1000" baseline="0" dirty="0" smtClean="0">
                          <a:latin typeface="+mn-ea"/>
                          <a:ea typeface="+mn-ea"/>
                        </a:rPr>
                        <a:t> Policy</a:t>
                      </a:r>
                      <a:endParaRPr lang="ko-KR" altLang="en-US" sz="1000" dirty="0">
                        <a:latin typeface="+mn-ea"/>
                        <a:ea typeface="+mn-ea"/>
                      </a:endParaRPr>
                    </a:p>
                  </a:txBody>
                  <a:tcPr/>
                </a:tc>
                <a:tc>
                  <a:txBody>
                    <a:bodyPr/>
                    <a:lstStyle/>
                    <a:p>
                      <a:pPr latinLnBrk="1"/>
                      <a:r>
                        <a:rPr lang="en-US" altLang="ko-KR" sz="1000" dirty="0" smtClean="0">
                          <a:latin typeface="+mn-ea"/>
                          <a:ea typeface="+mn-ea"/>
                        </a:rPr>
                        <a:t>Turn</a:t>
                      </a:r>
                      <a:r>
                        <a:rPr lang="en-US" altLang="ko-KR" sz="1000" baseline="0" dirty="0" smtClean="0">
                          <a:latin typeface="+mn-ea"/>
                          <a:ea typeface="+mn-ea"/>
                        </a:rPr>
                        <a:t> </a:t>
                      </a:r>
                      <a:r>
                        <a:rPr lang="en-US" altLang="ko-KR" sz="1000" dirty="0" smtClean="0">
                          <a:latin typeface="+mn-ea"/>
                          <a:ea typeface="+mn-ea"/>
                        </a:rPr>
                        <a:t>On all audits</a:t>
                      </a:r>
                      <a:endParaRPr lang="ko-KR" altLang="en-US" sz="1000" dirty="0">
                        <a:latin typeface="+mn-ea"/>
                        <a:ea typeface="+mn-ea"/>
                      </a:endParaRPr>
                    </a:p>
                  </a:txBody>
                  <a:tcPr/>
                </a:tc>
              </a:tr>
              <a:tr h="252028">
                <a:tc>
                  <a:txBody>
                    <a:bodyPr/>
                    <a:lstStyle/>
                    <a:p>
                      <a:pPr latinLnBrk="1"/>
                      <a:endParaRPr lang="ko-KR" altLang="en-US" sz="1000" b="1" dirty="0">
                        <a:latin typeface="+mn-ea"/>
                        <a:ea typeface="+mn-ea"/>
                      </a:endParaRPr>
                    </a:p>
                  </a:txBody>
                  <a:tcPr/>
                </a:tc>
                <a:tc>
                  <a:txBody>
                    <a:bodyPr/>
                    <a:lstStyle/>
                    <a:p>
                      <a:pPr latinLnBrk="1"/>
                      <a:r>
                        <a:rPr lang="en-US" altLang="ko-KR" sz="1000" dirty="0" smtClean="0">
                          <a:latin typeface="+mn-ea"/>
                          <a:ea typeface="+mn-ea"/>
                        </a:rPr>
                        <a:t>Changing</a:t>
                      </a:r>
                      <a:r>
                        <a:rPr lang="en-US" altLang="ko-KR" sz="1000" baseline="0" dirty="0" smtClean="0">
                          <a:latin typeface="+mn-ea"/>
                          <a:ea typeface="+mn-ea"/>
                        </a:rPr>
                        <a:t> size of event log file</a:t>
                      </a:r>
                      <a:endParaRPr lang="ko-KR" altLang="en-US" sz="1000" dirty="0">
                        <a:latin typeface="+mn-ea"/>
                        <a:ea typeface="+mn-ea"/>
                      </a:endParaRPr>
                    </a:p>
                  </a:txBody>
                  <a:tcPr/>
                </a:tc>
                <a:tc>
                  <a:txBody>
                    <a:bodyPr/>
                    <a:lstStyle/>
                    <a:p>
                      <a:pPr latinLnBrk="1"/>
                      <a:r>
                        <a:rPr lang="en-US" altLang="ko-KR" sz="1000" dirty="0" err="1" smtClean="0">
                          <a:latin typeface="+mn-ea"/>
                          <a:ea typeface="+mn-ea"/>
                        </a:rPr>
                        <a:t>wevtutil</a:t>
                      </a:r>
                      <a:r>
                        <a:rPr lang="en-US" altLang="ko-KR" sz="1000" dirty="0" smtClean="0">
                          <a:latin typeface="+mn-ea"/>
                          <a:ea typeface="+mn-ea"/>
                        </a:rPr>
                        <a:t> </a:t>
                      </a:r>
                      <a:r>
                        <a:rPr lang="en-US" altLang="ko-KR" sz="1000" dirty="0" err="1" smtClean="0">
                          <a:latin typeface="+mn-ea"/>
                          <a:ea typeface="+mn-ea"/>
                        </a:rPr>
                        <a:t>sl</a:t>
                      </a:r>
                      <a:endParaRPr lang="ko-KR" altLang="en-US" sz="1000" dirty="0">
                        <a:latin typeface="+mn-ea"/>
                        <a:ea typeface="+mn-ea"/>
                      </a:endParaRPr>
                    </a:p>
                  </a:txBody>
                  <a:tcPr/>
                </a:tc>
              </a:tr>
              <a:tr h="252028">
                <a:tc>
                  <a:txBody>
                    <a:bodyPr/>
                    <a:lstStyle/>
                    <a:p>
                      <a:pPr latinLnBrk="1"/>
                      <a:r>
                        <a:rPr lang="en-US" altLang="ko-KR" sz="1000" b="1" dirty="0" smtClean="0">
                          <a:latin typeface="+mn-ea"/>
                          <a:ea typeface="+mn-ea"/>
                        </a:rPr>
                        <a:t>$</a:t>
                      </a:r>
                      <a:r>
                        <a:rPr lang="en-US" altLang="ko-KR" sz="1000" b="1" dirty="0" err="1" smtClean="0">
                          <a:latin typeface="+mn-ea"/>
                          <a:ea typeface="+mn-ea"/>
                        </a:rPr>
                        <a:t>LogFile</a:t>
                      </a:r>
                      <a:r>
                        <a:rPr lang="en-US" altLang="ko-KR" sz="1000" b="1" dirty="0" smtClean="0">
                          <a:latin typeface="+mn-ea"/>
                          <a:ea typeface="+mn-ea"/>
                        </a:rPr>
                        <a:t>,</a:t>
                      </a:r>
                      <a:r>
                        <a:rPr lang="en-US" altLang="ko-KR" sz="1000" b="1" baseline="0" dirty="0" smtClean="0">
                          <a:latin typeface="+mn-ea"/>
                          <a:ea typeface="+mn-ea"/>
                        </a:rPr>
                        <a:t> $</a:t>
                      </a:r>
                      <a:r>
                        <a:rPr lang="en-US" altLang="ko-KR" sz="1000" b="1" baseline="0" dirty="0" err="1" smtClean="0">
                          <a:latin typeface="+mn-ea"/>
                          <a:ea typeface="+mn-ea"/>
                        </a:rPr>
                        <a:t>UsnJrnl</a:t>
                      </a:r>
                      <a:endParaRPr lang="ko-KR" altLang="en-US" sz="1000" b="1" dirty="0">
                        <a:latin typeface="+mn-ea"/>
                        <a:ea typeface="+mn-ea"/>
                      </a:endParaRPr>
                    </a:p>
                  </a:txBody>
                  <a:tcPr/>
                </a:tc>
                <a:tc>
                  <a:txBody>
                    <a:bodyPr/>
                    <a:lstStyle/>
                    <a:p>
                      <a:pPr latinLnBrk="1"/>
                      <a:r>
                        <a:rPr lang="en-US" altLang="ko-KR" sz="1000" dirty="0" smtClean="0">
                          <a:latin typeface="+mn-ea"/>
                          <a:ea typeface="+mn-ea"/>
                        </a:rPr>
                        <a:t>Changing</a:t>
                      </a:r>
                      <a:r>
                        <a:rPr lang="en-US" altLang="ko-KR" sz="1000" baseline="0" dirty="0" smtClean="0">
                          <a:latin typeface="+mn-ea"/>
                          <a:ea typeface="+mn-ea"/>
                        </a:rPr>
                        <a:t> size of log file</a:t>
                      </a:r>
                      <a:endParaRPr lang="ko-KR" altLang="en-US" sz="1000" dirty="0">
                        <a:latin typeface="+mn-ea"/>
                        <a:ea typeface="+mn-ea"/>
                      </a:endParaRPr>
                    </a:p>
                  </a:txBody>
                  <a:tcPr/>
                </a:tc>
                <a:tc>
                  <a:txBody>
                    <a:bodyPr/>
                    <a:lstStyle/>
                    <a:p>
                      <a:pPr latinLnBrk="1"/>
                      <a:r>
                        <a:rPr lang="en-US" altLang="ko-KR" sz="1000" dirty="0" smtClean="0">
                          <a:latin typeface="+mn-ea"/>
                          <a:ea typeface="+mn-ea"/>
                        </a:rPr>
                        <a:t>$</a:t>
                      </a:r>
                      <a:r>
                        <a:rPr lang="en-US" altLang="ko-KR" sz="1000" dirty="0" err="1" smtClean="0">
                          <a:latin typeface="+mn-ea"/>
                          <a:ea typeface="+mn-ea"/>
                        </a:rPr>
                        <a:t>LogFile</a:t>
                      </a:r>
                      <a:r>
                        <a:rPr lang="en-US" altLang="ko-KR" sz="1000" baseline="0" dirty="0" smtClean="0">
                          <a:latin typeface="+mn-ea"/>
                          <a:ea typeface="+mn-ea"/>
                        </a:rPr>
                        <a:t> </a:t>
                      </a:r>
                      <a:r>
                        <a:rPr lang="en-US" altLang="ko-KR" sz="1000" baseline="0" dirty="0" smtClean="0">
                          <a:latin typeface="+mn-ea"/>
                          <a:ea typeface="+mn-ea"/>
                          <a:sym typeface="Wingdings" panose="05000000000000000000" pitchFamily="2" charset="2"/>
                        </a:rPr>
                        <a:t> </a:t>
                      </a:r>
                      <a:r>
                        <a:rPr lang="en-US" altLang="ko-KR" sz="1000" b="1" baseline="0" dirty="0" err="1" smtClean="0">
                          <a:latin typeface="+mn-ea"/>
                          <a:ea typeface="+mn-ea"/>
                          <a:sym typeface="Wingdings" panose="05000000000000000000" pitchFamily="2" charset="2"/>
                        </a:rPr>
                        <a:t>c</a:t>
                      </a:r>
                      <a:r>
                        <a:rPr lang="en-US" altLang="ko-KR" sz="1000" b="1" dirty="0" err="1" smtClean="0">
                          <a:latin typeface="+mn-ea"/>
                          <a:ea typeface="+mn-ea"/>
                        </a:rPr>
                        <a:t>hkdsk</a:t>
                      </a:r>
                      <a:endParaRPr lang="en-US" altLang="ko-KR" sz="1000" b="1" dirty="0" smtClean="0">
                        <a:latin typeface="+mn-ea"/>
                        <a:ea typeface="+mn-ea"/>
                      </a:endParaRPr>
                    </a:p>
                    <a:p>
                      <a:pPr latinLnBrk="1"/>
                      <a:r>
                        <a:rPr lang="en-US" altLang="ko-KR" sz="1000" dirty="0" smtClean="0">
                          <a:latin typeface="+mn-ea"/>
                          <a:ea typeface="+mn-ea"/>
                        </a:rPr>
                        <a:t>$</a:t>
                      </a:r>
                      <a:r>
                        <a:rPr lang="en-US" altLang="ko-KR" sz="1000" dirty="0" err="1" smtClean="0">
                          <a:latin typeface="+mn-ea"/>
                          <a:ea typeface="+mn-ea"/>
                        </a:rPr>
                        <a:t>UsnJrnl</a:t>
                      </a:r>
                      <a:r>
                        <a:rPr lang="en-US" altLang="ko-KR" sz="1000" baseline="0" dirty="0" smtClean="0">
                          <a:latin typeface="+mn-ea"/>
                          <a:ea typeface="+mn-ea"/>
                        </a:rPr>
                        <a:t> </a:t>
                      </a:r>
                      <a:r>
                        <a:rPr lang="en-US" altLang="ko-KR" sz="1000" baseline="0" dirty="0" smtClean="0">
                          <a:latin typeface="+mn-ea"/>
                          <a:ea typeface="+mn-ea"/>
                          <a:sym typeface="Wingdings" panose="05000000000000000000" pitchFamily="2" charset="2"/>
                        </a:rPr>
                        <a:t> </a:t>
                      </a:r>
                      <a:r>
                        <a:rPr lang="en-US" altLang="ko-KR" sz="1000" b="1" dirty="0" err="1" smtClean="0">
                          <a:latin typeface="+mn-ea"/>
                          <a:ea typeface="+mn-ea"/>
                        </a:rPr>
                        <a:t>fsutil</a:t>
                      </a:r>
                      <a:endParaRPr lang="ko-KR" altLang="en-US" sz="1000" b="0" dirty="0">
                        <a:latin typeface="+mn-ea"/>
                        <a:ea typeface="+mn-ea"/>
                      </a:endParaRPr>
                    </a:p>
                  </a:txBody>
                  <a:tcPr/>
                </a:tc>
              </a:tr>
            </a:tbl>
          </a:graphicData>
        </a:graphic>
      </p:graphicFrame>
    </p:spTree>
    <p:extLst>
      <p:ext uri="{BB962C8B-B14F-4D97-AF65-F5344CB8AC3E}">
        <p14:creationId xmlns:p14="http://schemas.microsoft.com/office/powerpoint/2010/main" val="3148413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p:txBody>
          <a:bodyPr/>
          <a:lstStyle/>
          <a:p>
            <a:r>
              <a:rPr lang="en-US" altLang="ko-KR" dirty="0" smtClean="0">
                <a:latin typeface="+mn-ea"/>
              </a:rPr>
              <a:t>Case Study</a:t>
            </a:r>
            <a:endParaRPr lang="ko-KR" altLang="en-US" dirty="0">
              <a:latin typeface="+mn-ea"/>
            </a:endParaRPr>
          </a:p>
        </p:txBody>
      </p:sp>
    </p:spTree>
    <p:extLst>
      <p:ext uri="{BB962C8B-B14F-4D97-AF65-F5344CB8AC3E}">
        <p14:creationId xmlns:p14="http://schemas.microsoft.com/office/powerpoint/2010/main" val="1702188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Case Study</a:t>
            </a:r>
            <a:endParaRPr lang="ko-KR" altLang="en-US" dirty="0"/>
          </a:p>
        </p:txBody>
      </p:sp>
      <p:sp>
        <p:nvSpPr>
          <p:cNvPr id="3" name="부제목 2"/>
          <p:cNvSpPr>
            <a:spLocks noGrp="1"/>
          </p:cNvSpPr>
          <p:nvPr>
            <p:ph type="subTitle" idx="1"/>
          </p:nvPr>
        </p:nvSpPr>
        <p:spPr>
          <a:xfrm>
            <a:off x="449326" y="836712"/>
            <a:ext cx="8227130" cy="360040"/>
          </a:xfrm>
        </p:spPr>
        <p:txBody>
          <a:bodyPr/>
          <a:lstStyle/>
          <a:p>
            <a:r>
              <a:rPr lang="en-US" altLang="ko-KR" dirty="0"/>
              <a:t>Case Study </a:t>
            </a:r>
            <a:r>
              <a:rPr lang="en-US" altLang="ko-KR" dirty="0" smtClean="0"/>
              <a:t>1 : Defense Contractor in South Korea</a:t>
            </a:r>
            <a:endParaRPr lang="ko-KR" altLang="en-US" dirty="0"/>
          </a:p>
        </p:txBody>
      </p:sp>
      <p:sp>
        <p:nvSpPr>
          <p:cNvPr id="4" name="슬라이드 번호 개체 틀 3"/>
          <p:cNvSpPr>
            <a:spLocks noGrp="1"/>
          </p:cNvSpPr>
          <p:nvPr>
            <p:ph type="sldNum" sz="quarter" idx="10"/>
          </p:nvPr>
        </p:nvSpPr>
        <p:spPr/>
        <p:txBody>
          <a:bodyPr/>
          <a:lstStyle/>
          <a:p>
            <a:fld id="{8486220B-EE48-441A-BEE1-7E447193D81B}" type="slidenum">
              <a:rPr lang="ko-KR" altLang="en-US" smtClean="0"/>
              <a:pPr/>
              <a:t>34</a:t>
            </a:fld>
            <a:endParaRPr lang="ko-KR" altLang="en-US" dirty="0"/>
          </a:p>
        </p:txBody>
      </p:sp>
      <p:sp>
        <p:nvSpPr>
          <p:cNvPr id="6" name="직사각형 5"/>
          <p:cNvSpPr/>
          <p:nvPr/>
        </p:nvSpPr>
        <p:spPr>
          <a:xfrm>
            <a:off x="467544" y="2122762"/>
            <a:ext cx="3672408" cy="417851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467543" y="1566944"/>
            <a:ext cx="2339329" cy="555817"/>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rgbClr val="002060"/>
                </a:solidFill>
              </a:rPr>
              <a:t>Office Network</a:t>
            </a:r>
          </a:p>
          <a:p>
            <a:pPr algn="ctr"/>
            <a:r>
              <a:rPr lang="en-US" altLang="ko-KR" sz="1600" b="1" dirty="0" smtClean="0">
                <a:solidFill>
                  <a:srgbClr val="002060"/>
                </a:solidFill>
              </a:rPr>
              <a:t>(Not AD </a:t>
            </a:r>
            <a:r>
              <a:rPr lang="en-US" altLang="ko-KR" sz="1600" b="1" dirty="0">
                <a:solidFill>
                  <a:srgbClr val="002060"/>
                </a:solidFill>
              </a:rPr>
              <a:t>Environment)</a:t>
            </a:r>
            <a:endParaRPr lang="ko-KR" altLang="en-US" sz="1600" b="1" dirty="0"/>
          </a:p>
        </p:txBody>
      </p:sp>
      <p:pic>
        <p:nvPicPr>
          <p:cNvPr id="8"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1798761" y="2325461"/>
            <a:ext cx="1008112" cy="631750"/>
          </a:xfrm>
          <a:prstGeom prst="rect">
            <a:avLst/>
          </a:prstGeom>
          <a:noFill/>
        </p:spPr>
      </p:pic>
      <p:pic>
        <p:nvPicPr>
          <p:cNvPr id="9"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955588" y="2325461"/>
            <a:ext cx="1008112" cy="631750"/>
          </a:xfrm>
          <a:prstGeom prst="rect">
            <a:avLst/>
          </a:prstGeom>
          <a:noFill/>
        </p:spPr>
      </p:pic>
      <p:pic>
        <p:nvPicPr>
          <p:cNvPr id="10"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41934" y="3141765"/>
            <a:ext cx="1008112" cy="631750"/>
          </a:xfrm>
          <a:prstGeom prst="rect">
            <a:avLst/>
          </a:prstGeom>
          <a:noFill/>
        </p:spPr>
      </p:pic>
      <p:pic>
        <p:nvPicPr>
          <p:cNvPr id="11"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1798761" y="3138482"/>
            <a:ext cx="1008112" cy="631750"/>
          </a:xfrm>
          <a:prstGeom prst="rect">
            <a:avLst/>
          </a:prstGeom>
          <a:noFill/>
        </p:spPr>
      </p:pic>
      <p:pic>
        <p:nvPicPr>
          <p:cNvPr id="12"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955588" y="3138482"/>
            <a:ext cx="1008112" cy="631750"/>
          </a:xfrm>
          <a:prstGeom prst="rect">
            <a:avLst/>
          </a:prstGeom>
          <a:noFill/>
        </p:spPr>
      </p:pic>
      <p:pic>
        <p:nvPicPr>
          <p:cNvPr id="13"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41934" y="3918182"/>
            <a:ext cx="1008112" cy="631750"/>
          </a:xfrm>
          <a:prstGeom prst="rect">
            <a:avLst/>
          </a:prstGeom>
          <a:noFill/>
        </p:spPr>
      </p:pic>
      <p:pic>
        <p:nvPicPr>
          <p:cNvPr id="14"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1798761" y="3914899"/>
            <a:ext cx="1008112" cy="631750"/>
          </a:xfrm>
          <a:prstGeom prst="rect">
            <a:avLst/>
          </a:prstGeom>
          <a:noFill/>
        </p:spPr>
      </p:pic>
      <p:pic>
        <p:nvPicPr>
          <p:cNvPr id="15"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955588" y="3914899"/>
            <a:ext cx="1008112" cy="631750"/>
          </a:xfrm>
          <a:prstGeom prst="rect">
            <a:avLst/>
          </a:prstGeom>
          <a:noFill/>
        </p:spPr>
      </p:pic>
      <p:pic>
        <p:nvPicPr>
          <p:cNvPr id="16"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41934" y="4679297"/>
            <a:ext cx="1008112" cy="631750"/>
          </a:xfrm>
          <a:prstGeom prst="rect">
            <a:avLst/>
          </a:prstGeom>
          <a:noFill/>
        </p:spPr>
      </p:pic>
      <p:pic>
        <p:nvPicPr>
          <p:cNvPr id="17"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1798761" y="4676014"/>
            <a:ext cx="1008112" cy="631750"/>
          </a:xfrm>
          <a:prstGeom prst="rect">
            <a:avLst/>
          </a:prstGeom>
          <a:noFill/>
        </p:spPr>
      </p:pic>
      <p:pic>
        <p:nvPicPr>
          <p:cNvPr id="18"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955588" y="4676014"/>
            <a:ext cx="1008112" cy="631750"/>
          </a:xfrm>
          <a:prstGeom prst="rect">
            <a:avLst/>
          </a:prstGeom>
          <a:noFill/>
        </p:spPr>
      </p:pic>
      <p:pic>
        <p:nvPicPr>
          <p:cNvPr id="19"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41934" y="5440412"/>
            <a:ext cx="1008112" cy="631750"/>
          </a:xfrm>
          <a:prstGeom prst="rect">
            <a:avLst/>
          </a:prstGeom>
          <a:noFill/>
        </p:spPr>
      </p:pic>
      <p:pic>
        <p:nvPicPr>
          <p:cNvPr id="20"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1798761" y="5437129"/>
            <a:ext cx="1008112" cy="631750"/>
          </a:xfrm>
          <a:prstGeom prst="rect">
            <a:avLst/>
          </a:prstGeom>
          <a:noFill/>
        </p:spPr>
      </p:pic>
      <p:pic>
        <p:nvPicPr>
          <p:cNvPr id="21"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955588" y="5437129"/>
            <a:ext cx="1008112" cy="631750"/>
          </a:xfrm>
          <a:prstGeom prst="rect">
            <a:avLst/>
          </a:prstGeom>
          <a:noFill/>
        </p:spPr>
      </p:pic>
      <p:pic>
        <p:nvPicPr>
          <p:cNvPr id="22"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41934" y="2328744"/>
            <a:ext cx="1008112" cy="631750"/>
          </a:xfrm>
          <a:prstGeom prst="rect">
            <a:avLst/>
          </a:prstGeom>
          <a:noFill/>
        </p:spPr>
      </p:pic>
      <p:sp>
        <p:nvSpPr>
          <p:cNvPr id="25" name="모서리가 둥근 사각형 설명선 24"/>
          <p:cNvSpPr/>
          <p:nvPr/>
        </p:nvSpPr>
        <p:spPr>
          <a:xfrm>
            <a:off x="3274534" y="1268761"/>
            <a:ext cx="2161561" cy="802778"/>
          </a:xfrm>
          <a:prstGeom prst="wedgeRoundRectCallout">
            <a:avLst>
              <a:gd name="adj1" fmla="val -41692"/>
              <a:gd name="adj2" fmla="val 79017"/>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002060"/>
                </a:solidFill>
              </a:rPr>
              <a:t>“This system is compromised.”</a:t>
            </a:r>
          </a:p>
          <a:p>
            <a:pPr algn="r"/>
            <a:r>
              <a:rPr lang="en-US" altLang="ko-KR" sz="1100" b="1" dirty="0" smtClean="0">
                <a:solidFill>
                  <a:srgbClr val="002060"/>
                </a:solidFill>
              </a:rPr>
              <a:t>From. </a:t>
            </a:r>
            <a:r>
              <a:rPr lang="en-US" altLang="ko-KR" sz="1100" b="1" dirty="0" err="1" smtClean="0">
                <a:solidFill>
                  <a:srgbClr val="002060"/>
                </a:solidFill>
              </a:rPr>
              <a:t>Mandiant</a:t>
            </a:r>
            <a:endParaRPr lang="ko-KR" altLang="en-US" sz="1100" b="1" dirty="0">
              <a:solidFill>
                <a:srgbClr val="002060"/>
              </a:solidFill>
            </a:endParaRPr>
          </a:p>
        </p:txBody>
      </p:sp>
      <p:pic>
        <p:nvPicPr>
          <p:cNvPr id="34" name="그림 33" descr="2012_01_icon_011_2.png"/>
          <p:cNvPicPr>
            <a:picLocks noChangeAspect="1"/>
          </p:cNvPicPr>
          <p:nvPr/>
        </p:nvPicPr>
        <p:blipFill>
          <a:blip r:embed="rId4" cstate="print"/>
          <a:stretch>
            <a:fillRect/>
          </a:stretch>
        </p:blipFill>
        <p:spPr>
          <a:xfrm>
            <a:off x="5751908" y="4430005"/>
            <a:ext cx="510283" cy="1123768"/>
          </a:xfrm>
          <a:prstGeom prst="rect">
            <a:avLst/>
          </a:prstGeom>
        </p:spPr>
      </p:pic>
      <p:grpSp>
        <p:nvGrpSpPr>
          <p:cNvPr id="39" name="그룹 38"/>
          <p:cNvGrpSpPr/>
          <p:nvPr/>
        </p:nvGrpSpPr>
        <p:grpSpPr>
          <a:xfrm>
            <a:off x="3931130" y="4342541"/>
            <a:ext cx="2585745" cy="2140178"/>
            <a:chOff x="3931130" y="4342541"/>
            <a:chExt cx="2585745" cy="2140178"/>
          </a:xfrm>
        </p:grpSpPr>
        <p:sp>
          <p:nvSpPr>
            <p:cNvPr id="33" name="모서리가 둥근 사각형 설명선 32"/>
            <p:cNvSpPr/>
            <p:nvPr/>
          </p:nvSpPr>
          <p:spPr>
            <a:xfrm>
              <a:off x="4355314" y="5663213"/>
              <a:ext cx="2161561" cy="819506"/>
            </a:xfrm>
            <a:prstGeom prst="wedgeRoundRectCallout">
              <a:avLst>
                <a:gd name="adj1" fmla="val -27433"/>
                <a:gd name="adj2" fmla="val -101439"/>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002060"/>
                  </a:solidFill>
                </a:rPr>
                <a:t>Drive by Download</a:t>
              </a:r>
              <a:endParaRPr lang="ko-KR" altLang="en-US" sz="1400" b="1" dirty="0">
                <a:solidFill>
                  <a:srgbClr val="002060"/>
                </a:solidFill>
              </a:endParaRPr>
            </a:p>
          </p:txBody>
        </p:sp>
        <p:sp>
          <p:nvSpPr>
            <p:cNvPr id="35" name="왼쪽 화살표 34"/>
            <p:cNvSpPr/>
            <p:nvPr/>
          </p:nvSpPr>
          <p:spPr>
            <a:xfrm>
              <a:off x="3931130" y="4737619"/>
              <a:ext cx="1644525" cy="508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6" name="그림 35" descr="2012_01_icon_0656.png"/>
            <p:cNvPicPr>
              <a:picLocks noChangeAspect="1"/>
            </p:cNvPicPr>
            <p:nvPr/>
          </p:nvPicPr>
          <p:blipFill>
            <a:blip r:embed="rId5" cstate="print"/>
            <a:stretch>
              <a:fillRect/>
            </a:stretch>
          </p:blipFill>
          <p:spPr>
            <a:xfrm>
              <a:off x="4475293" y="4342541"/>
              <a:ext cx="717970" cy="666946"/>
            </a:xfrm>
            <a:prstGeom prst="rect">
              <a:avLst/>
            </a:prstGeom>
          </p:spPr>
        </p:pic>
      </p:grpSp>
      <p:sp>
        <p:nvSpPr>
          <p:cNvPr id="38" name="모서리가 둥근 사각형 설명선 37"/>
          <p:cNvSpPr/>
          <p:nvPr/>
        </p:nvSpPr>
        <p:spPr>
          <a:xfrm>
            <a:off x="5362304" y="3241212"/>
            <a:ext cx="2547089" cy="886455"/>
          </a:xfrm>
          <a:prstGeom prst="wedgeRoundRectCallout">
            <a:avLst>
              <a:gd name="adj1" fmla="val -23155"/>
              <a:gd name="adj2" fmla="val 76457"/>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002060"/>
                </a:solidFill>
              </a:rPr>
              <a:t>Military Research Institute’s Web Server</a:t>
            </a:r>
          </a:p>
          <a:p>
            <a:pPr algn="ctr"/>
            <a:endParaRPr lang="en-US" altLang="ko-KR" sz="1400" b="1" dirty="0" smtClean="0">
              <a:solidFill>
                <a:srgbClr val="002060"/>
              </a:solidFill>
            </a:endParaRPr>
          </a:p>
        </p:txBody>
      </p:sp>
      <p:pic>
        <p:nvPicPr>
          <p:cNvPr id="42"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953821" y="2326036"/>
            <a:ext cx="1008112" cy="631750"/>
          </a:xfrm>
          <a:prstGeom prst="rect">
            <a:avLst/>
          </a:prstGeom>
          <a:noFill/>
        </p:spPr>
      </p:pic>
      <p:pic>
        <p:nvPicPr>
          <p:cNvPr id="43"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1798760" y="3136387"/>
            <a:ext cx="1008112" cy="631750"/>
          </a:xfrm>
          <a:prstGeom prst="rect">
            <a:avLst/>
          </a:prstGeom>
          <a:noFill/>
        </p:spPr>
      </p:pic>
      <p:pic>
        <p:nvPicPr>
          <p:cNvPr id="44"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1798760" y="3916700"/>
            <a:ext cx="1008112" cy="631750"/>
          </a:xfrm>
          <a:prstGeom prst="rect">
            <a:avLst/>
          </a:prstGeom>
          <a:noFill/>
        </p:spPr>
      </p:pic>
      <p:pic>
        <p:nvPicPr>
          <p:cNvPr id="45"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952987" y="4676014"/>
            <a:ext cx="1008112" cy="631750"/>
          </a:xfrm>
          <a:prstGeom prst="rect">
            <a:avLst/>
          </a:prstGeom>
          <a:noFill/>
        </p:spPr>
      </p:pic>
      <p:sp>
        <p:nvSpPr>
          <p:cNvPr id="46" name="오른쪽 화살표 45"/>
          <p:cNvSpPr/>
          <p:nvPr/>
        </p:nvSpPr>
        <p:spPr>
          <a:xfrm rot="8324225">
            <a:off x="2313565" y="2988988"/>
            <a:ext cx="821367" cy="3418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오른쪽 화살표 46"/>
          <p:cNvSpPr/>
          <p:nvPr/>
        </p:nvSpPr>
        <p:spPr>
          <a:xfrm rot="5400000">
            <a:off x="1787331" y="3653335"/>
            <a:ext cx="821367" cy="3418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오른쪽 화살표 47"/>
          <p:cNvSpPr/>
          <p:nvPr/>
        </p:nvSpPr>
        <p:spPr>
          <a:xfrm rot="2410304">
            <a:off x="2508333" y="4477731"/>
            <a:ext cx="821367" cy="3418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모서리가 둥근 사각형 설명선 48"/>
          <p:cNvSpPr/>
          <p:nvPr/>
        </p:nvSpPr>
        <p:spPr>
          <a:xfrm>
            <a:off x="69270" y="2554215"/>
            <a:ext cx="2179033" cy="794675"/>
          </a:xfrm>
          <a:prstGeom prst="wedgeRoundRectCallout">
            <a:avLst>
              <a:gd name="adj1" fmla="val 47893"/>
              <a:gd name="adj2" fmla="val 95824"/>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002060"/>
                </a:solidFill>
              </a:rPr>
              <a:t>All systems have same local administrator ID/PW…</a:t>
            </a:r>
            <a:endParaRPr lang="ko-KR" altLang="en-US" sz="1400" b="1" dirty="0">
              <a:solidFill>
                <a:srgbClr val="002060"/>
              </a:solidFill>
            </a:endParaRPr>
          </a:p>
        </p:txBody>
      </p:sp>
      <p:sp>
        <p:nvSpPr>
          <p:cNvPr id="50" name="TextBox 49"/>
          <p:cNvSpPr txBox="1"/>
          <p:nvPr/>
        </p:nvSpPr>
        <p:spPr>
          <a:xfrm>
            <a:off x="5362304" y="3715211"/>
            <a:ext cx="2592288" cy="311451"/>
          </a:xfrm>
          <a:prstGeom prst="rect">
            <a:avLst/>
          </a:prstGeom>
        </p:spPr>
        <p:txBody>
          <a:bodyPr wrap="square" rtlCol="0">
            <a:noAutofit/>
          </a:bodyPr>
          <a:lstStyle/>
          <a:p>
            <a:pPr>
              <a:lnSpc>
                <a:spcPct val="150000"/>
              </a:lnSpc>
            </a:pPr>
            <a:r>
              <a:rPr lang="en-US" altLang="ko-KR" sz="1400" b="1" dirty="0">
                <a:solidFill>
                  <a:srgbClr val="002060"/>
                </a:solidFill>
                <a:latin typeface="+mn-ea"/>
                <a:sym typeface="Wingdings" panose="05000000000000000000" pitchFamily="2" charset="2"/>
              </a:rPr>
              <a:t> Watering Hole Attack~!!</a:t>
            </a:r>
            <a:endParaRPr lang="ko-KR" altLang="en-US" sz="1400" b="1" dirty="0">
              <a:solidFill>
                <a:srgbClr val="002060"/>
              </a:solidFill>
              <a:latin typeface="+mn-ea"/>
            </a:endParaRPr>
          </a:p>
          <a:p>
            <a:pPr marL="285750" indent="-285750">
              <a:lnSpc>
                <a:spcPct val="150000"/>
              </a:lnSpc>
              <a:buFont typeface="Arial" pitchFamily="34" charset="0"/>
              <a:buChar char="•"/>
            </a:pPr>
            <a:endParaRPr lang="ko-KR" altLang="en-US" b="1" dirty="0" smtClean="0">
              <a:latin typeface="+mn-ea"/>
              <a:sym typeface="Wingdings" pitchFamily="2" charset="2"/>
            </a:endParaRPr>
          </a:p>
        </p:txBody>
      </p:sp>
      <p:grpSp>
        <p:nvGrpSpPr>
          <p:cNvPr id="53" name="그룹 52"/>
          <p:cNvGrpSpPr/>
          <p:nvPr/>
        </p:nvGrpSpPr>
        <p:grpSpPr>
          <a:xfrm>
            <a:off x="6262191" y="1182451"/>
            <a:ext cx="2485603" cy="528060"/>
            <a:chOff x="6190853" y="1543479"/>
            <a:chExt cx="2485603" cy="528060"/>
          </a:xfrm>
        </p:grpSpPr>
        <p:sp>
          <p:nvSpPr>
            <p:cNvPr id="51" name="오른쪽 화살표 50"/>
            <p:cNvSpPr/>
            <p:nvPr/>
          </p:nvSpPr>
          <p:spPr>
            <a:xfrm>
              <a:off x="6190853" y="1639030"/>
              <a:ext cx="821367" cy="3418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TextBox 51"/>
            <p:cNvSpPr txBox="1"/>
            <p:nvPr/>
          </p:nvSpPr>
          <p:spPr>
            <a:xfrm>
              <a:off x="7020272" y="1543479"/>
              <a:ext cx="1656184" cy="528060"/>
            </a:xfrm>
            <a:prstGeom prst="rect">
              <a:avLst/>
            </a:prstGeom>
          </p:spPr>
          <p:txBody>
            <a:bodyPr wrap="square" rtlCol="0">
              <a:noAutofit/>
            </a:bodyPr>
            <a:lstStyle/>
            <a:p>
              <a:pPr>
                <a:lnSpc>
                  <a:spcPct val="150000"/>
                </a:lnSpc>
              </a:pPr>
              <a:r>
                <a:rPr lang="en-US" altLang="ko-KR" sz="1600" b="1" dirty="0" smtClean="0">
                  <a:latin typeface="+mn-ea"/>
                  <a:sym typeface="Wingdings" pitchFamily="2" charset="2"/>
                </a:rPr>
                <a:t>: Back Tracking </a:t>
              </a:r>
              <a:endParaRPr lang="ko-KR" altLang="en-US" sz="1600" b="1" dirty="0" smtClean="0">
                <a:latin typeface="+mn-ea"/>
                <a:sym typeface="Wingdings" pitchFamily="2" charset="2"/>
              </a:endParaRPr>
            </a:p>
          </p:txBody>
        </p:sp>
      </p:grpSp>
    </p:spTree>
    <p:extLst>
      <p:ext uri="{BB962C8B-B14F-4D97-AF65-F5344CB8AC3E}">
        <p14:creationId xmlns:p14="http://schemas.microsoft.com/office/powerpoint/2010/main" val="176735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8" grpId="0" animBg="1"/>
      <p:bldP spid="46" grpId="0" animBg="1"/>
      <p:bldP spid="47" grpId="0" animBg="1"/>
      <p:bldP spid="48" grpId="0" animBg="1"/>
      <p:bldP spid="49" grpId="0" animBg="1"/>
      <p:bldP spid="5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Case Study</a:t>
            </a:r>
            <a:endParaRPr lang="ko-KR" altLang="en-US" dirty="0"/>
          </a:p>
        </p:txBody>
      </p:sp>
      <p:sp>
        <p:nvSpPr>
          <p:cNvPr id="3" name="부제목 2"/>
          <p:cNvSpPr>
            <a:spLocks noGrp="1"/>
          </p:cNvSpPr>
          <p:nvPr>
            <p:ph type="subTitle" idx="1"/>
          </p:nvPr>
        </p:nvSpPr>
        <p:spPr>
          <a:xfrm>
            <a:off x="449326" y="836712"/>
            <a:ext cx="8227130" cy="360040"/>
          </a:xfrm>
        </p:spPr>
        <p:txBody>
          <a:bodyPr/>
          <a:lstStyle/>
          <a:p>
            <a:r>
              <a:rPr lang="en-US" altLang="ko-KR" dirty="0" smtClean="0"/>
              <a:t>Case Study 2 : Online Game Company in South Korea</a:t>
            </a:r>
            <a:endParaRPr lang="ko-KR" altLang="en-US" dirty="0"/>
          </a:p>
        </p:txBody>
      </p:sp>
      <p:sp>
        <p:nvSpPr>
          <p:cNvPr id="4" name="슬라이드 번호 개체 틀 3"/>
          <p:cNvSpPr>
            <a:spLocks noGrp="1"/>
          </p:cNvSpPr>
          <p:nvPr>
            <p:ph type="sldNum" sz="quarter" idx="10"/>
          </p:nvPr>
        </p:nvSpPr>
        <p:spPr/>
        <p:txBody>
          <a:bodyPr/>
          <a:lstStyle/>
          <a:p>
            <a:fld id="{8486220B-EE48-441A-BEE1-7E447193D81B}" type="slidenum">
              <a:rPr lang="ko-KR" altLang="en-US" smtClean="0"/>
              <a:pPr/>
              <a:t>35</a:t>
            </a:fld>
            <a:endParaRPr lang="ko-KR" altLang="en-US" dirty="0"/>
          </a:p>
        </p:txBody>
      </p:sp>
      <p:sp>
        <p:nvSpPr>
          <p:cNvPr id="6" name="직사각형 5"/>
          <p:cNvSpPr/>
          <p:nvPr/>
        </p:nvSpPr>
        <p:spPr>
          <a:xfrm>
            <a:off x="683568" y="2122763"/>
            <a:ext cx="3672408" cy="417851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683567" y="1566945"/>
            <a:ext cx="1883627" cy="555817"/>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solidFill>
                  <a:srgbClr val="002060"/>
                </a:solidFill>
              </a:rPr>
              <a:t>Server Farm</a:t>
            </a:r>
          </a:p>
          <a:p>
            <a:pPr algn="ctr"/>
            <a:r>
              <a:rPr lang="en-US" altLang="ko-KR" sz="1600" b="1" dirty="0" smtClean="0">
                <a:solidFill>
                  <a:srgbClr val="002060"/>
                </a:solidFill>
              </a:rPr>
              <a:t>(AD Environment)</a:t>
            </a:r>
            <a:endParaRPr lang="ko-KR" altLang="en-US" sz="1600" b="1" dirty="0"/>
          </a:p>
        </p:txBody>
      </p:sp>
      <p:pic>
        <p:nvPicPr>
          <p:cNvPr id="8"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011634" y="2329141"/>
            <a:ext cx="1008112" cy="631750"/>
          </a:xfrm>
          <a:prstGeom prst="rect">
            <a:avLst/>
          </a:prstGeom>
          <a:noFill/>
        </p:spPr>
      </p:pic>
      <p:pic>
        <p:nvPicPr>
          <p:cNvPr id="9"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168461" y="2329141"/>
            <a:ext cx="1008112" cy="631750"/>
          </a:xfrm>
          <a:prstGeom prst="rect">
            <a:avLst/>
          </a:prstGeom>
          <a:noFill/>
        </p:spPr>
      </p:pic>
      <p:sp>
        <p:nvSpPr>
          <p:cNvPr id="10" name="직사각형 9"/>
          <p:cNvSpPr/>
          <p:nvPr/>
        </p:nvSpPr>
        <p:spPr>
          <a:xfrm>
            <a:off x="5015646" y="2122762"/>
            <a:ext cx="3672408" cy="417851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5015645" y="1566944"/>
            <a:ext cx="2339329" cy="555817"/>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solidFill>
                  <a:srgbClr val="002060"/>
                </a:solidFill>
              </a:rPr>
              <a:t>Office Network</a:t>
            </a:r>
          </a:p>
          <a:p>
            <a:pPr algn="ctr"/>
            <a:r>
              <a:rPr lang="en-US" altLang="ko-KR" sz="1600" b="1" dirty="0">
                <a:solidFill>
                  <a:srgbClr val="002060"/>
                </a:solidFill>
              </a:rPr>
              <a:t>(AD Environment</a:t>
            </a:r>
            <a:r>
              <a:rPr lang="en-US" altLang="ko-KR" sz="1600" b="1" dirty="0" smtClean="0">
                <a:solidFill>
                  <a:srgbClr val="002060"/>
                </a:solidFill>
              </a:rPr>
              <a:t>)</a:t>
            </a:r>
            <a:endParaRPr lang="ko-KR" altLang="en-US" sz="2000" b="1" dirty="0"/>
          </a:p>
        </p:txBody>
      </p:sp>
      <p:pic>
        <p:nvPicPr>
          <p:cNvPr id="12"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854807" y="3145445"/>
            <a:ext cx="1008112" cy="631750"/>
          </a:xfrm>
          <a:prstGeom prst="rect">
            <a:avLst/>
          </a:prstGeom>
          <a:noFill/>
        </p:spPr>
      </p:pic>
      <p:pic>
        <p:nvPicPr>
          <p:cNvPr id="13"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011634" y="3142162"/>
            <a:ext cx="1008112" cy="631750"/>
          </a:xfrm>
          <a:prstGeom prst="rect">
            <a:avLst/>
          </a:prstGeom>
          <a:noFill/>
        </p:spPr>
      </p:pic>
      <p:pic>
        <p:nvPicPr>
          <p:cNvPr id="14"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168461" y="3142162"/>
            <a:ext cx="1008112" cy="631750"/>
          </a:xfrm>
          <a:prstGeom prst="rect">
            <a:avLst/>
          </a:prstGeom>
          <a:noFill/>
        </p:spPr>
      </p:pic>
      <p:pic>
        <p:nvPicPr>
          <p:cNvPr id="15"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854807" y="3921862"/>
            <a:ext cx="1008112" cy="631750"/>
          </a:xfrm>
          <a:prstGeom prst="rect">
            <a:avLst/>
          </a:prstGeom>
          <a:noFill/>
        </p:spPr>
      </p:pic>
      <p:pic>
        <p:nvPicPr>
          <p:cNvPr id="16"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011634" y="3918579"/>
            <a:ext cx="1008112" cy="631750"/>
          </a:xfrm>
          <a:prstGeom prst="rect">
            <a:avLst/>
          </a:prstGeom>
          <a:noFill/>
        </p:spPr>
      </p:pic>
      <p:pic>
        <p:nvPicPr>
          <p:cNvPr id="17"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168461" y="3918579"/>
            <a:ext cx="1008112" cy="631750"/>
          </a:xfrm>
          <a:prstGeom prst="rect">
            <a:avLst/>
          </a:prstGeom>
          <a:noFill/>
        </p:spPr>
      </p:pic>
      <p:pic>
        <p:nvPicPr>
          <p:cNvPr id="18"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011634" y="4679694"/>
            <a:ext cx="1008112" cy="631750"/>
          </a:xfrm>
          <a:prstGeom prst="rect">
            <a:avLst/>
          </a:prstGeom>
          <a:noFill/>
        </p:spPr>
      </p:pic>
      <p:pic>
        <p:nvPicPr>
          <p:cNvPr id="19"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168461" y="4679694"/>
            <a:ext cx="1008112" cy="631750"/>
          </a:xfrm>
          <a:prstGeom prst="rect">
            <a:avLst/>
          </a:prstGeom>
          <a:noFill/>
        </p:spPr>
      </p:pic>
      <p:pic>
        <p:nvPicPr>
          <p:cNvPr id="20"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854807" y="5444092"/>
            <a:ext cx="1008112" cy="631750"/>
          </a:xfrm>
          <a:prstGeom prst="rect">
            <a:avLst/>
          </a:prstGeom>
          <a:noFill/>
        </p:spPr>
      </p:pic>
      <p:pic>
        <p:nvPicPr>
          <p:cNvPr id="21"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011634" y="5440809"/>
            <a:ext cx="1008112" cy="631750"/>
          </a:xfrm>
          <a:prstGeom prst="rect">
            <a:avLst/>
          </a:prstGeom>
          <a:noFill/>
        </p:spPr>
      </p:pic>
      <p:pic>
        <p:nvPicPr>
          <p:cNvPr id="22"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168461" y="5440809"/>
            <a:ext cx="1008112" cy="631750"/>
          </a:xfrm>
          <a:prstGeom prst="rect">
            <a:avLst/>
          </a:prstGeom>
          <a:noFill/>
        </p:spPr>
      </p:pic>
      <p:pic>
        <p:nvPicPr>
          <p:cNvPr id="23"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346863" y="2325461"/>
            <a:ext cx="1008112" cy="631750"/>
          </a:xfrm>
          <a:prstGeom prst="rect">
            <a:avLst/>
          </a:prstGeom>
          <a:noFill/>
        </p:spPr>
      </p:pic>
      <p:pic>
        <p:nvPicPr>
          <p:cNvPr id="24"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7503690" y="2325461"/>
            <a:ext cx="1008112" cy="631750"/>
          </a:xfrm>
          <a:prstGeom prst="rect">
            <a:avLst/>
          </a:prstGeom>
          <a:noFill/>
        </p:spPr>
      </p:pic>
      <p:pic>
        <p:nvPicPr>
          <p:cNvPr id="25"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190036" y="3141765"/>
            <a:ext cx="1008112" cy="631750"/>
          </a:xfrm>
          <a:prstGeom prst="rect">
            <a:avLst/>
          </a:prstGeom>
          <a:noFill/>
        </p:spPr>
      </p:pic>
      <p:pic>
        <p:nvPicPr>
          <p:cNvPr id="26"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346863" y="3138482"/>
            <a:ext cx="1008112" cy="631750"/>
          </a:xfrm>
          <a:prstGeom prst="rect">
            <a:avLst/>
          </a:prstGeom>
          <a:noFill/>
        </p:spPr>
      </p:pic>
      <p:pic>
        <p:nvPicPr>
          <p:cNvPr id="27"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7503690" y="3138482"/>
            <a:ext cx="1008112" cy="631750"/>
          </a:xfrm>
          <a:prstGeom prst="rect">
            <a:avLst/>
          </a:prstGeom>
          <a:noFill/>
        </p:spPr>
      </p:pic>
      <p:pic>
        <p:nvPicPr>
          <p:cNvPr id="28"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190036" y="3918182"/>
            <a:ext cx="1008112" cy="631750"/>
          </a:xfrm>
          <a:prstGeom prst="rect">
            <a:avLst/>
          </a:prstGeom>
          <a:noFill/>
        </p:spPr>
      </p:pic>
      <p:pic>
        <p:nvPicPr>
          <p:cNvPr id="29"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346863" y="3914899"/>
            <a:ext cx="1008112" cy="631750"/>
          </a:xfrm>
          <a:prstGeom prst="rect">
            <a:avLst/>
          </a:prstGeom>
          <a:noFill/>
        </p:spPr>
      </p:pic>
      <p:pic>
        <p:nvPicPr>
          <p:cNvPr id="30"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7503690" y="3914899"/>
            <a:ext cx="1008112" cy="631750"/>
          </a:xfrm>
          <a:prstGeom prst="rect">
            <a:avLst/>
          </a:prstGeom>
          <a:noFill/>
        </p:spPr>
      </p:pic>
      <p:pic>
        <p:nvPicPr>
          <p:cNvPr id="31"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190036" y="4679297"/>
            <a:ext cx="1008112" cy="631750"/>
          </a:xfrm>
          <a:prstGeom prst="rect">
            <a:avLst/>
          </a:prstGeom>
          <a:noFill/>
        </p:spPr>
      </p:pic>
      <p:pic>
        <p:nvPicPr>
          <p:cNvPr id="32"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346863" y="4676014"/>
            <a:ext cx="1008112" cy="631750"/>
          </a:xfrm>
          <a:prstGeom prst="rect">
            <a:avLst/>
          </a:prstGeom>
          <a:noFill/>
        </p:spPr>
      </p:pic>
      <p:pic>
        <p:nvPicPr>
          <p:cNvPr id="33"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7503690" y="4676014"/>
            <a:ext cx="1008112" cy="631750"/>
          </a:xfrm>
          <a:prstGeom prst="rect">
            <a:avLst/>
          </a:prstGeom>
          <a:noFill/>
        </p:spPr>
      </p:pic>
      <p:pic>
        <p:nvPicPr>
          <p:cNvPr id="34"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190036" y="5440412"/>
            <a:ext cx="1008112" cy="631750"/>
          </a:xfrm>
          <a:prstGeom prst="rect">
            <a:avLst/>
          </a:prstGeom>
          <a:noFill/>
        </p:spPr>
      </p:pic>
      <p:pic>
        <p:nvPicPr>
          <p:cNvPr id="35"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346863" y="5437129"/>
            <a:ext cx="1008112" cy="631750"/>
          </a:xfrm>
          <a:prstGeom prst="rect">
            <a:avLst/>
          </a:prstGeom>
          <a:noFill/>
        </p:spPr>
      </p:pic>
      <p:pic>
        <p:nvPicPr>
          <p:cNvPr id="36"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7503690" y="5437129"/>
            <a:ext cx="1008112" cy="631750"/>
          </a:xfrm>
          <a:prstGeom prst="rect">
            <a:avLst/>
          </a:prstGeom>
          <a:noFill/>
        </p:spPr>
      </p:pic>
      <p:grpSp>
        <p:nvGrpSpPr>
          <p:cNvPr id="37" name="그룹 36"/>
          <p:cNvGrpSpPr/>
          <p:nvPr/>
        </p:nvGrpSpPr>
        <p:grpSpPr>
          <a:xfrm>
            <a:off x="874616" y="2339018"/>
            <a:ext cx="1008112" cy="631750"/>
            <a:chOff x="956898" y="2552813"/>
            <a:chExt cx="1008112" cy="631750"/>
          </a:xfrm>
        </p:grpSpPr>
        <p:pic>
          <p:nvPicPr>
            <p:cNvPr id="38"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956898" y="2552813"/>
              <a:ext cx="1008112" cy="631750"/>
            </a:xfrm>
            <a:prstGeom prst="rect">
              <a:avLst/>
            </a:prstGeom>
            <a:noFill/>
          </p:spPr>
        </p:pic>
        <p:sp>
          <p:nvSpPr>
            <p:cNvPr id="39" name="TextBox 38"/>
            <p:cNvSpPr txBox="1"/>
            <p:nvPr/>
          </p:nvSpPr>
          <p:spPr>
            <a:xfrm>
              <a:off x="1064155" y="2626009"/>
              <a:ext cx="612355" cy="391054"/>
            </a:xfrm>
            <a:prstGeom prst="rect">
              <a:avLst/>
            </a:prstGeom>
          </p:spPr>
          <p:txBody>
            <a:bodyPr wrap="square" rtlCol="0">
              <a:noAutofit/>
            </a:bodyPr>
            <a:lstStyle/>
            <a:p>
              <a:r>
                <a:rPr lang="en-US" altLang="ko-KR" sz="1600" b="1" dirty="0" smtClean="0">
                  <a:solidFill>
                    <a:schemeClr val="accent1">
                      <a:lumMod val="75000"/>
                    </a:schemeClr>
                  </a:solidFill>
                  <a:latin typeface="+mn-ea"/>
                  <a:sym typeface="Wingdings" pitchFamily="2" charset="2"/>
                </a:rPr>
                <a:t>DB</a:t>
              </a:r>
              <a:endParaRPr lang="ko-KR" altLang="en-US" sz="1600" b="1" dirty="0" smtClean="0">
                <a:solidFill>
                  <a:schemeClr val="accent1">
                    <a:lumMod val="75000"/>
                  </a:schemeClr>
                </a:solidFill>
                <a:latin typeface="+mn-ea"/>
                <a:sym typeface="Wingdings" pitchFamily="2" charset="2"/>
              </a:endParaRPr>
            </a:p>
          </p:txBody>
        </p:sp>
      </p:grpSp>
      <p:pic>
        <p:nvPicPr>
          <p:cNvPr id="40"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190036" y="2328744"/>
            <a:ext cx="1008112" cy="631750"/>
          </a:xfrm>
          <a:prstGeom prst="rect">
            <a:avLst/>
          </a:prstGeom>
          <a:noFill/>
        </p:spPr>
      </p:pic>
      <p:pic>
        <p:nvPicPr>
          <p:cNvPr id="41"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847908" y="4677955"/>
            <a:ext cx="1008112" cy="631750"/>
          </a:xfrm>
          <a:prstGeom prst="rect">
            <a:avLst/>
          </a:prstGeom>
          <a:noFill/>
        </p:spPr>
      </p:pic>
      <p:pic>
        <p:nvPicPr>
          <p:cNvPr id="44" name="그림 43"/>
          <p:cNvPicPr>
            <a:picLocks noChangeAspect="1"/>
          </p:cNvPicPr>
          <p:nvPr/>
        </p:nvPicPr>
        <p:blipFill>
          <a:blip r:embed="rId4"/>
          <a:stretch>
            <a:fillRect/>
          </a:stretch>
        </p:blipFill>
        <p:spPr>
          <a:xfrm>
            <a:off x="907184" y="2361168"/>
            <a:ext cx="942975" cy="609600"/>
          </a:xfrm>
          <a:prstGeom prst="rect">
            <a:avLst/>
          </a:prstGeom>
        </p:spPr>
      </p:pic>
      <p:sp>
        <p:nvSpPr>
          <p:cNvPr id="48" name="TextBox 47"/>
          <p:cNvSpPr txBox="1"/>
          <p:nvPr/>
        </p:nvSpPr>
        <p:spPr>
          <a:xfrm>
            <a:off x="968260" y="2396201"/>
            <a:ext cx="652614" cy="369332"/>
          </a:xfrm>
          <a:prstGeom prst="rect">
            <a:avLst/>
          </a:prstGeom>
          <a:noFill/>
        </p:spPr>
        <p:txBody>
          <a:bodyPr wrap="square" rtlCol="0">
            <a:spAutoFit/>
          </a:bodyPr>
          <a:lstStyle/>
          <a:p>
            <a:r>
              <a:rPr lang="en-US" altLang="ko-KR" b="1" dirty="0" smtClean="0">
                <a:solidFill>
                  <a:srgbClr val="CB548B"/>
                </a:solidFill>
              </a:rPr>
              <a:t>DB</a:t>
            </a:r>
            <a:endParaRPr lang="ko-KR" altLang="en-US" b="1" dirty="0">
              <a:solidFill>
                <a:srgbClr val="CB548B"/>
              </a:solidFill>
            </a:endParaRPr>
          </a:p>
        </p:txBody>
      </p:sp>
      <p:sp>
        <p:nvSpPr>
          <p:cNvPr id="51" name="모서리가 둥근 사각형 설명선 50"/>
          <p:cNvSpPr/>
          <p:nvPr/>
        </p:nvSpPr>
        <p:spPr>
          <a:xfrm>
            <a:off x="2090437" y="1277904"/>
            <a:ext cx="1293876" cy="728153"/>
          </a:xfrm>
          <a:prstGeom prst="wedgeRoundRectCallout">
            <a:avLst>
              <a:gd name="adj1" fmla="val -72580"/>
              <a:gd name="adj2" fmla="val 100912"/>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002060"/>
                </a:solidFill>
              </a:rPr>
              <a:t>Fiddling</a:t>
            </a:r>
          </a:p>
          <a:p>
            <a:pPr algn="ctr"/>
            <a:r>
              <a:rPr lang="en-US" altLang="ko-KR" sz="1400" b="1" dirty="0" smtClean="0">
                <a:solidFill>
                  <a:srgbClr val="002060"/>
                </a:solidFill>
              </a:rPr>
              <a:t>Game Money~!!</a:t>
            </a:r>
            <a:endParaRPr lang="ko-KR" altLang="en-US" sz="1400" b="1" dirty="0">
              <a:solidFill>
                <a:srgbClr val="002060"/>
              </a:solidFill>
            </a:endParaRPr>
          </a:p>
        </p:txBody>
      </p:sp>
      <p:sp>
        <p:nvSpPr>
          <p:cNvPr id="56" name="모서리가 둥근 사각형 설명선 55"/>
          <p:cNvSpPr/>
          <p:nvPr/>
        </p:nvSpPr>
        <p:spPr>
          <a:xfrm>
            <a:off x="3226750" y="3754058"/>
            <a:ext cx="1701984" cy="675323"/>
          </a:xfrm>
          <a:prstGeom prst="wedgeRoundRectCallout">
            <a:avLst>
              <a:gd name="adj1" fmla="val -27671"/>
              <a:gd name="adj2" fmla="val 81706"/>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002060"/>
                </a:solidFill>
              </a:rPr>
              <a:t>Gateway Server Connected to Office Network</a:t>
            </a:r>
            <a:endParaRPr lang="ko-KR" altLang="en-US" sz="1400" b="1" dirty="0">
              <a:solidFill>
                <a:srgbClr val="002060"/>
              </a:solidFill>
            </a:endParaRPr>
          </a:p>
        </p:txBody>
      </p:sp>
      <p:sp>
        <p:nvSpPr>
          <p:cNvPr id="64" name="모서리가 둥근 사각형 설명선 63"/>
          <p:cNvSpPr/>
          <p:nvPr/>
        </p:nvSpPr>
        <p:spPr>
          <a:xfrm>
            <a:off x="5266092" y="3069859"/>
            <a:ext cx="2179033" cy="794675"/>
          </a:xfrm>
          <a:prstGeom prst="wedgeRoundRectCallout">
            <a:avLst>
              <a:gd name="adj1" fmla="val 66281"/>
              <a:gd name="adj2" fmla="val 19544"/>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rgbClr val="002060"/>
                </a:solidFill>
              </a:rPr>
              <a:t>Downloading</a:t>
            </a:r>
          </a:p>
          <a:p>
            <a:pPr algn="ctr"/>
            <a:r>
              <a:rPr lang="en-US" altLang="ko-KR" sz="1200" b="1" dirty="0" err="1" smtClean="0">
                <a:solidFill>
                  <a:srgbClr val="002060"/>
                </a:solidFill>
              </a:rPr>
              <a:t>Nvidia</a:t>
            </a:r>
            <a:r>
              <a:rPr lang="en-US" altLang="ko-KR" sz="1200" b="1" dirty="0" smtClean="0">
                <a:solidFill>
                  <a:srgbClr val="002060"/>
                </a:solidFill>
              </a:rPr>
              <a:t> Driver Installation Program</a:t>
            </a:r>
            <a:br>
              <a:rPr lang="en-US" altLang="ko-KR" sz="1200" b="1" dirty="0" smtClean="0">
                <a:solidFill>
                  <a:srgbClr val="002060"/>
                </a:solidFill>
              </a:rPr>
            </a:br>
            <a:r>
              <a:rPr lang="en-US" altLang="ko-KR" sz="1200" b="1" dirty="0" smtClean="0">
                <a:solidFill>
                  <a:srgbClr val="002060"/>
                </a:solidFill>
              </a:rPr>
              <a:t>(Malicious)</a:t>
            </a:r>
            <a:endParaRPr lang="ko-KR" altLang="en-US" sz="1200" b="1" dirty="0">
              <a:solidFill>
                <a:srgbClr val="002060"/>
              </a:solidFill>
            </a:endParaRPr>
          </a:p>
        </p:txBody>
      </p:sp>
      <p:pic>
        <p:nvPicPr>
          <p:cNvPr id="72"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016893" y="3138482"/>
            <a:ext cx="1008112" cy="631750"/>
          </a:xfrm>
          <a:prstGeom prst="rect">
            <a:avLst/>
          </a:prstGeom>
          <a:noFill/>
        </p:spPr>
      </p:pic>
      <p:sp>
        <p:nvSpPr>
          <p:cNvPr id="73" name="오른쪽 화살표 72"/>
          <p:cNvSpPr/>
          <p:nvPr/>
        </p:nvSpPr>
        <p:spPr>
          <a:xfrm rot="2410304">
            <a:off x="1482440" y="2906890"/>
            <a:ext cx="821367" cy="3418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모서리가 둥근 사각형 설명선 74"/>
          <p:cNvSpPr/>
          <p:nvPr/>
        </p:nvSpPr>
        <p:spPr>
          <a:xfrm>
            <a:off x="2544203" y="2340087"/>
            <a:ext cx="2179033" cy="794675"/>
          </a:xfrm>
          <a:prstGeom prst="wedgeRoundRectCallout">
            <a:avLst>
              <a:gd name="adj1" fmla="val -53008"/>
              <a:gd name="adj2" fmla="val 124267"/>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002060"/>
                </a:solidFill>
              </a:rPr>
              <a:t>Using Domain administrator’s Credentials…</a:t>
            </a:r>
            <a:endParaRPr lang="ko-KR" altLang="en-US" sz="1400" b="1" dirty="0">
              <a:solidFill>
                <a:srgbClr val="002060"/>
              </a:solidFill>
            </a:endParaRPr>
          </a:p>
        </p:txBody>
      </p:sp>
      <p:pic>
        <p:nvPicPr>
          <p:cNvPr id="76"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018533" y="3916727"/>
            <a:ext cx="1008112" cy="631750"/>
          </a:xfrm>
          <a:prstGeom prst="rect">
            <a:avLst/>
          </a:prstGeom>
          <a:noFill/>
        </p:spPr>
      </p:pic>
      <p:sp>
        <p:nvSpPr>
          <p:cNvPr id="77" name="오른쪽 화살표 76"/>
          <p:cNvSpPr/>
          <p:nvPr/>
        </p:nvSpPr>
        <p:spPr>
          <a:xfrm rot="5400000">
            <a:off x="1951627" y="3665212"/>
            <a:ext cx="821367" cy="3418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9"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3168461" y="4683958"/>
            <a:ext cx="1008112" cy="631750"/>
          </a:xfrm>
          <a:prstGeom prst="rect">
            <a:avLst/>
          </a:prstGeom>
          <a:noFill/>
        </p:spPr>
      </p:pic>
      <p:sp>
        <p:nvSpPr>
          <p:cNvPr id="81" name="오른쪽 화살표 80"/>
          <p:cNvSpPr/>
          <p:nvPr/>
        </p:nvSpPr>
        <p:spPr>
          <a:xfrm rot="2410304">
            <a:off x="2580579" y="4384433"/>
            <a:ext cx="821367" cy="3418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2"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190036" y="4684321"/>
            <a:ext cx="1008112" cy="631750"/>
          </a:xfrm>
          <a:prstGeom prst="rect">
            <a:avLst/>
          </a:prstGeom>
          <a:noFill/>
        </p:spPr>
      </p:pic>
      <p:sp>
        <p:nvSpPr>
          <p:cNvPr id="84" name="왼쪽/오른쪽 화살표 83"/>
          <p:cNvSpPr/>
          <p:nvPr/>
        </p:nvSpPr>
        <p:spPr>
          <a:xfrm>
            <a:off x="3745012" y="4762468"/>
            <a:ext cx="1676514" cy="44915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t>Private Line</a:t>
            </a:r>
            <a:endParaRPr lang="ko-KR" altLang="en-US" sz="1400" b="1" dirty="0"/>
          </a:p>
        </p:txBody>
      </p:sp>
      <p:pic>
        <p:nvPicPr>
          <p:cNvPr id="85"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6346863" y="4679694"/>
            <a:ext cx="1008112" cy="631750"/>
          </a:xfrm>
          <a:prstGeom prst="rect">
            <a:avLst/>
          </a:prstGeom>
          <a:noFill/>
        </p:spPr>
      </p:pic>
      <p:pic>
        <p:nvPicPr>
          <p:cNvPr id="86"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503688" y="3921862"/>
            <a:ext cx="1008112" cy="631750"/>
          </a:xfrm>
          <a:prstGeom prst="rect">
            <a:avLst/>
          </a:prstGeom>
          <a:noFill/>
        </p:spPr>
      </p:pic>
      <p:pic>
        <p:nvPicPr>
          <p:cNvPr id="88"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6348287" y="2328744"/>
            <a:ext cx="1008112" cy="631750"/>
          </a:xfrm>
          <a:prstGeom prst="rect">
            <a:avLst/>
          </a:prstGeom>
          <a:noFill/>
        </p:spPr>
      </p:pic>
      <p:sp>
        <p:nvSpPr>
          <p:cNvPr id="90" name="오른쪽 화살표 89"/>
          <p:cNvSpPr/>
          <p:nvPr/>
        </p:nvSpPr>
        <p:spPr>
          <a:xfrm rot="16200000">
            <a:off x="7464789" y="3271150"/>
            <a:ext cx="821367" cy="3418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오른쪽 화살표 90"/>
          <p:cNvSpPr/>
          <p:nvPr/>
        </p:nvSpPr>
        <p:spPr>
          <a:xfrm rot="19575329">
            <a:off x="6944291" y="4382691"/>
            <a:ext cx="821367" cy="3418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오른쪽 화살표 91"/>
          <p:cNvSpPr/>
          <p:nvPr/>
        </p:nvSpPr>
        <p:spPr>
          <a:xfrm>
            <a:off x="5828919" y="4778601"/>
            <a:ext cx="821367" cy="3418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TextBox 92"/>
          <p:cNvSpPr txBox="1"/>
          <p:nvPr/>
        </p:nvSpPr>
        <p:spPr>
          <a:xfrm>
            <a:off x="3287106" y="4713523"/>
            <a:ext cx="504056" cy="391054"/>
          </a:xfrm>
          <a:prstGeom prst="rect">
            <a:avLst/>
          </a:prstGeom>
        </p:spPr>
        <p:txBody>
          <a:bodyPr wrap="square" rtlCol="0">
            <a:noAutofit/>
          </a:bodyPr>
          <a:lstStyle/>
          <a:p>
            <a:r>
              <a:rPr lang="en-US" altLang="ko-KR" sz="1000" b="1" dirty="0" smtClean="0">
                <a:solidFill>
                  <a:srgbClr val="CC568C"/>
                </a:solidFill>
                <a:latin typeface="+mn-ea"/>
                <a:sym typeface="Wingdings" pitchFamily="2" charset="2"/>
              </a:rPr>
              <a:t>Gate Way</a:t>
            </a:r>
            <a:endParaRPr lang="ko-KR" altLang="en-US" sz="1000" b="1" dirty="0" smtClean="0">
              <a:solidFill>
                <a:srgbClr val="CC568C"/>
              </a:solidFill>
              <a:latin typeface="+mn-ea"/>
              <a:sym typeface="Wingdings" pitchFamily="2" charset="2"/>
            </a:endParaRPr>
          </a:p>
        </p:txBody>
      </p:sp>
      <p:sp>
        <p:nvSpPr>
          <p:cNvPr id="94" name="모서리가 둥근 사각형 설명선 93"/>
          <p:cNvSpPr/>
          <p:nvPr/>
        </p:nvSpPr>
        <p:spPr>
          <a:xfrm>
            <a:off x="5327863" y="5373216"/>
            <a:ext cx="1378330" cy="728153"/>
          </a:xfrm>
          <a:prstGeom prst="wedgeRoundRectCallout">
            <a:avLst>
              <a:gd name="adj1" fmla="val -31573"/>
              <a:gd name="adj2" fmla="val -82284"/>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err="1" smtClean="0">
                <a:solidFill>
                  <a:srgbClr val="002060"/>
                </a:solidFill>
              </a:rPr>
              <a:t>Keylogging</a:t>
            </a:r>
            <a:endParaRPr lang="ko-KR" altLang="en-US" sz="1400" b="1" dirty="0">
              <a:solidFill>
                <a:srgbClr val="002060"/>
              </a:solidFill>
            </a:endParaRPr>
          </a:p>
        </p:txBody>
      </p:sp>
      <p:grpSp>
        <p:nvGrpSpPr>
          <p:cNvPr id="5" name="그룹 4"/>
          <p:cNvGrpSpPr/>
          <p:nvPr/>
        </p:nvGrpSpPr>
        <p:grpSpPr>
          <a:xfrm>
            <a:off x="7502266" y="2327388"/>
            <a:ext cx="1008112" cy="631750"/>
            <a:chOff x="7502266" y="2327388"/>
            <a:chExt cx="1008112" cy="631750"/>
          </a:xfrm>
        </p:grpSpPr>
        <p:pic>
          <p:nvPicPr>
            <p:cNvPr id="95"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502266" y="2327388"/>
              <a:ext cx="1008112" cy="631750"/>
            </a:xfrm>
            <a:prstGeom prst="rect">
              <a:avLst/>
            </a:prstGeom>
            <a:noFill/>
          </p:spPr>
        </p:pic>
        <p:sp>
          <p:nvSpPr>
            <p:cNvPr id="97" name="TextBox 96"/>
            <p:cNvSpPr txBox="1"/>
            <p:nvPr/>
          </p:nvSpPr>
          <p:spPr>
            <a:xfrm>
              <a:off x="7549165" y="2343795"/>
              <a:ext cx="652614" cy="430887"/>
            </a:xfrm>
            <a:prstGeom prst="rect">
              <a:avLst/>
            </a:prstGeom>
            <a:noFill/>
          </p:spPr>
          <p:txBody>
            <a:bodyPr wrap="square" rtlCol="0">
              <a:spAutoFit/>
            </a:bodyPr>
            <a:lstStyle/>
            <a:p>
              <a:r>
                <a:rPr lang="en-US" altLang="ko-KR" sz="1100" b="1" dirty="0" smtClean="0">
                  <a:solidFill>
                    <a:srgbClr val="CB548B"/>
                  </a:solidFill>
                </a:rPr>
                <a:t>File Server</a:t>
              </a:r>
              <a:endParaRPr lang="ko-KR" altLang="en-US" sz="1100" b="1" dirty="0">
                <a:solidFill>
                  <a:srgbClr val="CB548B"/>
                </a:solidFill>
              </a:endParaRPr>
            </a:p>
          </p:txBody>
        </p:sp>
      </p:grpSp>
      <p:sp>
        <p:nvSpPr>
          <p:cNvPr id="98" name="모서리가 둥근 사각형 설명선 97"/>
          <p:cNvSpPr/>
          <p:nvPr/>
        </p:nvSpPr>
        <p:spPr>
          <a:xfrm>
            <a:off x="6862354" y="5176258"/>
            <a:ext cx="2179033" cy="794675"/>
          </a:xfrm>
          <a:prstGeom prst="wedgeRoundRectCallout">
            <a:avLst>
              <a:gd name="adj1" fmla="val -30847"/>
              <a:gd name="adj2" fmla="val -108451"/>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002060"/>
                </a:solidFill>
              </a:rPr>
              <a:t>Using Domain administrator’s Credentials…</a:t>
            </a:r>
            <a:endParaRPr lang="ko-KR" altLang="en-US" sz="1400" b="1" dirty="0">
              <a:solidFill>
                <a:srgbClr val="002060"/>
              </a:solidFill>
            </a:endParaRPr>
          </a:p>
        </p:txBody>
      </p:sp>
      <p:sp>
        <p:nvSpPr>
          <p:cNvPr id="99" name="오른쪽 화살표 98"/>
          <p:cNvSpPr/>
          <p:nvPr/>
        </p:nvSpPr>
        <p:spPr>
          <a:xfrm rot="10800000">
            <a:off x="6790437" y="2401329"/>
            <a:ext cx="821367" cy="3418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모서리가 둥근 사각형 설명선 100"/>
          <p:cNvSpPr/>
          <p:nvPr/>
        </p:nvSpPr>
        <p:spPr>
          <a:xfrm>
            <a:off x="4336314" y="2074847"/>
            <a:ext cx="2077890" cy="794675"/>
          </a:xfrm>
          <a:prstGeom prst="wedgeRoundRectCallout">
            <a:avLst>
              <a:gd name="adj1" fmla="val 62821"/>
              <a:gd name="adj2" fmla="val 20837"/>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002060"/>
                </a:solidFill>
              </a:rPr>
              <a:t>Opening Malicious Mail Attachment</a:t>
            </a:r>
            <a:endParaRPr lang="ko-KR" altLang="en-US" sz="1400" b="1" dirty="0">
              <a:solidFill>
                <a:srgbClr val="002060"/>
              </a:solidFill>
            </a:endParaRPr>
          </a:p>
        </p:txBody>
      </p:sp>
      <p:sp>
        <p:nvSpPr>
          <p:cNvPr id="102" name="모서리가 둥근 사각형 설명선 101"/>
          <p:cNvSpPr/>
          <p:nvPr/>
        </p:nvSpPr>
        <p:spPr>
          <a:xfrm>
            <a:off x="7430027" y="1521149"/>
            <a:ext cx="1182974" cy="513239"/>
          </a:xfrm>
          <a:prstGeom prst="wedgeRoundRectCallout">
            <a:avLst>
              <a:gd name="adj1" fmla="val -47412"/>
              <a:gd name="adj2" fmla="val 126811"/>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002060"/>
                </a:solidFill>
              </a:rPr>
              <a:t>Analyzing</a:t>
            </a:r>
          </a:p>
          <a:p>
            <a:pPr algn="ctr"/>
            <a:r>
              <a:rPr lang="en-US" altLang="ko-KR" sz="1400" b="1" dirty="0" smtClean="0">
                <a:solidFill>
                  <a:srgbClr val="002060"/>
                </a:solidFill>
              </a:rPr>
              <a:t>FTP Log</a:t>
            </a:r>
            <a:endParaRPr lang="ko-KR" altLang="en-US" sz="1400" b="1" dirty="0">
              <a:solidFill>
                <a:srgbClr val="002060"/>
              </a:solidFill>
            </a:endParaRPr>
          </a:p>
        </p:txBody>
      </p:sp>
      <p:sp>
        <p:nvSpPr>
          <p:cNvPr id="103" name="모서리가 둥근 사각형 설명선 102"/>
          <p:cNvSpPr/>
          <p:nvPr/>
        </p:nvSpPr>
        <p:spPr>
          <a:xfrm>
            <a:off x="314699" y="3362788"/>
            <a:ext cx="1548220" cy="797038"/>
          </a:xfrm>
          <a:prstGeom prst="wedgeRoundRectCallout">
            <a:avLst>
              <a:gd name="adj1" fmla="val 19531"/>
              <a:gd name="adj2" fmla="val -100860"/>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002060"/>
                </a:solidFill>
              </a:rPr>
              <a:t>Recovering</a:t>
            </a:r>
          </a:p>
          <a:p>
            <a:pPr algn="ctr"/>
            <a:r>
              <a:rPr lang="en-US" altLang="ko-KR" sz="1400" b="1" dirty="0" smtClean="0">
                <a:solidFill>
                  <a:srgbClr val="002060"/>
                </a:solidFill>
              </a:rPr>
              <a:t>Deleted</a:t>
            </a:r>
          </a:p>
          <a:p>
            <a:pPr algn="ctr"/>
            <a:r>
              <a:rPr lang="en-US" altLang="ko-KR" sz="1400" b="1" dirty="0" smtClean="0">
                <a:solidFill>
                  <a:srgbClr val="002060"/>
                </a:solidFill>
              </a:rPr>
              <a:t>Event Records</a:t>
            </a:r>
            <a:endParaRPr lang="ko-KR" altLang="en-US" sz="1400" b="1" dirty="0">
              <a:solidFill>
                <a:srgbClr val="002060"/>
              </a:solidFill>
            </a:endParaRPr>
          </a:p>
        </p:txBody>
      </p:sp>
      <p:grpSp>
        <p:nvGrpSpPr>
          <p:cNvPr id="104" name="그룹 103"/>
          <p:cNvGrpSpPr/>
          <p:nvPr/>
        </p:nvGrpSpPr>
        <p:grpSpPr>
          <a:xfrm>
            <a:off x="6258804" y="928407"/>
            <a:ext cx="2485603" cy="528060"/>
            <a:chOff x="6190853" y="1543479"/>
            <a:chExt cx="2485603" cy="528060"/>
          </a:xfrm>
        </p:grpSpPr>
        <p:sp>
          <p:nvSpPr>
            <p:cNvPr id="105" name="오른쪽 화살표 104"/>
            <p:cNvSpPr/>
            <p:nvPr/>
          </p:nvSpPr>
          <p:spPr>
            <a:xfrm>
              <a:off x="6190853" y="1639030"/>
              <a:ext cx="821367" cy="3418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TextBox 105"/>
            <p:cNvSpPr txBox="1"/>
            <p:nvPr/>
          </p:nvSpPr>
          <p:spPr>
            <a:xfrm>
              <a:off x="7020272" y="1543479"/>
              <a:ext cx="1656184" cy="528060"/>
            </a:xfrm>
            <a:prstGeom prst="rect">
              <a:avLst/>
            </a:prstGeom>
          </p:spPr>
          <p:txBody>
            <a:bodyPr wrap="square" rtlCol="0">
              <a:noAutofit/>
            </a:bodyPr>
            <a:lstStyle/>
            <a:p>
              <a:pPr>
                <a:lnSpc>
                  <a:spcPct val="150000"/>
                </a:lnSpc>
              </a:pPr>
              <a:r>
                <a:rPr lang="en-US" altLang="ko-KR" sz="1600" b="1" dirty="0" smtClean="0">
                  <a:latin typeface="+mn-ea"/>
                  <a:sym typeface="Wingdings" pitchFamily="2" charset="2"/>
                </a:rPr>
                <a:t>: Back Tracking </a:t>
              </a:r>
              <a:endParaRPr lang="ko-KR" altLang="en-US" sz="1600" b="1" dirty="0" smtClean="0">
                <a:latin typeface="+mn-ea"/>
                <a:sym typeface="Wingdings" pitchFamily="2" charset="2"/>
              </a:endParaRPr>
            </a:p>
          </p:txBody>
        </p:sp>
      </p:grpSp>
    </p:spTree>
    <p:extLst>
      <p:ext uri="{BB962C8B-B14F-4D97-AF65-F5344CB8AC3E}">
        <p14:creationId xmlns:p14="http://schemas.microsoft.com/office/powerpoint/2010/main" val="38291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par>
                                <p:cTn id="25" presetID="10"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fade">
                                      <p:cBhvr>
                                        <p:cTn id="45" dur="500"/>
                                        <p:tgtEl>
                                          <p:spTgt spid="93"/>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par>
                                <p:cTn id="50" presetID="10" presetClass="entr" presetSubtype="0"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500"/>
                                        <p:tgtEl>
                                          <p:spTgt spid="9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500"/>
                                        <p:tgtEl>
                                          <p:spTgt spid="92"/>
                                        </p:tgtEl>
                                      </p:cBhvr>
                                    </p:animEffect>
                                  </p:childTnLst>
                                </p:cTn>
                              </p:par>
                              <p:par>
                                <p:cTn id="63" presetID="10" presetClass="entr" presetSubtype="0" fill="hold"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500"/>
                                        <p:tgtEl>
                                          <p:spTgt spid="9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fade">
                                      <p:cBhvr>
                                        <p:cTn id="72" dur="500"/>
                                        <p:tgtEl>
                                          <p:spTgt spid="98"/>
                                        </p:tgtEl>
                                      </p:cBhvr>
                                    </p:animEffect>
                                  </p:childTnLst>
                                </p:cTn>
                              </p:par>
                              <p:par>
                                <p:cTn id="73" presetID="10" presetClass="entr" presetSubtype="0" fill="hold"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500"/>
                                        <p:tgtEl>
                                          <p:spTgt spid="90"/>
                                        </p:tgtEl>
                                      </p:cBhvr>
                                    </p:animEffect>
                                  </p:childTnLst>
                                </p:cTn>
                              </p:par>
                              <p:par>
                                <p:cTn id="81" presetID="10" presetClass="entr" presetSubtype="0"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500"/>
                                        <p:tgtEl>
                                          <p:spTgt spid="8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9"/>
                                        </p:tgtEl>
                                        <p:attrNameLst>
                                          <p:attrName>style.visibility</p:attrName>
                                        </p:attrNameLst>
                                      </p:cBhvr>
                                      <p:to>
                                        <p:strVal val="visible"/>
                                      </p:to>
                                    </p:set>
                                    <p:animEffect transition="in" filter="fade">
                                      <p:cBhvr>
                                        <p:cTn id="94" dur="500"/>
                                        <p:tgtEl>
                                          <p:spTgt spid="9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fade">
                                      <p:cBhvr>
                                        <p:cTn id="97" dur="500"/>
                                        <p:tgtEl>
                                          <p:spTgt spid="10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01"/>
                                        </p:tgtEl>
                                        <p:attrNameLst>
                                          <p:attrName>style.visibility</p:attrName>
                                        </p:attrNameLst>
                                      </p:cBhvr>
                                      <p:to>
                                        <p:strVal val="visible"/>
                                      </p:to>
                                    </p:set>
                                    <p:animEffect transition="in" filter="fade">
                                      <p:cBhvr>
                                        <p:cTn id="10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6" grpId="0" animBg="1"/>
      <p:bldP spid="64" grpId="0" animBg="1"/>
      <p:bldP spid="73" grpId="0" animBg="1"/>
      <p:bldP spid="75" grpId="0" animBg="1"/>
      <p:bldP spid="77" grpId="0" animBg="1"/>
      <p:bldP spid="81" grpId="0" animBg="1"/>
      <p:bldP spid="84" grpId="0" animBg="1"/>
      <p:bldP spid="90" grpId="0" animBg="1"/>
      <p:bldP spid="91" grpId="0" animBg="1"/>
      <p:bldP spid="92" grpId="0" animBg="1"/>
      <p:bldP spid="93" grpId="0"/>
      <p:bldP spid="94" grpId="0" animBg="1"/>
      <p:bldP spid="98" grpId="0" animBg="1"/>
      <p:bldP spid="99" grpId="0" animBg="1"/>
      <p:bldP spid="101" grpId="0" animBg="1"/>
      <p:bldP spid="102" grpId="0" animBg="1"/>
      <p:bldP spid="10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p:txBody>
          <a:bodyPr/>
          <a:lstStyle/>
          <a:p>
            <a:r>
              <a:rPr lang="en-US" altLang="ko-KR" dirty="0">
                <a:latin typeface="+mn-ea"/>
              </a:rPr>
              <a:t>Conclusion</a:t>
            </a:r>
            <a:endParaRPr lang="ko-KR" altLang="en-US" dirty="0">
              <a:latin typeface="+mn-ea"/>
            </a:endParaRPr>
          </a:p>
        </p:txBody>
      </p:sp>
    </p:spTree>
    <p:extLst>
      <p:ext uri="{BB962C8B-B14F-4D97-AF65-F5344CB8AC3E}">
        <p14:creationId xmlns:p14="http://schemas.microsoft.com/office/powerpoint/2010/main" val="3686215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Conclusion</a:t>
            </a:r>
            <a:endParaRPr lang="ko-KR" altLang="en-US" dirty="0"/>
          </a:p>
        </p:txBody>
      </p:sp>
      <p:sp>
        <p:nvSpPr>
          <p:cNvPr id="5" name="내용 개체 틀 4"/>
          <p:cNvSpPr>
            <a:spLocks noGrp="1"/>
          </p:cNvSpPr>
          <p:nvPr>
            <p:ph sz="quarter" idx="11"/>
          </p:nvPr>
        </p:nvSpPr>
        <p:spPr>
          <a:xfrm>
            <a:off x="442820" y="980728"/>
            <a:ext cx="8235037" cy="5111750"/>
          </a:xfrm>
        </p:spPr>
        <p:txBody>
          <a:bodyPr/>
          <a:lstStyle/>
          <a:p>
            <a:r>
              <a:rPr lang="en-US" altLang="ko-KR" dirty="0" smtClean="0">
                <a:latin typeface="+mn-ea"/>
              </a:rPr>
              <a:t>APT Lateral Movement</a:t>
            </a:r>
          </a:p>
          <a:p>
            <a:pPr lvl="1"/>
            <a:r>
              <a:rPr lang="en-US" altLang="ko-KR" dirty="0" smtClean="0">
                <a:latin typeface="+mn-ea"/>
              </a:rPr>
              <a:t>Moving laterally to find targeted server in internal network</a:t>
            </a:r>
          </a:p>
          <a:p>
            <a:pPr lvl="1"/>
            <a:r>
              <a:rPr lang="en-US" altLang="ko-KR" dirty="0" smtClean="0">
                <a:latin typeface="+mn-ea"/>
              </a:rPr>
              <a:t>Using windows authentication protocol </a:t>
            </a:r>
            <a:r>
              <a:rPr lang="en-US" altLang="ko-KR" dirty="0" smtClean="0">
                <a:latin typeface="+mn-ea"/>
                <a:sym typeface="Wingdings" panose="05000000000000000000" pitchFamily="2" charset="2"/>
              </a:rPr>
              <a:t> Difficulty of classification</a:t>
            </a:r>
          </a:p>
          <a:p>
            <a:pPr lvl="1"/>
            <a:r>
              <a:rPr lang="en-US" altLang="ko-KR" dirty="0" smtClean="0">
                <a:latin typeface="+mn-ea"/>
                <a:sym typeface="Wingdings" panose="05000000000000000000" pitchFamily="2" charset="2"/>
              </a:rPr>
              <a:t>Necessity of Forensic Analysis  Removing Root cause through </a:t>
            </a:r>
            <a:r>
              <a:rPr lang="en-US" altLang="ko-KR" dirty="0" err="1" smtClean="0">
                <a:latin typeface="+mn-ea"/>
                <a:sym typeface="Wingdings" panose="05000000000000000000" pitchFamily="2" charset="2"/>
              </a:rPr>
              <a:t>tracebacking</a:t>
            </a:r>
            <a:r>
              <a:rPr lang="en-US" altLang="ko-KR" dirty="0" smtClean="0">
                <a:latin typeface="+mn-ea"/>
                <a:sym typeface="Wingdings" panose="05000000000000000000" pitchFamily="2" charset="2"/>
              </a:rPr>
              <a:t>.</a:t>
            </a:r>
          </a:p>
          <a:p>
            <a:pPr lvl="1"/>
            <a:endParaRPr lang="en-US" altLang="ko-KR" dirty="0" smtClean="0">
              <a:latin typeface="+mn-ea"/>
              <a:sym typeface="Wingdings" panose="05000000000000000000" pitchFamily="2" charset="2"/>
            </a:endParaRPr>
          </a:p>
          <a:p>
            <a:r>
              <a:rPr lang="en-US" altLang="ko-KR" dirty="0" smtClean="0">
                <a:latin typeface="+mn-ea"/>
                <a:sym typeface="Wingdings" panose="05000000000000000000" pitchFamily="2" charset="2"/>
              </a:rPr>
              <a:t>Forensic Analysis</a:t>
            </a:r>
          </a:p>
          <a:p>
            <a:pPr lvl="1"/>
            <a:r>
              <a:rPr lang="en-US" altLang="ko-KR" dirty="0">
                <a:latin typeface="+mn-ea"/>
                <a:sym typeface="Wingdings" panose="05000000000000000000" pitchFamily="2" charset="2"/>
              </a:rPr>
              <a:t>Tracing NTLM Authentication</a:t>
            </a:r>
          </a:p>
          <a:p>
            <a:pPr lvl="1"/>
            <a:r>
              <a:rPr lang="en-US" altLang="ko-KR" dirty="0" smtClean="0">
                <a:latin typeface="+mn-ea"/>
                <a:sym typeface="Wingdings" panose="05000000000000000000" pitchFamily="2" charset="2"/>
              </a:rPr>
              <a:t>Finding Malware</a:t>
            </a:r>
          </a:p>
          <a:p>
            <a:pPr lvl="1"/>
            <a:r>
              <a:rPr lang="en-US" altLang="ko-KR" dirty="0" smtClean="0">
                <a:latin typeface="+mn-ea"/>
                <a:sym typeface="Wingdings" panose="05000000000000000000" pitchFamily="2" charset="2"/>
              </a:rPr>
              <a:t>Countermeasure for Anti Forensics </a:t>
            </a:r>
          </a:p>
          <a:p>
            <a:pPr lvl="1"/>
            <a:r>
              <a:rPr lang="en-US" altLang="ko-KR" dirty="0" smtClean="0">
                <a:latin typeface="+mn-ea"/>
                <a:sym typeface="Wingdings" panose="05000000000000000000" pitchFamily="2" charset="2"/>
              </a:rPr>
              <a:t>Forensic Readiness</a:t>
            </a:r>
            <a:endParaRPr lang="en-US" altLang="ko-KR" dirty="0">
              <a:latin typeface="+mn-ea"/>
              <a:sym typeface="Wingdings" panose="05000000000000000000" pitchFamily="2" charset="2"/>
            </a:endParaRPr>
          </a:p>
          <a:p>
            <a:pPr lvl="1"/>
            <a:endParaRPr lang="en-US" altLang="ko-KR" dirty="0" smtClean="0">
              <a:latin typeface="+mn-ea"/>
            </a:endParaRPr>
          </a:p>
        </p:txBody>
      </p:sp>
    </p:spTree>
    <p:extLst>
      <p:ext uri="{BB962C8B-B14F-4D97-AF65-F5344CB8AC3E}">
        <p14:creationId xmlns:p14="http://schemas.microsoft.com/office/powerpoint/2010/main" val="41778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597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Q&amp;A</a:t>
            </a:r>
            <a:endParaRPr lang="ko-KR" altLang="en-US" dirty="0"/>
          </a:p>
        </p:txBody>
      </p:sp>
      <p:pic>
        <p:nvPicPr>
          <p:cNvPr id="4" name="그림 4" descr="StudyQuestion.jpg"/>
          <p:cNvPicPr>
            <a:picLocks noChangeAspect="1"/>
          </p:cNvPicPr>
          <p:nvPr/>
        </p:nvPicPr>
        <p:blipFill>
          <a:blip r:embed="rId3">
            <a:extLst>
              <a:ext uri="{28A0092B-C50C-407E-A947-70E740481C1C}">
                <a14:useLocalDpi xmlns:a14="http://schemas.microsoft.com/office/drawing/2010/main" val="0"/>
              </a:ext>
            </a:extLst>
          </a:blip>
          <a:srcRect t="8659" b="11237"/>
          <a:stretch>
            <a:fillRect/>
          </a:stretch>
        </p:blipFill>
        <p:spPr bwMode="auto">
          <a:xfrm>
            <a:off x="3059832" y="1772816"/>
            <a:ext cx="3384376"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직사각형 2"/>
          <p:cNvSpPr/>
          <p:nvPr/>
        </p:nvSpPr>
        <p:spPr>
          <a:xfrm>
            <a:off x="3059832" y="5301208"/>
            <a:ext cx="3159839" cy="369332"/>
          </a:xfrm>
          <a:prstGeom prst="rect">
            <a:avLst/>
          </a:prstGeom>
        </p:spPr>
        <p:txBody>
          <a:bodyPr wrap="none">
            <a:spAutoFit/>
          </a:bodyPr>
          <a:lstStyle/>
          <a:p>
            <a:pPr algn="ctr"/>
            <a:r>
              <a:rPr lang="en-US" altLang="ko-KR" b="1" dirty="0" smtClean="0">
                <a:latin typeface="+mn-ea"/>
              </a:rPr>
              <a:t>blueangel1275@gmail.com</a:t>
            </a:r>
          </a:p>
        </p:txBody>
      </p:sp>
    </p:spTree>
    <p:extLst>
      <p:ext uri="{BB962C8B-B14F-4D97-AF65-F5344CB8AC3E}">
        <p14:creationId xmlns:p14="http://schemas.microsoft.com/office/powerpoint/2010/main" val="3679648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Introduction</a:t>
            </a:r>
            <a:endParaRPr lang="ko-KR" altLang="en-US" dirty="0"/>
          </a:p>
        </p:txBody>
      </p:sp>
      <p:sp>
        <p:nvSpPr>
          <p:cNvPr id="3" name="부제목 2"/>
          <p:cNvSpPr>
            <a:spLocks noGrp="1"/>
          </p:cNvSpPr>
          <p:nvPr>
            <p:ph type="subTitle" idx="1"/>
          </p:nvPr>
        </p:nvSpPr>
        <p:spPr/>
        <p:txBody>
          <a:bodyPr/>
          <a:lstStyle/>
          <a:p>
            <a:r>
              <a:rPr lang="en-US" altLang="ko-KR" dirty="0" smtClean="0"/>
              <a:t>Lateral Movement ?</a:t>
            </a:r>
            <a:endParaRPr lang="ko-KR" altLang="en-US" dirty="0"/>
          </a:p>
        </p:txBody>
      </p:sp>
      <p:pic>
        <p:nvPicPr>
          <p:cNvPr id="7"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758677" y="3456002"/>
            <a:ext cx="1368152" cy="857375"/>
          </a:xfrm>
          <a:prstGeom prst="rect">
            <a:avLst/>
          </a:prstGeom>
          <a:noFill/>
        </p:spPr>
      </p:pic>
      <p:pic>
        <p:nvPicPr>
          <p:cNvPr id="8"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079157" y="3454055"/>
            <a:ext cx="1368152" cy="857375"/>
          </a:xfrm>
          <a:prstGeom prst="rect">
            <a:avLst/>
          </a:prstGeom>
          <a:noFill/>
        </p:spPr>
      </p:pic>
      <p:pic>
        <p:nvPicPr>
          <p:cNvPr id="10"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918917" y="3454055"/>
            <a:ext cx="1368152" cy="857375"/>
          </a:xfrm>
          <a:prstGeom prst="rect">
            <a:avLst/>
          </a:prstGeom>
          <a:noFill/>
        </p:spPr>
      </p:pic>
      <p:pic>
        <p:nvPicPr>
          <p:cNvPr id="11" name="Picture 6" descr="D:\011_designed_source\06_ahnlab_source\04_ICON\01_server\05_DB_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9437" y="3185762"/>
            <a:ext cx="593864" cy="12499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55576" y="3452104"/>
            <a:ext cx="1374355" cy="861262"/>
          </a:xfrm>
          <a:prstGeom prst="rect">
            <a:avLst/>
          </a:prstGeom>
          <a:noFill/>
        </p:spPr>
      </p:pic>
      <p:sp>
        <p:nvSpPr>
          <p:cNvPr id="14" name="폭발 1 13"/>
          <p:cNvSpPr/>
          <p:nvPr/>
        </p:nvSpPr>
        <p:spPr>
          <a:xfrm>
            <a:off x="974701" y="3454053"/>
            <a:ext cx="816984" cy="857375"/>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모서리가 둥근 사각형 설명선 14"/>
          <p:cNvSpPr/>
          <p:nvPr/>
        </p:nvSpPr>
        <p:spPr>
          <a:xfrm>
            <a:off x="672571" y="2390304"/>
            <a:ext cx="1368152" cy="743179"/>
          </a:xfrm>
          <a:prstGeom prst="wedgeRoundRectCallout">
            <a:avLst>
              <a:gd name="adj1" fmla="val -16327"/>
              <a:gd name="adj2" fmla="val 87385"/>
              <a:gd name="adj3" fmla="val 16667"/>
            </a:avLst>
          </a:prstGeom>
          <a:noFill/>
          <a:ln w="38100">
            <a:solidFill>
              <a:srgbClr val="104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154B8B"/>
                </a:solidFill>
              </a:rPr>
              <a:t>Initial Breach~!!!</a:t>
            </a:r>
            <a:endParaRPr lang="ko-KR" altLang="en-US" sz="1400" b="1" dirty="0"/>
          </a:p>
        </p:txBody>
      </p:sp>
      <p:pic>
        <p:nvPicPr>
          <p:cNvPr id="16" name="그림 15" descr="2012_01_icon_0656.png"/>
          <p:cNvPicPr>
            <a:picLocks noChangeAspect="1"/>
          </p:cNvPicPr>
          <p:nvPr/>
        </p:nvPicPr>
        <p:blipFill>
          <a:blip r:embed="rId5" cstate="print"/>
          <a:stretch>
            <a:fillRect/>
          </a:stretch>
        </p:blipFill>
        <p:spPr>
          <a:xfrm>
            <a:off x="1024208" y="1844824"/>
            <a:ext cx="717970" cy="666946"/>
          </a:xfrm>
          <a:prstGeom prst="rect">
            <a:avLst/>
          </a:prstGeom>
        </p:spPr>
      </p:pic>
      <p:pic>
        <p:nvPicPr>
          <p:cNvPr id="17" name="그림 16" descr="2012_01_icon_0656.png"/>
          <p:cNvPicPr>
            <a:picLocks noChangeAspect="1"/>
          </p:cNvPicPr>
          <p:nvPr/>
        </p:nvPicPr>
        <p:blipFill>
          <a:blip r:embed="rId5" cstate="print"/>
          <a:stretch>
            <a:fillRect/>
          </a:stretch>
        </p:blipFill>
        <p:spPr>
          <a:xfrm>
            <a:off x="1051425" y="3554142"/>
            <a:ext cx="717970" cy="666946"/>
          </a:xfrm>
          <a:prstGeom prst="rect">
            <a:avLst/>
          </a:prstGeom>
        </p:spPr>
      </p:pic>
      <p:sp>
        <p:nvSpPr>
          <p:cNvPr id="20" name="폭발 1 19"/>
          <p:cNvSpPr/>
          <p:nvPr/>
        </p:nvSpPr>
        <p:spPr>
          <a:xfrm>
            <a:off x="7543142" y="3452093"/>
            <a:ext cx="706453" cy="696981"/>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모서리가 둥근 사각형 설명선 20"/>
          <p:cNvSpPr/>
          <p:nvPr/>
        </p:nvSpPr>
        <p:spPr>
          <a:xfrm>
            <a:off x="6948265" y="1855671"/>
            <a:ext cx="1728191" cy="743179"/>
          </a:xfrm>
          <a:prstGeom prst="wedgeRoundRectCallout">
            <a:avLst>
              <a:gd name="adj1" fmla="val 10049"/>
              <a:gd name="adj2" fmla="val 119181"/>
              <a:gd name="adj3" fmla="val 16667"/>
            </a:avLst>
          </a:prstGeom>
          <a:noFill/>
          <a:ln w="38100">
            <a:solidFill>
              <a:srgbClr val="104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154B8B"/>
                </a:solidFill>
              </a:rPr>
              <a:t>Accomplishing Goal of Attack~!!</a:t>
            </a:r>
            <a:endParaRPr lang="ko-KR" altLang="en-US" sz="1400" b="1" dirty="0"/>
          </a:p>
        </p:txBody>
      </p:sp>
      <p:pic>
        <p:nvPicPr>
          <p:cNvPr id="22"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915815" y="3452104"/>
            <a:ext cx="1374355" cy="861262"/>
          </a:xfrm>
          <a:prstGeom prst="rect">
            <a:avLst/>
          </a:prstGeom>
          <a:noFill/>
        </p:spPr>
      </p:pic>
      <p:pic>
        <p:nvPicPr>
          <p:cNvPr id="23"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078154" y="3452104"/>
            <a:ext cx="1374355" cy="861262"/>
          </a:xfrm>
          <a:prstGeom prst="rect">
            <a:avLst/>
          </a:prstGeom>
          <a:noFill/>
        </p:spPr>
      </p:pic>
      <p:pic>
        <p:nvPicPr>
          <p:cNvPr id="24" name="그림 23" descr="2012_01_icon_0656.png"/>
          <p:cNvPicPr>
            <a:picLocks noChangeAspect="1"/>
          </p:cNvPicPr>
          <p:nvPr/>
        </p:nvPicPr>
        <p:blipFill>
          <a:blip r:embed="rId5" cstate="print"/>
          <a:stretch>
            <a:fillRect/>
          </a:stretch>
        </p:blipFill>
        <p:spPr>
          <a:xfrm>
            <a:off x="3209059" y="3534657"/>
            <a:ext cx="717970" cy="666946"/>
          </a:xfrm>
          <a:prstGeom prst="rect">
            <a:avLst/>
          </a:prstGeom>
        </p:spPr>
      </p:pic>
      <p:pic>
        <p:nvPicPr>
          <p:cNvPr id="25" name="그림 24" descr="2012_01_icon_0656.png"/>
          <p:cNvPicPr>
            <a:picLocks noChangeAspect="1"/>
          </p:cNvPicPr>
          <p:nvPr/>
        </p:nvPicPr>
        <p:blipFill>
          <a:blip r:embed="rId5" cstate="print"/>
          <a:stretch>
            <a:fillRect/>
          </a:stretch>
        </p:blipFill>
        <p:spPr>
          <a:xfrm>
            <a:off x="5366197" y="3534657"/>
            <a:ext cx="717970" cy="666946"/>
          </a:xfrm>
          <a:prstGeom prst="rect">
            <a:avLst/>
          </a:prstGeom>
        </p:spPr>
      </p:pic>
      <p:sp>
        <p:nvSpPr>
          <p:cNvPr id="26" name="직사각형 25"/>
          <p:cNvSpPr/>
          <p:nvPr/>
        </p:nvSpPr>
        <p:spPr>
          <a:xfrm>
            <a:off x="2203553" y="2730703"/>
            <a:ext cx="5176759" cy="2187344"/>
          </a:xfrm>
          <a:prstGeom prst="rect">
            <a:avLst/>
          </a:prstGeom>
          <a:noFill/>
          <a:ln w="53975">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dirty="0">
              <a:solidFill>
                <a:srgbClr val="00B050"/>
              </a:solidFill>
            </a:endParaRPr>
          </a:p>
        </p:txBody>
      </p:sp>
      <p:sp>
        <p:nvSpPr>
          <p:cNvPr id="28" name="TextBox 27"/>
          <p:cNvSpPr txBox="1"/>
          <p:nvPr/>
        </p:nvSpPr>
        <p:spPr>
          <a:xfrm>
            <a:off x="2123728" y="2355097"/>
            <a:ext cx="2520280" cy="369332"/>
          </a:xfrm>
          <a:prstGeom prst="rect">
            <a:avLst/>
          </a:prstGeom>
          <a:noFill/>
        </p:spPr>
        <p:txBody>
          <a:bodyPr wrap="square" rtlCol="0">
            <a:spAutoFit/>
          </a:bodyPr>
          <a:lstStyle/>
          <a:p>
            <a:r>
              <a:rPr lang="en-US" altLang="ko-KR" b="1" dirty="0" smtClean="0">
                <a:solidFill>
                  <a:srgbClr val="FF0000"/>
                </a:solidFill>
              </a:rPr>
              <a:t>Lateral Movement</a:t>
            </a:r>
            <a:endParaRPr lang="ko-KR" altLang="en-US" b="1" dirty="0">
              <a:solidFill>
                <a:srgbClr val="FF0000"/>
              </a:solidFill>
            </a:endParaRPr>
          </a:p>
        </p:txBody>
      </p:sp>
      <p:sp>
        <p:nvSpPr>
          <p:cNvPr id="6" name="오른쪽 화살표 5"/>
          <p:cNvSpPr/>
          <p:nvPr/>
        </p:nvSpPr>
        <p:spPr>
          <a:xfrm>
            <a:off x="2380848" y="3685187"/>
            <a:ext cx="373159" cy="391885"/>
          </a:xfrm>
          <a:prstGeom prst="rightArrow">
            <a:avLst/>
          </a:prstGeom>
          <a:solidFill>
            <a:srgbClr val="F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오른쪽 화살표 28"/>
          <p:cNvSpPr/>
          <p:nvPr/>
        </p:nvSpPr>
        <p:spPr>
          <a:xfrm>
            <a:off x="4541691" y="3691672"/>
            <a:ext cx="373159" cy="391885"/>
          </a:xfrm>
          <a:prstGeom prst="rightArrow">
            <a:avLst/>
          </a:prstGeom>
          <a:solidFill>
            <a:srgbClr val="F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오른쪽 화살표 29"/>
          <p:cNvSpPr/>
          <p:nvPr/>
        </p:nvSpPr>
        <p:spPr>
          <a:xfrm>
            <a:off x="6783099" y="3691672"/>
            <a:ext cx="373159" cy="391885"/>
          </a:xfrm>
          <a:prstGeom prst="rightArrow">
            <a:avLst/>
          </a:prstGeom>
          <a:solidFill>
            <a:srgbClr val="F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3893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72222E-6 -2.59259E-6 L 4.72222E-6 0.25 " pathEditMode="relative" rAng="0" ptsTypes="AA">
                                      <p:cBhvr>
                                        <p:cTn id="10" dur="2000" fill="hold"/>
                                        <p:tgtEl>
                                          <p:spTgt spid="16"/>
                                        </p:tgtEl>
                                        <p:attrNameLst>
                                          <p:attrName>ppt_x</p:attrName>
                                          <p:attrName>ppt_y</p:attrName>
                                        </p:attrNameLst>
                                      </p:cBhvr>
                                      <p:rCtr x="0" y="12500"/>
                                    </p:animMotion>
                                  </p:childTnLst>
                                </p:cTn>
                              </p:par>
                            </p:childTnLst>
                          </p:cTn>
                        </p:par>
                        <p:par>
                          <p:cTn id="11" fill="hold">
                            <p:stCondLst>
                              <p:cond delay="2500"/>
                            </p:stCondLst>
                            <p:childTnLst>
                              <p:par>
                                <p:cTn id="12" presetID="10" presetClass="exit" presetSubtype="0" fill="hold" nodeType="afterEffect">
                                  <p:stCondLst>
                                    <p:cond delay="0"/>
                                  </p:stCondLst>
                                  <p:childTnLst>
                                    <p:animEffect transition="out" filter="fade">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4500"/>
                            </p:stCondLst>
                            <p:childTnLst>
                              <p:par>
                                <p:cTn id="31" presetID="42" presetClass="path" presetSubtype="0" accel="50000" decel="50000" fill="hold" nodeType="afterEffect">
                                  <p:stCondLst>
                                    <p:cond delay="0"/>
                                  </p:stCondLst>
                                  <p:childTnLst>
                                    <p:animMotion origin="layout" path="M 3.33333E-6 1.85185E-6 L 0.23593 -0.00347 " pathEditMode="relative" rAng="0" ptsTypes="AA">
                                      <p:cBhvr>
                                        <p:cTn id="32" dur="2000" fill="hold"/>
                                        <p:tgtEl>
                                          <p:spTgt spid="17"/>
                                        </p:tgtEl>
                                        <p:attrNameLst>
                                          <p:attrName>ppt_x</p:attrName>
                                          <p:attrName>ppt_y</p:attrName>
                                        </p:attrNameLst>
                                      </p:cBhvr>
                                      <p:rCtr x="11788" y="-185"/>
                                    </p:animMotion>
                                  </p:childTnLst>
                                </p:cTn>
                              </p:par>
                            </p:childTnLst>
                          </p:cTn>
                        </p:par>
                        <p:par>
                          <p:cTn id="33" fill="hold">
                            <p:stCondLst>
                              <p:cond delay="65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xit" presetSubtype="0" fill="hold" nodeType="with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par>
                          <p:cTn id="40" fill="hold">
                            <p:stCondLst>
                              <p:cond delay="7000"/>
                            </p:stCondLst>
                            <p:childTnLst>
                              <p:par>
                                <p:cTn id="41" presetID="10"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7500"/>
                            </p:stCondLst>
                            <p:childTnLst>
                              <p:par>
                                <p:cTn id="45" presetID="42" presetClass="path" presetSubtype="0" accel="50000" decel="50000" fill="hold" nodeType="afterEffect">
                                  <p:stCondLst>
                                    <p:cond delay="0"/>
                                  </p:stCondLst>
                                  <p:childTnLst>
                                    <p:animMotion origin="layout" path="M -4.16667E-6 -3.7037E-7 L 0.23594 -3.7037E-7 " pathEditMode="relative" rAng="0" ptsTypes="AA">
                                      <p:cBhvr>
                                        <p:cTn id="46" dur="2000" fill="hold"/>
                                        <p:tgtEl>
                                          <p:spTgt spid="24"/>
                                        </p:tgtEl>
                                        <p:attrNameLst>
                                          <p:attrName>ppt_x</p:attrName>
                                          <p:attrName>ppt_y</p:attrName>
                                        </p:attrNameLst>
                                      </p:cBhvr>
                                      <p:rCtr x="11788" y="0"/>
                                    </p:animMotion>
                                  </p:childTnLst>
                                </p:cTn>
                              </p:par>
                            </p:childTnLst>
                          </p:cTn>
                        </p:par>
                        <p:par>
                          <p:cTn id="47" fill="hold">
                            <p:stCondLst>
                              <p:cond delay="9500"/>
                            </p:stCondLst>
                            <p:childTnLst>
                              <p:par>
                                <p:cTn id="48" presetID="10"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xit" presetSubtype="0" fill="hold" nodeType="withEffect">
                                  <p:stCondLst>
                                    <p:cond delay="0"/>
                                  </p:stCondLst>
                                  <p:childTnLst>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childTnLst>
                          </p:cTn>
                        </p:par>
                        <p:par>
                          <p:cTn id="54" fill="hold">
                            <p:stCondLst>
                              <p:cond delay="10000"/>
                            </p:stCondLst>
                            <p:childTnLst>
                              <p:par>
                                <p:cTn id="55" presetID="10"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par>
                          <p:cTn id="58" fill="hold">
                            <p:stCondLst>
                              <p:cond delay="10500"/>
                            </p:stCondLst>
                            <p:childTnLst>
                              <p:par>
                                <p:cTn id="59" presetID="42" presetClass="path" presetSubtype="0" accel="50000" decel="50000" fill="hold" nodeType="afterEffect">
                                  <p:stCondLst>
                                    <p:cond delay="0"/>
                                  </p:stCondLst>
                                  <p:childTnLst>
                                    <p:animMotion origin="layout" path="M -1.66667E-6 -3.7037E-7 L 0.23594 -0.00347 " pathEditMode="relative" rAng="0" ptsTypes="AA">
                                      <p:cBhvr>
                                        <p:cTn id="60" dur="2000" fill="hold"/>
                                        <p:tgtEl>
                                          <p:spTgt spid="25"/>
                                        </p:tgtEl>
                                        <p:attrNameLst>
                                          <p:attrName>ppt_x</p:attrName>
                                          <p:attrName>ppt_y</p:attrName>
                                        </p:attrNameLst>
                                      </p:cBhvr>
                                      <p:rCtr x="11788" y="-185"/>
                                    </p:animMotion>
                                  </p:childTnLst>
                                </p:cTn>
                              </p:par>
                            </p:childTnLst>
                          </p:cTn>
                        </p:par>
                        <p:par>
                          <p:cTn id="61" fill="hold">
                            <p:stCondLst>
                              <p:cond delay="12500"/>
                            </p:stCondLst>
                            <p:childTnLst>
                              <p:par>
                                <p:cTn id="62" presetID="10" presetClass="exit" presetSubtype="0" fill="hold" nodeType="after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par>
                          <p:cTn id="71" fill="hold">
                            <p:stCondLst>
                              <p:cond delay="13000"/>
                            </p:stCondLst>
                            <p:childTnLst>
                              <p:par>
                                <p:cTn id="72" presetID="10"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500"/>
                                        <p:tgtEl>
                                          <p:spTgt spid="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animBg="1"/>
      <p:bldP spid="21" grpId="0" animBg="1"/>
      <p:bldP spid="26" grpId="0" animBg="1"/>
      <p:bldP spid="28" grpId="0"/>
      <p:bldP spid="6"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Reference</a:t>
            </a:r>
            <a:endParaRPr lang="ko-KR" altLang="en-US" dirty="0"/>
          </a:p>
        </p:txBody>
      </p:sp>
      <p:sp>
        <p:nvSpPr>
          <p:cNvPr id="5" name="내용 개체 틀 4"/>
          <p:cNvSpPr>
            <a:spLocks noGrp="1"/>
          </p:cNvSpPr>
          <p:nvPr>
            <p:ph sz="quarter" idx="11"/>
          </p:nvPr>
        </p:nvSpPr>
        <p:spPr>
          <a:xfrm>
            <a:off x="442820" y="980728"/>
            <a:ext cx="8235037" cy="5111750"/>
          </a:xfrm>
        </p:spPr>
        <p:txBody>
          <a:bodyPr/>
          <a:lstStyle/>
          <a:p>
            <a:pPr marL="342900" indent="-342900">
              <a:buFont typeface="+mj-lt"/>
              <a:buAutoNum type="arabicPeriod"/>
            </a:pPr>
            <a:r>
              <a:rPr lang="en-US" altLang="ko-KR" dirty="0" err="1">
                <a:latin typeface="+mn-ea"/>
              </a:rPr>
              <a:t>M</a:t>
            </a:r>
            <a:r>
              <a:rPr lang="en-US" altLang="ko-KR" dirty="0" err="1" smtClean="0">
                <a:latin typeface="+mn-ea"/>
              </a:rPr>
              <a:t>imikatz</a:t>
            </a:r>
            <a:r>
              <a:rPr lang="en-US" altLang="ko-KR" dirty="0" smtClean="0">
                <a:latin typeface="+mn-ea"/>
              </a:rPr>
              <a:t> : </a:t>
            </a:r>
            <a:r>
              <a:rPr lang="en-US" altLang="ko-KR" dirty="0">
                <a:hlinkClick r:id="rId3"/>
              </a:rPr>
              <a:t>http://</a:t>
            </a:r>
            <a:r>
              <a:rPr lang="en-US" altLang="ko-KR" dirty="0" smtClean="0">
                <a:hlinkClick r:id="rId3"/>
              </a:rPr>
              <a:t>blog.gentilkiwi.com/mimikatz</a:t>
            </a:r>
            <a:endParaRPr lang="en-US" altLang="ko-KR" dirty="0">
              <a:latin typeface="+mn-ea"/>
            </a:endParaRPr>
          </a:p>
          <a:p>
            <a:pPr marL="342900" indent="-342900">
              <a:buFont typeface="+mj-lt"/>
              <a:buAutoNum type="arabicPeriod"/>
            </a:pPr>
            <a:r>
              <a:rPr lang="en-US" altLang="ko-KR" dirty="0" smtClean="0">
                <a:latin typeface="+mn-ea"/>
              </a:rPr>
              <a:t>WCE : </a:t>
            </a:r>
            <a:r>
              <a:rPr lang="en-US" altLang="ko-KR" dirty="0">
                <a:hlinkClick r:id="rId4"/>
              </a:rPr>
              <a:t>http://</a:t>
            </a:r>
            <a:r>
              <a:rPr lang="en-US" altLang="ko-KR" dirty="0" smtClean="0">
                <a:hlinkClick r:id="rId4"/>
              </a:rPr>
              <a:t>www.ampliasecurity.com/research/wcefaq.html</a:t>
            </a:r>
            <a:endParaRPr lang="en-US" altLang="ko-KR" dirty="0" smtClean="0"/>
          </a:p>
          <a:p>
            <a:pPr marL="342900" indent="-342900">
              <a:buFont typeface="+mj-lt"/>
              <a:buAutoNum type="arabicPeriod"/>
            </a:pPr>
            <a:r>
              <a:rPr lang="en-US" altLang="ko-KR" dirty="0">
                <a:latin typeface="+mn-ea"/>
              </a:rPr>
              <a:t>Authenticated Remote Code Execution Methods in </a:t>
            </a:r>
            <a:r>
              <a:rPr lang="en-US" altLang="ko-KR" dirty="0" smtClean="0">
                <a:latin typeface="+mn-ea"/>
              </a:rPr>
              <a:t>Windows : </a:t>
            </a:r>
            <a:r>
              <a:rPr lang="en-US" altLang="ko-KR" dirty="0">
                <a:hlinkClick r:id="rId5"/>
              </a:rPr>
              <a:t>http://www.scriptjunkie.us/2013/02/authenticated-remote-code-execution-methods-in-windows/</a:t>
            </a:r>
            <a:endParaRPr lang="en-US" altLang="ko-KR" dirty="0" smtClean="0">
              <a:latin typeface="+mn-ea"/>
            </a:endParaRPr>
          </a:p>
          <a:p>
            <a:pPr>
              <a:buFont typeface="+mj-lt"/>
              <a:buAutoNum type="arabicPeriod"/>
            </a:pPr>
            <a:r>
              <a:rPr lang="en-US" altLang="ko-KR" dirty="0">
                <a:latin typeface="+mn-ea"/>
              </a:rPr>
              <a:t>Mitigating Pass-the-Hash (</a:t>
            </a:r>
            <a:r>
              <a:rPr lang="en-US" altLang="ko-KR" dirty="0" err="1">
                <a:latin typeface="+mn-ea"/>
              </a:rPr>
              <a:t>PtH</a:t>
            </a:r>
            <a:r>
              <a:rPr lang="en-US" altLang="ko-KR" dirty="0">
                <a:latin typeface="+mn-ea"/>
              </a:rPr>
              <a:t>) Attacks and Other Credential Theft Techniques : </a:t>
            </a:r>
            <a:r>
              <a:rPr lang="en-US" altLang="ko-KR" dirty="0">
                <a:latin typeface="+mn-ea"/>
                <a:hlinkClick r:id="rId6"/>
              </a:rPr>
              <a:t>http://</a:t>
            </a:r>
            <a:r>
              <a:rPr lang="en-US" altLang="ko-KR" dirty="0" smtClean="0">
                <a:latin typeface="+mn-ea"/>
                <a:hlinkClick r:id="rId6"/>
              </a:rPr>
              <a:t>www.microsoft.com/en-us/download/details.aspx?id=36036</a:t>
            </a:r>
            <a:r>
              <a:rPr lang="en-US" altLang="ko-KR" dirty="0" smtClean="0">
                <a:latin typeface="+mn-ea"/>
              </a:rPr>
              <a:t> </a:t>
            </a:r>
            <a:endParaRPr lang="en-US" altLang="ko-KR" dirty="0">
              <a:latin typeface="+mn-ea"/>
            </a:endParaRPr>
          </a:p>
          <a:p>
            <a:pPr>
              <a:buFont typeface="+mj-lt"/>
              <a:buAutoNum type="arabicPeriod"/>
            </a:pPr>
            <a:r>
              <a:rPr lang="en-US" altLang="ko-KR" dirty="0" smtClean="0"/>
              <a:t>Trust Technologies</a:t>
            </a:r>
            <a:r>
              <a:rPr lang="en-US" altLang="ko-KR" dirty="0">
                <a:latin typeface="+mn-ea"/>
              </a:rPr>
              <a:t> : </a:t>
            </a:r>
            <a:r>
              <a:rPr lang="en-US" altLang="ko-KR" dirty="0">
                <a:latin typeface="+mn-ea"/>
                <a:hlinkClick r:id="rId7"/>
              </a:rPr>
              <a:t>http://technet.microsoft.com/en-us/library/cc759554(v=ws.10).</a:t>
            </a:r>
            <a:r>
              <a:rPr lang="en-US" altLang="ko-KR" dirty="0" smtClean="0">
                <a:latin typeface="+mn-ea"/>
                <a:hlinkClick r:id="rId7"/>
              </a:rPr>
              <a:t>aspx</a:t>
            </a:r>
            <a:r>
              <a:rPr lang="en-US" altLang="ko-KR" dirty="0" smtClean="0">
                <a:latin typeface="+mn-ea"/>
              </a:rPr>
              <a:t> </a:t>
            </a:r>
            <a:endParaRPr lang="en-US" altLang="ko-KR" dirty="0"/>
          </a:p>
        </p:txBody>
      </p:sp>
    </p:spTree>
    <p:extLst>
      <p:ext uri="{BB962C8B-B14F-4D97-AF65-F5344CB8AC3E}">
        <p14:creationId xmlns:p14="http://schemas.microsoft.com/office/powerpoint/2010/main" val="3137657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t>Introduction</a:t>
            </a:r>
            <a:endParaRPr lang="ko-KR" altLang="en-US" dirty="0"/>
          </a:p>
        </p:txBody>
      </p:sp>
      <p:sp>
        <p:nvSpPr>
          <p:cNvPr id="3" name="부제목 2"/>
          <p:cNvSpPr>
            <a:spLocks noGrp="1"/>
          </p:cNvSpPr>
          <p:nvPr>
            <p:ph type="subTitle" idx="1"/>
          </p:nvPr>
        </p:nvSpPr>
        <p:spPr/>
        <p:txBody>
          <a:bodyPr/>
          <a:lstStyle/>
          <a:p>
            <a:r>
              <a:rPr lang="en-US" altLang="ko-KR" dirty="0"/>
              <a:t>Need for Tracing Lateral Movement</a:t>
            </a:r>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fld id="{8486220B-EE48-441A-BEE1-7E447193D81B}" type="slidenum">
              <a:rPr lang="ko-KR" altLang="en-US" smtClean="0"/>
              <a:pPr/>
              <a:t>5</a:t>
            </a:fld>
            <a:endParaRPr lang="ko-KR" altLang="en-US" dirty="0"/>
          </a:p>
        </p:txBody>
      </p:sp>
      <p:sp>
        <p:nvSpPr>
          <p:cNvPr id="5" name="내용 개체 틀 4"/>
          <p:cNvSpPr>
            <a:spLocks noGrp="1"/>
          </p:cNvSpPr>
          <p:nvPr>
            <p:ph sz="quarter" idx="11"/>
          </p:nvPr>
        </p:nvSpPr>
        <p:spPr/>
        <p:txBody>
          <a:bodyPr/>
          <a:lstStyle/>
          <a:p>
            <a:endParaRPr lang="ko-KR" altLang="en-US" dirty="0"/>
          </a:p>
        </p:txBody>
      </p:sp>
      <p:pic>
        <p:nvPicPr>
          <p:cNvPr id="6"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758677" y="3456002"/>
            <a:ext cx="1368152" cy="857375"/>
          </a:xfrm>
          <a:prstGeom prst="rect">
            <a:avLst/>
          </a:prstGeom>
          <a:noFill/>
        </p:spPr>
      </p:pic>
      <p:pic>
        <p:nvPicPr>
          <p:cNvPr id="7"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079157" y="3454055"/>
            <a:ext cx="1368152" cy="857375"/>
          </a:xfrm>
          <a:prstGeom prst="rect">
            <a:avLst/>
          </a:prstGeom>
          <a:noFill/>
        </p:spPr>
      </p:pic>
      <p:pic>
        <p:nvPicPr>
          <p:cNvPr id="8"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918917" y="3454055"/>
            <a:ext cx="1368152" cy="857375"/>
          </a:xfrm>
          <a:prstGeom prst="rect">
            <a:avLst/>
          </a:prstGeom>
          <a:noFill/>
        </p:spPr>
      </p:pic>
      <p:pic>
        <p:nvPicPr>
          <p:cNvPr id="9" name="Picture 6" descr="D:\011_designed_source\06_ahnlab_source\04_ICON\01_server\05_DB_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9437" y="3185762"/>
            <a:ext cx="593864" cy="12499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55576" y="3452104"/>
            <a:ext cx="1374355" cy="861262"/>
          </a:xfrm>
          <a:prstGeom prst="rect">
            <a:avLst/>
          </a:prstGeom>
          <a:noFill/>
        </p:spPr>
      </p:pic>
      <p:sp>
        <p:nvSpPr>
          <p:cNvPr id="11" name="폭발 1 10"/>
          <p:cNvSpPr/>
          <p:nvPr/>
        </p:nvSpPr>
        <p:spPr>
          <a:xfrm>
            <a:off x="974701" y="3454053"/>
            <a:ext cx="816984" cy="857375"/>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폭발 1 12"/>
          <p:cNvSpPr/>
          <p:nvPr/>
        </p:nvSpPr>
        <p:spPr>
          <a:xfrm>
            <a:off x="7543142" y="3452093"/>
            <a:ext cx="706453" cy="696981"/>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4"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915815" y="3452104"/>
            <a:ext cx="1374355" cy="861262"/>
          </a:xfrm>
          <a:prstGeom prst="rect">
            <a:avLst/>
          </a:prstGeom>
          <a:noFill/>
        </p:spPr>
      </p:pic>
      <p:pic>
        <p:nvPicPr>
          <p:cNvPr id="15"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078154" y="3452104"/>
            <a:ext cx="1374355" cy="861262"/>
          </a:xfrm>
          <a:prstGeom prst="rect">
            <a:avLst/>
          </a:prstGeom>
          <a:noFill/>
        </p:spPr>
      </p:pic>
      <p:sp>
        <p:nvSpPr>
          <p:cNvPr id="21" name="직사각형 20"/>
          <p:cNvSpPr/>
          <p:nvPr/>
        </p:nvSpPr>
        <p:spPr>
          <a:xfrm>
            <a:off x="2186227" y="2730703"/>
            <a:ext cx="5194085" cy="2187344"/>
          </a:xfrm>
          <a:prstGeom prst="rect">
            <a:avLst/>
          </a:prstGeom>
          <a:noFill/>
          <a:ln w="539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dirty="0">
              <a:solidFill>
                <a:srgbClr val="00B050"/>
              </a:solidFill>
            </a:endParaRPr>
          </a:p>
        </p:txBody>
      </p:sp>
      <p:sp>
        <p:nvSpPr>
          <p:cNvPr id="22" name="TextBox 21"/>
          <p:cNvSpPr txBox="1"/>
          <p:nvPr/>
        </p:nvSpPr>
        <p:spPr>
          <a:xfrm>
            <a:off x="2123728" y="2355097"/>
            <a:ext cx="3093243" cy="369332"/>
          </a:xfrm>
          <a:prstGeom prst="rect">
            <a:avLst/>
          </a:prstGeom>
          <a:noFill/>
        </p:spPr>
        <p:txBody>
          <a:bodyPr wrap="square" rtlCol="0">
            <a:spAutoFit/>
          </a:bodyPr>
          <a:lstStyle/>
          <a:p>
            <a:r>
              <a:rPr lang="en-US" altLang="ko-KR" b="1" dirty="0">
                <a:solidFill>
                  <a:srgbClr val="0070C0"/>
                </a:solidFill>
              </a:rPr>
              <a:t>Tracing Lateral Movement</a:t>
            </a:r>
            <a:endParaRPr lang="ko-KR" altLang="en-US" b="1" dirty="0">
              <a:solidFill>
                <a:srgbClr val="0070C0"/>
              </a:solidFill>
            </a:endParaRPr>
          </a:p>
        </p:txBody>
      </p:sp>
      <p:sp>
        <p:nvSpPr>
          <p:cNvPr id="23" name="오른쪽 화살표 22"/>
          <p:cNvSpPr/>
          <p:nvPr/>
        </p:nvSpPr>
        <p:spPr>
          <a:xfrm rot="10800000">
            <a:off x="2319205" y="3685187"/>
            <a:ext cx="373159" cy="39188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오른쪽 화살표 23"/>
          <p:cNvSpPr/>
          <p:nvPr/>
        </p:nvSpPr>
        <p:spPr>
          <a:xfrm rot="10800000">
            <a:off x="4541691" y="3691672"/>
            <a:ext cx="373159" cy="39188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오른쪽 화살표 24"/>
          <p:cNvSpPr/>
          <p:nvPr/>
        </p:nvSpPr>
        <p:spPr>
          <a:xfrm rot="10800000">
            <a:off x="6783099" y="3691672"/>
            <a:ext cx="373159" cy="39188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모서리가 둥근 사각형 설명선 25"/>
          <p:cNvSpPr/>
          <p:nvPr/>
        </p:nvSpPr>
        <p:spPr>
          <a:xfrm>
            <a:off x="7633678" y="2155952"/>
            <a:ext cx="1368152" cy="743179"/>
          </a:xfrm>
          <a:prstGeom prst="wedgeRoundRectCallout">
            <a:avLst>
              <a:gd name="adj1" fmla="val -23086"/>
              <a:gd name="adj2" fmla="val 80472"/>
              <a:gd name="adj3" fmla="val 16667"/>
            </a:avLst>
          </a:prstGeom>
          <a:noFill/>
          <a:ln w="38100">
            <a:solidFill>
              <a:srgbClr val="104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154B8B"/>
                </a:solidFill>
              </a:rPr>
              <a:t>Detecting Attack~!!!</a:t>
            </a:r>
            <a:endParaRPr lang="ko-KR" altLang="en-US" sz="1400" b="1" dirty="0"/>
          </a:p>
        </p:txBody>
      </p:sp>
      <p:sp>
        <p:nvSpPr>
          <p:cNvPr id="27" name="모서리가 둥근 사각형 설명선 26"/>
          <p:cNvSpPr/>
          <p:nvPr/>
        </p:nvSpPr>
        <p:spPr>
          <a:xfrm>
            <a:off x="732352" y="2381711"/>
            <a:ext cx="1368152" cy="743179"/>
          </a:xfrm>
          <a:prstGeom prst="wedgeRoundRectCallout">
            <a:avLst>
              <a:gd name="adj1" fmla="val -5814"/>
              <a:gd name="adj2" fmla="val 88767"/>
              <a:gd name="adj3" fmla="val 16667"/>
            </a:avLst>
          </a:prstGeom>
          <a:noFill/>
          <a:ln w="38100">
            <a:solidFill>
              <a:srgbClr val="104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154B8B"/>
                </a:solidFill>
              </a:rPr>
              <a:t>Finding Root</a:t>
            </a:r>
          </a:p>
          <a:p>
            <a:pPr algn="ctr"/>
            <a:r>
              <a:rPr lang="en-US" altLang="ko-KR" sz="1400" b="1" dirty="0" smtClean="0">
                <a:solidFill>
                  <a:srgbClr val="154B8B"/>
                </a:solidFill>
              </a:rPr>
              <a:t>Cause~!!!</a:t>
            </a:r>
            <a:endParaRPr lang="ko-KR" altLang="en-US" sz="1400" b="1" dirty="0"/>
          </a:p>
        </p:txBody>
      </p:sp>
    </p:spTree>
    <p:extLst>
      <p:ext uri="{BB962C8B-B14F-4D97-AF65-F5344CB8AC3E}">
        <p14:creationId xmlns:p14="http://schemas.microsoft.com/office/powerpoint/2010/main" val="189688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1" grpId="0" animBg="1"/>
      <p:bldP spid="22" grpId="0"/>
      <p:bldP spid="23" grpId="0" animBg="1"/>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p:txBody>
          <a:bodyPr/>
          <a:lstStyle/>
          <a:p>
            <a:r>
              <a:rPr lang="en-US" altLang="ko-KR" dirty="0">
                <a:latin typeface="+mn-ea"/>
              </a:rPr>
              <a:t>Method of Lateral Movement </a:t>
            </a:r>
            <a:br>
              <a:rPr lang="en-US" altLang="ko-KR" dirty="0">
                <a:latin typeface="+mn-ea"/>
              </a:rPr>
            </a:br>
            <a:endParaRPr lang="ko-KR" altLang="en-US" dirty="0"/>
          </a:p>
        </p:txBody>
      </p:sp>
    </p:spTree>
    <p:extLst>
      <p:ext uri="{BB962C8B-B14F-4D97-AF65-F5344CB8AC3E}">
        <p14:creationId xmlns:p14="http://schemas.microsoft.com/office/powerpoint/2010/main" val="1324949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latin typeface="+mn-ea"/>
              </a:rPr>
              <a:t>Method of Lateral Movement </a:t>
            </a:r>
            <a:endParaRPr lang="ko-KR" altLang="en-US" dirty="0"/>
          </a:p>
        </p:txBody>
      </p:sp>
      <p:sp>
        <p:nvSpPr>
          <p:cNvPr id="3" name="부제목 2"/>
          <p:cNvSpPr>
            <a:spLocks noGrp="1"/>
          </p:cNvSpPr>
          <p:nvPr>
            <p:ph type="subTitle" idx="1"/>
          </p:nvPr>
        </p:nvSpPr>
        <p:spPr/>
        <p:txBody>
          <a:bodyPr/>
          <a:lstStyle/>
          <a:p>
            <a:r>
              <a:rPr lang="en-US" altLang="ko-KR" dirty="0" smtClean="0"/>
              <a:t>Active Directory Environment( in Same Domain )</a:t>
            </a:r>
            <a:endParaRPr lang="ko-KR" altLang="en-US" dirty="0"/>
          </a:p>
        </p:txBody>
      </p:sp>
      <p:sp>
        <p:nvSpPr>
          <p:cNvPr id="4" name="슬라이드 번호 개체 틀 3"/>
          <p:cNvSpPr>
            <a:spLocks noGrp="1"/>
          </p:cNvSpPr>
          <p:nvPr>
            <p:ph type="sldNum" sz="quarter" idx="10"/>
          </p:nvPr>
        </p:nvSpPr>
        <p:spPr/>
        <p:txBody>
          <a:bodyPr/>
          <a:lstStyle/>
          <a:p>
            <a:fld id="{8486220B-EE48-441A-BEE1-7E447193D81B}" type="slidenum">
              <a:rPr lang="ko-KR" altLang="en-US" smtClean="0"/>
              <a:pPr/>
              <a:t>7</a:t>
            </a:fld>
            <a:endParaRPr lang="ko-KR" altLang="en-US" dirty="0"/>
          </a:p>
        </p:txBody>
      </p:sp>
      <p:grpSp>
        <p:nvGrpSpPr>
          <p:cNvPr id="6" name="그룹 5"/>
          <p:cNvGrpSpPr/>
          <p:nvPr/>
        </p:nvGrpSpPr>
        <p:grpSpPr>
          <a:xfrm>
            <a:off x="1331642" y="1484784"/>
            <a:ext cx="2088231" cy="1499600"/>
            <a:chOff x="3797857" y="4646895"/>
            <a:chExt cx="1882887" cy="1371711"/>
          </a:xfrm>
        </p:grpSpPr>
        <p:pic>
          <p:nvPicPr>
            <p:cNvPr id="7"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797857" y="4646895"/>
              <a:ext cx="1757210" cy="1101185"/>
            </a:xfrm>
            <a:prstGeom prst="rect">
              <a:avLst/>
            </a:prstGeom>
            <a:noFill/>
          </p:spPr>
        </p:pic>
        <p:sp>
          <p:nvSpPr>
            <p:cNvPr id="8" name="TextBox 7"/>
            <p:cNvSpPr txBox="1"/>
            <p:nvPr/>
          </p:nvSpPr>
          <p:spPr>
            <a:xfrm>
              <a:off x="3797857" y="5733256"/>
              <a:ext cx="1882887" cy="285350"/>
            </a:xfrm>
            <a:prstGeom prst="rect">
              <a:avLst/>
            </a:prstGeom>
          </p:spPr>
          <p:txBody>
            <a:bodyPr wrap="square" rtlCol="0">
              <a:noAutofit/>
            </a:bodyPr>
            <a:lstStyle/>
            <a:p>
              <a:r>
                <a:rPr lang="en-US" altLang="ko-KR" sz="1400" b="1" dirty="0" smtClean="0">
                  <a:solidFill>
                    <a:srgbClr val="002060"/>
                  </a:solidFill>
                  <a:latin typeface="+mn-ea"/>
                  <a:sym typeface="Wingdings" pitchFamily="2" charset="2"/>
                </a:rPr>
                <a:t>Administrator System</a:t>
              </a:r>
              <a:endParaRPr lang="ko-KR" altLang="en-US" sz="1400" b="1" dirty="0" smtClean="0">
                <a:solidFill>
                  <a:srgbClr val="002060"/>
                </a:solidFill>
                <a:latin typeface="+mn-ea"/>
                <a:sym typeface="Wingdings" pitchFamily="2" charset="2"/>
              </a:endParaRPr>
            </a:p>
          </p:txBody>
        </p:sp>
      </p:grpSp>
      <p:sp>
        <p:nvSpPr>
          <p:cNvPr id="15" name="아래쪽 화살표 14"/>
          <p:cNvSpPr/>
          <p:nvPr/>
        </p:nvSpPr>
        <p:spPr>
          <a:xfrm>
            <a:off x="1951725" y="3097993"/>
            <a:ext cx="708682" cy="1309670"/>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002060"/>
                </a:solidFill>
              </a:rPr>
              <a:t>RDP</a:t>
            </a:r>
            <a:endParaRPr lang="ko-KR" altLang="en-US" b="1" dirty="0">
              <a:solidFill>
                <a:srgbClr val="002060"/>
              </a:solidFill>
            </a:endParaRPr>
          </a:p>
        </p:txBody>
      </p:sp>
      <p:grpSp>
        <p:nvGrpSpPr>
          <p:cNvPr id="18" name="그룹 17"/>
          <p:cNvGrpSpPr/>
          <p:nvPr/>
        </p:nvGrpSpPr>
        <p:grpSpPr>
          <a:xfrm>
            <a:off x="6372201" y="4527557"/>
            <a:ext cx="2088231" cy="1499600"/>
            <a:chOff x="3797857" y="4646895"/>
            <a:chExt cx="1882887" cy="1371711"/>
          </a:xfrm>
        </p:grpSpPr>
        <p:pic>
          <p:nvPicPr>
            <p:cNvPr id="19"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797857" y="4646895"/>
              <a:ext cx="1757210" cy="1101185"/>
            </a:xfrm>
            <a:prstGeom prst="rect">
              <a:avLst/>
            </a:prstGeom>
            <a:noFill/>
          </p:spPr>
        </p:pic>
        <p:sp>
          <p:nvSpPr>
            <p:cNvPr id="20" name="TextBox 19"/>
            <p:cNvSpPr txBox="1"/>
            <p:nvPr/>
          </p:nvSpPr>
          <p:spPr>
            <a:xfrm>
              <a:off x="3797857" y="5733256"/>
              <a:ext cx="1882887" cy="285350"/>
            </a:xfrm>
            <a:prstGeom prst="rect">
              <a:avLst/>
            </a:prstGeom>
          </p:spPr>
          <p:txBody>
            <a:bodyPr wrap="square" rtlCol="0">
              <a:noAutofit/>
            </a:bodyPr>
            <a:lstStyle/>
            <a:p>
              <a:pPr algn="ctr"/>
              <a:r>
                <a:rPr lang="en-US" altLang="ko-KR" sz="1400" b="1" dirty="0" smtClean="0">
                  <a:solidFill>
                    <a:srgbClr val="002060"/>
                  </a:solidFill>
                  <a:latin typeface="+mn-ea"/>
                  <a:sym typeface="Wingdings" pitchFamily="2" charset="2"/>
                </a:rPr>
                <a:t>Normal System</a:t>
              </a:r>
              <a:endParaRPr lang="ko-KR" altLang="en-US" sz="1400" b="1" dirty="0" smtClean="0">
                <a:solidFill>
                  <a:srgbClr val="002060"/>
                </a:solidFill>
                <a:latin typeface="+mn-ea"/>
                <a:sym typeface="Wingdings" pitchFamily="2" charset="2"/>
              </a:endParaRPr>
            </a:p>
          </p:txBody>
        </p:sp>
      </p:grpSp>
      <p:sp>
        <p:nvSpPr>
          <p:cNvPr id="21" name="모서리가 둥근 사각형 설명선 20"/>
          <p:cNvSpPr/>
          <p:nvPr/>
        </p:nvSpPr>
        <p:spPr>
          <a:xfrm>
            <a:off x="3131841" y="3016768"/>
            <a:ext cx="2965856" cy="976652"/>
          </a:xfrm>
          <a:prstGeom prst="wedgeRoundRectCallout">
            <a:avLst>
              <a:gd name="adj1" fmla="val -45950"/>
              <a:gd name="adj2" fmla="val 109415"/>
              <a:gd name="adj3" fmla="val 16667"/>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154B8B"/>
                </a:solidFill>
              </a:rPr>
              <a:t>Domain Administrator’s NTLM Credentials is saved </a:t>
            </a:r>
          </a:p>
          <a:p>
            <a:pPr algn="ctr"/>
            <a:r>
              <a:rPr lang="en-US" altLang="ko-KR" sz="1400" b="1" dirty="0">
                <a:solidFill>
                  <a:srgbClr val="154B8B"/>
                </a:solidFill>
              </a:rPr>
              <a:t>in Memory(Msv1_0.dll)</a:t>
            </a:r>
            <a:endParaRPr lang="ko-KR" altLang="en-US" sz="1400" b="1" dirty="0">
              <a:solidFill>
                <a:srgbClr val="154B8B"/>
              </a:solidFill>
            </a:endParaRPr>
          </a:p>
        </p:txBody>
      </p:sp>
      <p:sp>
        <p:nvSpPr>
          <p:cNvPr id="22" name="모서리가 둥근 사각형 설명선 21"/>
          <p:cNvSpPr/>
          <p:nvPr/>
        </p:nvSpPr>
        <p:spPr>
          <a:xfrm>
            <a:off x="3115940" y="3026505"/>
            <a:ext cx="2965856" cy="976652"/>
          </a:xfrm>
          <a:prstGeom prst="wedgeRoundRectCallout">
            <a:avLst>
              <a:gd name="adj1" fmla="val -45950"/>
              <a:gd name="adj2" fmla="val 109415"/>
              <a:gd name="adj3" fmla="val 16667"/>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154B8B"/>
                </a:solidFill>
              </a:rPr>
              <a:t>Domain Administrator’s encrypted ID/PW is saved </a:t>
            </a:r>
          </a:p>
          <a:p>
            <a:pPr algn="ctr"/>
            <a:r>
              <a:rPr lang="en-US" altLang="ko-KR" sz="1400" b="1" dirty="0">
                <a:solidFill>
                  <a:srgbClr val="154B8B"/>
                </a:solidFill>
              </a:rPr>
              <a:t>in </a:t>
            </a:r>
            <a:r>
              <a:rPr lang="en-US" altLang="ko-KR" sz="1400" b="1" dirty="0" smtClean="0">
                <a:solidFill>
                  <a:srgbClr val="154B8B"/>
                </a:solidFill>
              </a:rPr>
              <a:t>Memory(Kerberos.dll, Wdigest.dll, tspkg.dll)</a:t>
            </a:r>
            <a:endParaRPr lang="ko-KR" altLang="en-US" sz="1400" b="1" dirty="0">
              <a:solidFill>
                <a:srgbClr val="154B8B"/>
              </a:solidFill>
            </a:endParaRPr>
          </a:p>
        </p:txBody>
      </p:sp>
      <p:sp>
        <p:nvSpPr>
          <p:cNvPr id="23" name="모서리가 둥근 사각형 설명선 22"/>
          <p:cNvSpPr/>
          <p:nvPr/>
        </p:nvSpPr>
        <p:spPr>
          <a:xfrm>
            <a:off x="251520" y="3030310"/>
            <a:ext cx="1440162" cy="853814"/>
          </a:xfrm>
          <a:prstGeom prst="wedgeRoundRectCallout">
            <a:avLst>
              <a:gd name="adj1" fmla="val 72150"/>
              <a:gd name="adj2" fmla="val 20612"/>
              <a:gd name="adj3" fmla="val 16667"/>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154B8B"/>
                </a:solidFill>
              </a:rPr>
              <a:t>Using Domain Administrator Account</a:t>
            </a:r>
            <a:endParaRPr lang="ko-KR" altLang="en-US" sz="1400" b="1" dirty="0">
              <a:solidFill>
                <a:srgbClr val="154B8B"/>
              </a:solidFill>
            </a:endParaRPr>
          </a:p>
        </p:txBody>
      </p:sp>
      <p:sp>
        <p:nvSpPr>
          <p:cNvPr id="24" name="오른쪽 화살표 23"/>
          <p:cNvSpPr/>
          <p:nvPr/>
        </p:nvSpPr>
        <p:spPr>
          <a:xfrm>
            <a:off x="3491880" y="4549590"/>
            <a:ext cx="2808312" cy="504056"/>
          </a:xfrm>
          <a:prstGeom prst="rightArrow">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154B8B"/>
                </a:solidFill>
              </a:rPr>
              <a:t>Copy Backdoor</a:t>
            </a:r>
            <a:endParaRPr lang="ko-KR" altLang="en-US" b="1" dirty="0">
              <a:solidFill>
                <a:srgbClr val="154B8B"/>
              </a:solidFill>
            </a:endParaRPr>
          </a:p>
        </p:txBody>
      </p:sp>
      <p:sp>
        <p:nvSpPr>
          <p:cNvPr id="25" name="오른쪽 화살표 24"/>
          <p:cNvSpPr/>
          <p:nvPr/>
        </p:nvSpPr>
        <p:spPr>
          <a:xfrm>
            <a:off x="3491880" y="5161658"/>
            <a:ext cx="2808312" cy="504056"/>
          </a:xfrm>
          <a:prstGeom prst="rightArrow">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154B8B"/>
                </a:solidFill>
              </a:rPr>
              <a:t>Run Backdoor</a:t>
            </a:r>
            <a:endParaRPr lang="ko-KR" altLang="en-US" b="1" dirty="0">
              <a:solidFill>
                <a:srgbClr val="154B8B"/>
              </a:solidFill>
            </a:endParaRPr>
          </a:p>
        </p:txBody>
      </p:sp>
      <p:sp>
        <p:nvSpPr>
          <p:cNvPr id="26" name="모서리가 둥근 사각형 설명선 25"/>
          <p:cNvSpPr/>
          <p:nvPr/>
        </p:nvSpPr>
        <p:spPr>
          <a:xfrm>
            <a:off x="4562615" y="4070768"/>
            <a:ext cx="2457657" cy="402729"/>
          </a:xfrm>
          <a:prstGeom prst="wedgeRoundRectCallout">
            <a:avLst>
              <a:gd name="adj1" fmla="val -22764"/>
              <a:gd name="adj2" fmla="val 89624"/>
              <a:gd name="adj3" fmla="val 16667"/>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154B8B"/>
                </a:solidFill>
              </a:rPr>
              <a:t>Network Share Point</a:t>
            </a:r>
            <a:endParaRPr lang="ko-KR" altLang="en-US" sz="1400" b="1" dirty="0">
              <a:solidFill>
                <a:srgbClr val="154B8B"/>
              </a:solidFill>
            </a:endParaRPr>
          </a:p>
        </p:txBody>
      </p:sp>
      <p:sp>
        <p:nvSpPr>
          <p:cNvPr id="27" name="모서리가 둥근 사각형 설명선 26"/>
          <p:cNvSpPr/>
          <p:nvPr/>
        </p:nvSpPr>
        <p:spPr>
          <a:xfrm>
            <a:off x="3667282" y="5828985"/>
            <a:ext cx="2457657" cy="567307"/>
          </a:xfrm>
          <a:prstGeom prst="wedgeRoundRectCallout">
            <a:avLst>
              <a:gd name="adj1" fmla="val -29870"/>
              <a:gd name="adj2" fmla="val -83628"/>
              <a:gd name="adj3" fmla="val 16667"/>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err="1" smtClean="0">
                <a:solidFill>
                  <a:srgbClr val="154B8B"/>
                </a:solidFill>
              </a:rPr>
              <a:t>sc</a:t>
            </a:r>
            <a:r>
              <a:rPr lang="en-US" altLang="ko-KR" sz="1400" b="1" dirty="0" smtClean="0">
                <a:solidFill>
                  <a:srgbClr val="154B8B"/>
                </a:solidFill>
              </a:rPr>
              <a:t>, at, </a:t>
            </a:r>
            <a:r>
              <a:rPr lang="en-US" altLang="ko-KR" sz="1400" b="1" dirty="0" err="1" smtClean="0">
                <a:solidFill>
                  <a:srgbClr val="154B8B"/>
                </a:solidFill>
              </a:rPr>
              <a:t>wmic</a:t>
            </a:r>
            <a:r>
              <a:rPr lang="en-US" altLang="ko-KR" sz="1400" b="1" dirty="0" smtClean="0">
                <a:solidFill>
                  <a:srgbClr val="154B8B"/>
                </a:solidFill>
              </a:rPr>
              <a:t>, </a:t>
            </a:r>
            <a:r>
              <a:rPr lang="en-US" altLang="ko-KR" sz="1400" b="1" dirty="0" err="1" smtClean="0">
                <a:solidFill>
                  <a:srgbClr val="154B8B"/>
                </a:solidFill>
              </a:rPr>
              <a:t>reg</a:t>
            </a:r>
            <a:r>
              <a:rPr lang="en-US" altLang="ko-KR" sz="1400" b="1" dirty="0" smtClean="0">
                <a:solidFill>
                  <a:srgbClr val="154B8B"/>
                </a:solidFill>
              </a:rPr>
              <a:t>, </a:t>
            </a:r>
            <a:r>
              <a:rPr lang="en-US" altLang="ko-KR" sz="1400" b="1" dirty="0" err="1">
                <a:solidFill>
                  <a:srgbClr val="154B8B"/>
                </a:solidFill>
              </a:rPr>
              <a:t>p</a:t>
            </a:r>
            <a:r>
              <a:rPr lang="en-US" altLang="ko-KR" sz="1400" b="1" dirty="0" err="1" smtClean="0">
                <a:solidFill>
                  <a:srgbClr val="154B8B"/>
                </a:solidFill>
              </a:rPr>
              <a:t>sexec</a:t>
            </a:r>
            <a:r>
              <a:rPr lang="en-US" altLang="ko-KR" sz="1400" b="1" dirty="0">
                <a:solidFill>
                  <a:srgbClr val="154B8B"/>
                </a:solidFill>
              </a:rPr>
              <a:t>, </a:t>
            </a:r>
            <a:r>
              <a:rPr lang="en-US" altLang="ko-KR" sz="1400" b="1" dirty="0" err="1" smtClean="0">
                <a:solidFill>
                  <a:srgbClr val="154B8B"/>
                </a:solidFill>
              </a:rPr>
              <a:t>winrs</a:t>
            </a:r>
            <a:endParaRPr lang="ko-KR" altLang="en-US" sz="1400" b="1" dirty="0">
              <a:solidFill>
                <a:srgbClr val="154B8B"/>
              </a:solidFill>
            </a:endParaRPr>
          </a:p>
        </p:txBody>
      </p:sp>
      <p:sp>
        <p:nvSpPr>
          <p:cNvPr id="28" name="모서리가 둥근 사각형 설명선 27"/>
          <p:cNvSpPr/>
          <p:nvPr/>
        </p:nvSpPr>
        <p:spPr>
          <a:xfrm>
            <a:off x="3100039" y="3014348"/>
            <a:ext cx="2961654" cy="970802"/>
          </a:xfrm>
          <a:prstGeom prst="wedgeRoundRectCallout">
            <a:avLst>
              <a:gd name="adj1" fmla="val -45613"/>
              <a:gd name="adj2" fmla="val 110782"/>
              <a:gd name="adj3" fmla="val 16667"/>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154B8B"/>
                </a:solidFill>
              </a:rPr>
              <a:t>Stealing </a:t>
            </a:r>
          </a:p>
          <a:p>
            <a:pPr algn="ctr"/>
            <a:r>
              <a:rPr lang="en-US" altLang="ko-KR" sz="1400" b="1" dirty="0" smtClean="0">
                <a:solidFill>
                  <a:srgbClr val="154B8B"/>
                </a:solidFill>
              </a:rPr>
              <a:t>Domain </a:t>
            </a:r>
            <a:r>
              <a:rPr lang="en-US" altLang="ko-KR" sz="1400" b="1" dirty="0">
                <a:solidFill>
                  <a:srgbClr val="154B8B"/>
                </a:solidFill>
              </a:rPr>
              <a:t>Administrator’s </a:t>
            </a:r>
            <a:endParaRPr lang="en-US" altLang="ko-KR" sz="1400" b="1" dirty="0" smtClean="0">
              <a:solidFill>
                <a:srgbClr val="154B8B"/>
              </a:solidFill>
            </a:endParaRPr>
          </a:p>
          <a:p>
            <a:pPr algn="ctr"/>
            <a:r>
              <a:rPr lang="en-US" altLang="ko-KR" sz="1400" b="1" dirty="0" smtClean="0">
                <a:solidFill>
                  <a:srgbClr val="154B8B"/>
                </a:solidFill>
              </a:rPr>
              <a:t>Decrypted ID/PW or NTLM Credentials From Memory</a:t>
            </a:r>
            <a:endParaRPr lang="ko-KR" altLang="en-US" sz="1400" b="1" dirty="0">
              <a:solidFill>
                <a:srgbClr val="154B8B"/>
              </a:solidFill>
            </a:endParaRPr>
          </a:p>
        </p:txBody>
      </p:sp>
      <p:sp>
        <p:nvSpPr>
          <p:cNvPr id="29" name="모서리가 둥근 사각형 설명선 28"/>
          <p:cNvSpPr/>
          <p:nvPr/>
        </p:nvSpPr>
        <p:spPr>
          <a:xfrm>
            <a:off x="3061734" y="2991945"/>
            <a:ext cx="3964905" cy="971909"/>
          </a:xfrm>
          <a:prstGeom prst="wedgeRoundRectCallout">
            <a:avLst>
              <a:gd name="adj1" fmla="val -45085"/>
              <a:gd name="adj2" fmla="val 110243"/>
              <a:gd name="adj3" fmla="val 16667"/>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154B8B"/>
                </a:solidFill>
              </a:rPr>
              <a:t>Using Domain Administrator’s </a:t>
            </a:r>
          </a:p>
          <a:p>
            <a:pPr algn="ctr"/>
            <a:r>
              <a:rPr lang="en-US" altLang="ko-KR" sz="1400" b="1" dirty="0" smtClean="0">
                <a:solidFill>
                  <a:srgbClr val="154B8B"/>
                </a:solidFill>
              </a:rPr>
              <a:t>NTLM Credentials for SSO(Single Sign-On)</a:t>
            </a:r>
          </a:p>
          <a:p>
            <a:pPr algn="ctr"/>
            <a:r>
              <a:rPr lang="en-US" altLang="ko-KR" sz="1400" b="1" dirty="0" smtClean="0">
                <a:solidFill>
                  <a:srgbClr val="154B8B"/>
                </a:solidFill>
              </a:rPr>
              <a:t>or ID/PW Directly</a:t>
            </a:r>
            <a:endParaRPr lang="ko-KR" altLang="en-US" sz="1400" b="1" dirty="0">
              <a:solidFill>
                <a:srgbClr val="154B8B"/>
              </a:solidFill>
            </a:endParaRPr>
          </a:p>
        </p:txBody>
      </p:sp>
      <p:grpSp>
        <p:nvGrpSpPr>
          <p:cNvPr id="30" name="그룹 29"/>
          <p:cNvGrpSpPr/>
          <p:nvPr/>
        </p:nvGrpSpPr>
        <p:grpSpPr>
          <a:xfrm>
            <a:off x="6372200" y="4521272"/>
            <a:ext cx="2088232" cy="1505885"/>
            <a:chOff x="5724128" y="3123518"/>
            <a:chExt cx="2088232" cy="1505885"/>
          </a:xfrm>
        </p:grpSpPr>
        <p:pic>
          <p:nvPicPr>
            <p:cNvPr id="31"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724128" y="3123518"/>
              <a:ext cx="1953409" cy="1224136"/>
            </a:xfrm>
            <a:prstGeom prst="rect">
              <a:avLst/>
            </a:prstGeom>
            <a:noFill/>
          </p:spPr>
        </p:pic>
        <p:sp>
          <p:nvSpPr>
            <p:cNvPr id="32" name="TextBox 31"/>
            <p:cNvSpPr txBox="1"/>
            <p:nvPr/>
          </p:nvSpPr>
          <p:spPr>
            <a:xfrm>
              <a:off x="5724128" y="4344053"/>
              <a:ext cx="2088232" cy="285350"/>
            </a:xfrm>
            <a:prstGeom prst="rect">
              <a:avLst/>
            </a:prstGeom>
          </p:spPr>
          <p:txBody>
            <a:bodyPr wrap="square" rtlCol="0">
              <a:noAutofit/>
            </a:bodyPr>
            <a:lstStyle/>
            <a:p>
              <a:r>
                <a:rPr lang="en-US" altLang="ko-KR" sz="1400" b="1" dirty="0" smtClean="0">
                  <a:solidFill>
                    <a:schemeClr val="accent4">
                      <a:lumMod val="75000"/>
                    </a:schemeClr>
                  </a:solidFill>
                  <a:latin typeface="+mn-ea"/>
                  <a:sym typeface="Wingdings" pitchFamily="2" charset="2"/>
                </a:rPr>
                <a:t>Compromised System</a:t>
              </a:r>
              <a:endParaRPr lang="ko-KR" altLang="en-US" sz="1400" b="1" dirty="0" smtClean="0">
                <a:solidFill>
                  <a:schemeClr val="accent4">
                    <a:lumMod val="75000"/>
                  </a:schemeClr>
                </a:solidFill>
                <a:latin typeface="+mn-ea"/>
                <a:sym typeface="Wingdings" pitchFamily="2" charset="2"/>
              </a:endParaRPr>
            </a:p>
          </p:txBody>
        </p:sp>
      </p:grpSp>
      <p:grpSp>
        <p:nvGrpSpPr>
          <p:cNvPr id="5" name="그룹 4"/>
          <p:cNvGrpSpPr/>
          <p:nvPr/>
        </p:nvGrpSpPr>
        <p:grpSpPr>
          <a:xfrm>
            <a:off x="3326526" y="1322521"/>
            <a:ext cx="5596826" cy="3089241"/>
            <a:chOff x="3342582" y="1316535"/>
            <a:chExt cx="5596826" cy="3089241"/>
          </a:xfrm>
        </p:grpSpPr>
        <p:sp>
          <p:nvSpPr>
            <p:cNvPr id="40" name="모서리가 둥근 사각형 설명선 39"/>
            <p:cNvSpPr/>
            <p:nvPr/>
          </p:nvSpPr>
          <p:spPr>
            <a:xfrm>
              <a:off x="3342582" y="1316535"/>
              <a:ext cx="5596826" cy="3089241"/>
            </a:xfrm>
            <a:prstGeom prst="wedgeRoundRectCallout">
              <a:avLst>
                <a:gd name="adj1" fmla="val -58486"/>
                <a:gd name="adj2" fmla="val 51376"/>
                <a:gd name="adj3" fmla="val 16667"/>
              </a:avLst>
            </a:prstGeom>
            <a:solidFill>
              <a:schemeClr val="bg1"/>
            </a:solid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dirty="0">
                <a:solidFill>
                  <a:srgbClr val="154B8B"/>
                </a:solidFill>
              </a:endParaRPr>
            </a:p>
          </p:txBody>
        </p:sp>
        <p:grpSp>
          <p:nvGrpSpPr>
            <p:cNvPr id="41" name="그룹 40"/>
            <p:cNvGrpSpPr/>
            <p:nvPr/>
          </p:nvGrpSpPr>
          <p:grpSpPr>
            <a:xfrm>
              <a:off x="3605534" y="1432031"/>
              <a:ext cx="5070922" cy="2807492"/>
              <a:chOff x="1979712" y="3212977"/>
              <a:chExt cx="5688632" cy="3240359"/>
            </a:xfrm>
          </p:grpSpPr>
          <p:grpSp>
            <p:nvGrpSpPr>
              <p:cNvPr id="42" name="그룹 41"/>
              <p:cNvGrpSpPr/>
              <p:nvPr/>
            </p:nvGrpSpPr>
            <p:grpSpPr>
              <a:xfrm>
                <a:off x="1979712" y="3212977"/>
                <a:ext cx="5688632" cy="3240359"/>
                <a:chOff x="2483768" y="2564904"/>
                <a:chExt cx="5992969" cy="3413037"/>
              </a:xfrm>
            </p:grpSpPr>
            <p:pic>
              <p:nvPicPr>
                <p:cNvPr id="44" name="그림 43"/>
                <p:cNvPicPr>
                  <a:picLocks noChangeAspect="1"/>
                </p:cNvPicPr>
                <p:nvPr/>
              </p:nvPicPr>
              <p:blipFill>
                <a:blip r:embed="rId4"/>
                <a:stretch>
                  <a:fillRect/>
                </a:stretch>
              </p:blipFill>
              <p:spPr>
                <a:xfrm>
                  <a:off x="2483768" y="2564904"/>
                  <a:ext cx="5992969" cy="3413037"/>
                </a:xfrm>
                <a:prstGeom prst="rect">
                  <a:avLst/>
                </a:prstGeom>
                <a:ln>
                  <a:solidFill>
                    <a:schemeClr val="accent1"/>
                  </a:solidFill>
                </a:ln>
              </p:spPr>
            </p:pic>
            <p:sp>
              <p:nvSpPr>
                <p:cNvPr id="45" name="직사각형 44"/>
                <p:cNvSpPr/>
                <p:nvPr/>
              </p:nvSpPr>
              <p:spPr>
                <a:xfrm>
                  <a:off x="3047570" y="4077072"/>
                  <a:ext cx="2748565"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직사각형 45"/>
                <p:cNvSpPr/>
                <p:nvPr/>
              </p:nvSpPr>
              <p:spPr>
                <a:xfrm>
                  <a:off x="3047571" y="4797152"/>
                  <a:ext cx="2748565"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3" name="직사각형 42"/>
              <p:cNvSpPr/>
              <p:nvPr/>
            </p:nvSpPr>
            <p:spPr>
              <a:xfrm>
                <a:off x="2504876" y="3999173"/>
                <a:ext cx="3579292" cy="6494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36" name="그룹 35"/>
          <p:cNvGrpSpPr/>
          <p:nvPr/>
        </p:nvGrpSpPr>
        <p:grpSpPr>
          <a:xfrm>
            <a:off x="1331642" y="4573668"/>
            <a:ext cx="2088231" cy="1499600"/>
            <a:chOff x="3797857" y="4646895"/>
            <a:chExt cx="1882887" cy="1371711"/>
          </a:xfrm>
        </p:grpSpPr>
        <p:pic>
          <p:nvPicPr>
            <p:cNvPr id="37"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797857" y="4646895"/>
              <a:ext cx="1757210" cy="1101185"/>
            </a:xfrm>
            <a:prstGeom prst="rect">
              <a:avLst/>
            </a:prstGeom>
            <a:noFill/>
          </p:spPr>
        </p:pic>
        <p:sp>
          <p:nvSpPr>
            <p:cNvPr id="38" name="TextBox 37"/>
            <p:cNvSpPr txBox="1"/>
            <p:nvPr/>
          </p:nvSpPr>
          <p:spPr>
            <a:xfrm>
              <a:off x="3797857" y="5733256"/>
              <a:ext cx="1882887" cy="285350"/>
            </a:xfrm>
            <a:prstGeom prst="rect">
              <a:avLst/>
            </a:prstGeom>
          </p:spPr>
          <p:txBody>
            <a:bodyPr wrap="square" rtlCol="0">
              <a:noAutofit/>
            </a:bodyPr>
            <a:lstStyle/>
            <a:p>
              <a:r>
                <a:rPr lang="en-US" altLang="ko-KR" sz="1400" b="1" dirty="0" smtClean="0">
                  <a:solidFill>
                    <a:srgbClr val="002060"/>
                  </a:solidFill>
                  <a:latin typeface="+mn-ea"/>
                  <a:sym typeface="Wingdings" pitchFamily="2" charset="2"/>
                </a:rPr>
                <a:t>   Normal System</a:t>
              </a:r>
              <a:endParaRPr lang="ko-KR" altLang="en-US" sz="1400" b="1" dirty="0" smtClean="0">
                <a:solidFill>
                  <a:srgbClr val="002060"/>
                </a:solidFill>
                <a:latin typeface="+mn-ea"/>
                <a:sym typeface="Wingdings" pitchFamily="2" charset="2"/>
              </a:endParaRPr>
            </a:p>
          </p:txBody>
        </p:sp>
      </p:grpSp>
      <p:grpSp>
        <p:nvGrpSpPr>
          <p:cNvPr id="39" name="그룹 38"/>
          <p:cNvGrpSpPr/>
          <p:nvPr/>
        </p:nvGrpSpPr>
        <p:grpSpPr>
          <a:xfrm>
            <a:off x="1321368" y="4560580"/>
            <a:ext cx="2088232" cy="1505885"/>
            <a:chOff x="5724128" y="3123518"/>
            <a:chExt cx="2088232" cy="1505885"/>
          </a:xfrm>
        </p:grpSpPr>
        <p:pic>
          <p:nvPicPr>
            <p:cNvPr id="47"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724128" y="3123518"/>
              <a:ext cx="1953409" cy="1224136"/>
            </a:xfrm>
            <a:prstGeom prst="rect">
              <a:avLst/>
            </a:prstGeom>
            <a:noFill/>
          </p:spPr>
        </p:pic>
        <p:sp>
          <p:nvSpPr>
            <p:cNvPr id="48" name="TextBox 47"/>
            <p:cNvSpPr txBox="1"/>
            <p:nvPr/>
          </p:nvSpPr>
          <p:spPr>
            <a:xfrm>
              <a:off x="5724128" y="4344053"/>
              <a:ext cx="2088232" cy="285350"/>
            </a:xfrm>
            <a:prstGeom prst="rect">
              <a:avLst/>
            </a:prstGeom>
          </p:spPr>
          <p:txBody>
            <a:bodyPr wrap="square" rtlCol="0">
              <a:noAutofit/>
            </a:bodyPr>
            <a:lstStyle/>
            <a:p>
              <a:r>
                <a:rPr lang="en-US" altLang="ko-KR" sz="1400" b="1" dirty="0" smtClean="0">
                  <a:solidFill>
                    <a:schemeClr val="accent4">
                      <a:lumMod val="75000"/>
                    </a:schemeClr>
                  </a:solidFill>
                  <a:latin typeface="+mn-ea"/>
                  <a:sym typeface="Wingdings" pitchFamily="2" charset="2"/>
                </a:rPr>
                <a:t>Compromised System</a:t>
              </a:r>
              <a:endParaRPr lang="ko-KR" altLang="en-US" sz="1400" b="1" dirty="0" smtClean="0">
                <a:solidFill>
                  <a:schemeClr val="accent4">
                    <a:lumMod val="75000"/>
                  </a:schemeClr>
                </a:solidFill>
                <a:latin typeface="+mn-ea"/>
                <a:sym typeface="Wingdings" pitchFamily="2" charset="2"/>
              </a:endParaRPr>
            </a:p>
          </p:txBody>
        </p:sp>
      </p:grpSp>
      <p:pic>
        <p:nvPicPr>
          <p:cNvPr id="49" name="Picture 31" descr="D:\001_ahnlab_work\01_제안서\120102_사내공용PPT템플릿\최종본\icon\2012_01_icon_029.png"/>
          <p:cNvPicPr>
            <a:picLocks noChangeAspect="1" noChangeArrowheads="1"/>
          </p:cNvPicPr>
          <p:nvPr/>
        </p:nvPicPr>
        <p:blipFill>
          <a:blip r:embed="rId5" cstate="print"/>
          <a:srcRect/>
          <a:stretch>
            <a:fillRect/>
          </a:stretch>
        </p:blipFill>
        <p:spPr bwMode="auto">
          <a:xfrm>
            <a:off x="1927119" y="4809472"/>
            <a:ext cx="720080" cy="711707"/>
          </a:xfrm>
          <a:prstGeom prst="rect">
            <a:avLst/>
          </a:prstGeom>
          <a:noFill/>
        </p:spPr>
      </p:pic>
    </p:spTree>
    <p:extLst>
      <p:ext uri="{BB962C8B-B14F-4D97-AF65-F5344CB8AC3E}">
        <p14:creationId xmlns:p14="http://schemas.microsoft.com/office/powerpoint/2010/main" val="368043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xit" presetSubtype="0" fill="hold" grpId="1" nodeType="with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20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xit" presetSubtype="0" fill="hold" grpId="1" nodeType="withEffect">
                                  <p:stCondLst>
                                    <p:cond delay="200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par>
                          <p:cTn id="34" fill="hold">
                            <p:stCondLst>
                              <p:cond delay="500"/>
                            </p:stCondLst>
                            <p:childTnLst>
                              <p:par>
                                <p:cTn id="35" presetID="10" presetClass="entr" presetSubtype="0" fill="hold" nodeType="afterEffect">
                                  <p:stCondLst>
                                    <p:cond delay="10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xit" presetSubtype="0" fill="hold" nodeType="withEffect">
                                  <p:stCondLst>
                                    <p:cond delay="100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childTnLst>
                          </p:cTn>
                        </p:par>
                        <p:par>
                          <p:cTn id="41" fill="hold">
                            <p:stCondLst>
                              <p:cond delay="2000"/>
                            </p:stCondLst>
                            <p:childTnLst>
                              <p:par>
                                <p:cTn id="42" presetID="10" presetClass="entr" presetSubtype="0" fill="hold" grpId="0" nodeType="afterEffect">
                                  <p:stCondLst>
                                    <p:cond delay="40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xit" presetSubtype="0" fill="hold" grpId="1" nodeType="withEffect">
                                  <p:stCondLst>
                                    <p:cond delay="400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childTnLst>
                          </p:cTn>
                        </p:par>
                        <p:par>
                          <p:cTn id="48" fill="hold">
                            <p:stCondLst>
                              <p:cond delay="6500"/>
                            </p:stCondLst>
                            <p:childTnLst>
                              <p:par>
                                <p:cTn id="49" presetID="10" presetClass="entr" presetSubtype="0" fill="hold" nodeType="afterEffect">
                                  <p:stCondLst>
                                    <p:cond delay="400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10" presetClass="exit" presetSubtype="0" fill="hold" grpId="1" nodeType="withEffect">
                                  <p:stCondLst>
                                    <p:cond delay="400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xit" presetSubtype="0" fill="hold" nodeType="withEffect">
                                  <p:stCondLst>
                                    <p:cond delay="0"/>
                                  </p:stCondLst>
                                  <p:childTnLst>
                                    <p:animEffect transition="out" filter="fad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par>
                          <p:cTn id="77" fill="hold">
                            <p:stCondLst>
                              <p:cond delay="500"/>
                            </p:stCondLst>
                            <p:childTnLst>
                              <p:par>
                                <p:cTn id="78" presetID="10" presetClass="exit" presetSubtype="0" fill="hold" nodeType="after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1" grpId="0" animBg="1"/>
      <p:bldP spid="21" grpId="1" animBg="1"/>
      <p:bldP spid="22" grpId="0" animBg="1"/>
      <p:bldP spid="22" grpId="1" animBg="1"/>
      <p:bldP spid="23" grpId="0" animBg="1"/>
      <p:bldP spid="23" grpId="1" animBg="1"/>
      <p:bldP spid="24" grpId="0" animBg="1"/>
      <p:bldP spid="25" grpId="0" animBg="1"/>
      <p:bldP spid="26" grpId="0" animBg="1"/>
      <p:bldP spid="27" grpId="0" animBg="1"/>
      <p:bldP spid="28" grpId="0" animBg="1"/>
      <p:bldP spid="28" grpId="1"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latin typeface="+mn-ea"/>
              </a:rPr>
              <a:t>Method of Lateral Movement </a:t>
            </a:r>
            <a:endParaRPr lang="ko-KR" altLang="en-US" dirty="0"/>
          </a:p>
        </p:txBody>
      </p:sp>
      <p:sp>
        <p:nvSpPr>
          <p:cNvPr id="3" name="부제목 2"/>
          <p:cNvSpPr>
            <a:spLocks noGrp="1"/>
          </p:cNvSpPr>
          <p:nvPr>
            <p:ph type="subTitle" idx="1"/>
          </p:nvPr>
        </p:nvSpPr>
        <p:spPr/>
        <p:txBody>
          <a:bodyPr/>
          <a:lstStyle/>
          <a:p>
            <a:r>
              <a:rPr lang="en-US" altLang="ko-KR" dirty="0" smtClean="0"/>
              <a:t>Multi-Domain Environment</a:t>
            </a:r>
            <a:endParaRPr lang="ko-KR" altLang="en-US" dirty="0"/>
          </a:p>
        </p:txBody>
      </p:sp>
      <p:sp>
        <p:nvSpPr>
          <p:cNvPr id="7" name="직사각형 6"/>
          <p:cNvSpPr/>
          <p:nvPr/>
        </p:nvSpPr>
        <p:spPr>
          <a:xfrm>
            <a:off x="755576" y="2346832"/>
            <a:ext cx="3672408" cy="417851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755576" y="1791014"/>
            <a:ext cx="1296145" cy="555817"/>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002060"/>
                </a:solidFill>
              </a:rPr>
              <a:t>A Domain</a:t>
            </a:r>
            <a:endParaRPr lang="ko-KR" altLang="en-US" b="1" dirty="0"/>
          </a:p>
        </p:txBody>
      </p:sp>
      <p:pic>
        <p:nvPicPr>
          <p:cNvPr id="9"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083642" y="2553210"/>
            <a:ext cx="1008112" cy="631750"/>
          </a:xfrm>
          <a:prstGeom prst="rect">
            <a:avLst/>
          </a:prstGeom>
          <a:noFill/>
        </p:spPr>
      </p:pic>
      <p:pic>
        <p:nvPicPr>
          <p:cNvPr id="11"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240469" y="2553210"/>
            <a:ext cx="1008112" cy="631750"/>
          </a:xfrm>
          <a:prstGeom prst="rect">
            <a:avLst/>
          </a:prstGeom>
          <a:noFill/>
        </p:spPr>
      </p:pic>
      <p:sp>
        <p:nvSpPr>
          <p:cNvPr id="12" name="직사각형 11"/>
          <p:cNvSpPr/>
          <p:nvPr/>
        </p:nvSpPr>
        <p:spPr>
          <a:xfrm>
            <a:off x="5087654" y="2346831"/>
            <a:ext cx="3672408" cy="417851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p:cNvSpPr/>
          <p:nvPr/>
        </p:nvSpPr>
        <p:spPr>
          <a:xfrm>
            <a:off x="5087654" y="1791013"/>
            <a:ext cx="1296145" cy="555817"/>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rgbClr val="002060"/>
                </a:solidFill>
              </a:rPr>
              <a:t>B</a:t>
            </a:r>
            <a:r>
              <a:rPr lang="en-US" altLang="ko-KR" b="1" dirty="0" smtClean="0">
                <a:solidFill>
                  <a:srgbClr val="002060"/>
                </a:solidFill>
              </a:rPr>
              <a:t> Domain</a:t>
            </a:r>
            <a:endParaRPr lang="ko-KR" altLang="en-US" b="1" dirty="0"/>
          </a:p>
        </p:txBody>
      </p:sp>
      <p:pic>
        <p:nvPicPr>
          <p:cNvPr id="14"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926815" y="3369514"/>
            <a:ext cx="1008112" cy="631750"/>
          </a:xfrm>
          <a:prstGeom prst="rect">
            <a:avLst/>
          </a:prstGeom>
          <a:noFill/>
        </p:spPr>
      </p:pic>
      <p:pic>
        <p:nvPicPr>
          <p:cNvPr id="15"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083642" y="3366231"/>
            <a:ext cx="1008112" cy="631750"/>
          </a:xfrm>
          <a:prstGeom prst="rect">
            <a:avLst/>
          </a:prstGeom>
          <a:noFill/>
        </p:spPr>
      </p:pic>
      <p:pic>
        <p:nvPicPr>
          <p:cNvPr id="16"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240469" y="3366231"/>
            <a:ext cx="1008112" cy="631750"/>
          </a:xfrm>
          <a:prstGeom prst="rect">
            <a:avLst/>
          </a:prstGeom>
          <a:noFill/>
        </p:spPr>
      </p:pic>
      <p:pic>
        <p:nvPicPr>
          <p:cNvPr id="17"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926815" y="4145931"/>
            <a:ext cx="1008112" cy="631750"/>
          </a:xfrm>
          <a:prstGeom prst="rect">
            <a:avLst/>
          </a:prstGeom>
          <a:noFill/>
        </p:spPr>
      </p:pic>
      <p:pic>
        <p:nvPicPr>
          <p:cNvPr id="18"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083642" y="4142648"/>
            <a:ext cx="1008112" cy="631750"/>
          </a:xfrm>
          <a:prstGeom prst="rect">
            <a:avLst/>
          </a:prstGeom>
          <a:noFill/>
        </p:spPr>
      </p:pic>
      <p:pic>
        <p:nvPicPr>
          <p:cNvPr id="19"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240469" y="4142648"/>
            <a:ext cx="1008112" cy="631750"/>
          </a:xfrm>
          <a:prstGeom prst="rect">
            <a:avLst/>
          </a:prstGeom>
          <a:noFill/>
        </p:spPr>
      </p:pic>
      <p:pic>
        <p:nvPicPr>
          <p:cNvPr id="21"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083642" y="4903763"/>
            <a:ext cx="1008112" cy="631750"/>
          </a:xfrm>
          <a:prstGeom prst="rect">
            <a:avLst/>
          </a:prstGeom>
          <a:noFill/>
        </p:spPr>
      </p:pic>
      <p:pic>
        <p:nvPicPr>
          <p:cNvPr id="22"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240469" y="4903763"/>
            <a:ext cx="1008112" cy="631750"/>
          </a:xfrm>
          <a:prstGeom prst="rect">
            <a:avLst/>
          </a:prstGeom>
          <a:noFill/>
        </p:spPr>
      </p:pic>
      <p:pic>
        <p:nvPicPr>
          <p:cNvPr id="23"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926815" y="5668161"/>
            <a:ext cx="1008112" cy="631750"/>
          </a:xfrm>
          <a:prstGeom prst="rect">
            <a:avLst/>
          </a:prstGeom>
          <a:noFill/>
        </p:spPr>
      </p:pic>
      <p:pic>
        <p:nvPicPr>
          <p:cNvPr id="24"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2083642" y="5664878"/>
            <a:ext cx="1008112" cy="631750"/>
          </a:xfrm>
          <a:prstGeom prst="rect">
            <a:avLst/>
          </a:prstGeom>
          <a:noFill/>
        </p:spPr>
      </p:pic>
      <p:pic>
        <p:nvPicPr>
          <p:cNvPr id="25"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240469" y="5664878"/>
            <a:ext cx="1008112" cy="631750"/>
          </a:xfrm>
          <a:prstGeom prst="rect">
            <a:avLst/>
          </a:prstGeom>
          <a:noFill/>
        </p:spPr>
      </p:pic>
      <p:pic>
        <p:nvPicPr>
          <p:cNvPr id="27"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418871" y="2549530"/>
            <a:ext cx="1008112" cy="631750"/>
          </a:xfrm>
          <a:prstGeom prst="rect">
            <a:avLst/>
          </a:prstGeom>
          <a:noFill/>
        </p:spPr>
      </p:pic>
      <p:pic>
        <p:nvPicPr>
          <p:cNvPr id="28"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7575698" y="2549530"/>
            <a:ext cx="1008112" cy="631750"/>
          </a:xfrm>
          <a:prstGeom prst="rect">
            <a:avLst/>
          </a:prstGeom>
          <a:noFill/>
        </p:spPr>
      </p:pic>
      <p:pic>
        <p:nvPicPr>
          <p:cNvPr id="29"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262044" y="3365834"/>
            <a:ext cx="1008112" cy="631750"/>
          </a:xfrm>
          <a:prstGeom prst="rect">
            <a:avLst/>
          </a:prstGeom>
          <a:noFill/>
        </p:spPr>
      </p:pic>
      <p:pic>
        <p:nvPicPr>
          <p:cNvPr id="30"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418871" y="3362551"/>
            <a:ext cx="1008112" cy="631750"/>
          </a:xfrm>
          <a:prstGeom prst="rect">
            <a:avLst/>
          </a:prstGeom>
          <a:noFill/>
        </p:spPr>
      </p:pic>
      <p:pic>
        <p:nvPicPr>
          <p:cNvPr id="31"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7575698" y="3362551"/>
            <a:ext cx="1008112" cy="631750"/>
          </a:xfrm>
          <a:prstGeom prst="rect">
            <a:avLst/>
          </a:prstGeom>
          <a:noFill/>
        </p:spPr>
      </p:pic>
      <p:pic>
        <p:nvPicPr>
          <p:cNvPr id="32"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262044" y="4142251"/>
            <a:ext cx="1008112" cy="631750"/>
          </a:xfrm>
          <a:prstGeom prst="rect">
            <a:avLst/>
          </a:prstGeom>
          <a:noFill/>
        </p:spPr>
      </p:pic>
      <p:pic>
        <p:nvPicPr>
          <p:cNvPr id="33"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418871" y="4138968"/>
            <a:ext cx="1008112" cy="631750"/>
          </a:xfrm>
          <a:prstGeom prst="rect">
            <a:avLst/>
          </a:prstGeom>
          <a:noFill/>
        </p:spPr>
      </p:pic>
      <p:pic>
        <p:nvPicPr>
          <p:cNvPr id="34"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7575698" y="4138968"/>
            <a:ext cx="1008112" cy="631750"/>
          </a:xfrm>
          <a:prstGeom prst="rect">
            <a:avLst/>
          </a:prstGeom>
          <a:noFill/>
        </p:spPr>
      </p:pic>
      <p:pic>
        <p:nvPicPr>
          <p:cNvPr id="35"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262044" y="4903366"/>
            <a:ext cx="1008112" cy="631750"/>
          </a:xfrm>
          <a:prstGeom prst="rect">
            <a:avLst/>
          </a:prstGeom>
          <a:noFill/>
        </p:spPr>
      </p:pic>
      <p:pic>
        <p:nvPicPr>
          <p:cNvPr id="36"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418871" y="4900083"/>
            <a:ext cx="1008112" cy="631750"/>
          </a:xfrm>
          <a:prstGeom prst="rect">
            <a:avLst/>
          </a:prstGeom>
          <a:noFill/>
        </p:spPr>
      </p:pic>
      <p:pic>
        <p:nvPicPr>
          <p:cNvPr id="37"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7575698" y="4900083"/>
            <a:ext cx="1008112" cy="631750"/>
          </a:xfrm>
          <a:prstGeom prst="rect">
            <a:avLst/>
          </a:prstGeom>
          <a:noFill/>
        </p:spPr>
      </p:pic>
      <p:pic>
        <p:nvPicPr>
          <p:cNvPr id="38"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262044" y="5664481"/>
            <a:ext cx="1008112" cy="631750"/>
          </a:xfrm>
          <a:prstGeom prst="rect">
            <a:avLst/>
          </a:prstGeom>
          <a:noFill/>
        </p:spPr>
      </p:pic>
      <p:pic>
        <p:nvPicPr>
          <p:cNvPr id="39"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6418871" y="5661198"/>
            <a:ext cx="1008112" cy="631750"/>
          </a:xfrm>
          <a:prstGeom prst="rect">
            <a:avLst/>
          </a:prstGeom>
          <a:noFill/>
        </p:spPr>
      </p:pic>
      <p:pic>
        <p:nvPicPr>
          <p:cNvPr id="40"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7575698" y="5661198"/>
            <a:ext cx="1008112" cy="631750"/>
          </a:xfrm>
          <a:prstGeom prst="rect">
            <a:avLst/>
          </a:prstGeom>
          <a:noFill/>
        </p:spPr>
      </p:pic>
      <p:grpSp>
        <p:nvGrpSpPr>
          <p:cNvPr id="63" name="그룹 62"/>
          <p:cNvGrpSpPr/>
          <p:nvPr/>
        </p:nvGrpSpPr>
        <p:grpSpPr>
          <a:xfrm>
            <a:off x="946624" y="2563087"/>
            <a:ext cx="1008112" cy="631750"/>
            <a:chOff x="956898" y="2552813"/>
            <a:chExt cx="1008112" cy="631750"/>
          </a:xfrm>
        </p:grpSpPr>
        <p:pic>
          <p:nvPicPr>
            <p:cNvPr id="6"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956898" y="2552813"/>
              <a:ext cx="1008112" cy="631750"/>
            </a:xfrm>
            <a:prstGeom prst="rect">
              <a:avLst/>
            </a:prstGeom>
            <a:noFill/>
          </p:spPr>
        </p:pic>
        <p:sp>
          <p:nvSpPr>
            <p:cNvPr id="4" name="TextBox 3"/>
            <p:cNvSpPr txBox="1"/>
            <p:nvPr/>
          </p:nvSpPr>
          <p:spPr>
            <a:xfrm>
              <a:off x="1064156" y="2626009"/>
              <a:ext cx="504056" cy="391054"/>
            </a:xfrm>
            <a:prstGeom prst="rect">
              <a:avLst/>
            </a:prstGeom>
          </p:spPr>
          <p:txBody>
            <a:bodyPr wrap="square" rtlCol="0">
              <a:noAutofit/>
            </a:bodyPr>
            <a:lstStyle/>
            <a:p>
              <a:r>
                <a:rPr lang="en-US" altLang="ko-KR" sz="1600" b="1" dirty="0" smtClean="0">
                  <a:solidFill>
                    <a:schemeClr val="accent1">
                      <a:lumMod val="75000"/>
                    </a:schemeClr>
                  </a:solidFill>
                  <a:latin typeface="+mn-ea"/>
                  <a:sym typeface="Wingdings" pitchFamily="2" charset="2"/>
                </a:rPr>
                <a:t>DC</a:t>
              </a:r>
              <a:endParaRPr lang="ko-KR" altLang="en-US" sz="1600" b="1" dirty="0" smtClean="0">
                <a:solidFill>
                  <a:schemeClr val="accent1">
                    <a:lumMod val="75000"/>
                  </a:schemeClr>
                </a:solidFill>
                <a:latin typeface="+mn-ea"/>
                <a:sym typeface="Wingdings" pitchFamily="2" charset="2"/>
              </a:endParaRPr>
            </a:p>
          </p:txBody>
        </p:sp>
      </p:grpSp>
      <p:grpSp>
        <p:nvGrpSpPr>
          <p:cNvPr id="71" name="그룹 70"/>
          <p:cNvGrpSpPr/>
          <p:nvPr/>
        </p:nvGrpSpPr>
        <p:grpSpPr>
          <a:xfrm>
            <a:off x="5262044" y="2552813"/>
            <a:ext cx="1008112" cy="631750"/>
            <a:chOff x="5262044" y="2552813"/>
            <a:chExt cx="1008112" cy="631750"/>
          </a:xfrm>
        </p:grpSpPr>
        <p:pic>
          <p:nvPicPr>
            <p:cNvPr id="26"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5262044" y="2552813"/>
              <a:ext cx="1008112" cy="631750"/>
            </a:xfrm>
            <a:prstGeom prst="rect">
              <a:avLst/>
            </a:prstGeom>
            <a:noFill/>
          </p:spPr>
        </p:pic>
        <p:sp>
          <p:nvSpPr>
            <p:cNvPr id="41" name="직사각형 40"/>
            <p:cNvSpPr/>
            <p:nvPr/>
          </p:nvSpPr>
          <p:spPr>
            <a:xfrm>
              <a:off x="5349087" y="2609491"/>
              <a:ext cx="503664" cy="369332"/>
            </a:xfrm>
            <a:prstGeom prst="rect">
              <a:avLst/>
            </a:prstGeom>
          </p:spPr>
          <p:txBody>
            <a:bodyPr wrap="none">
              <a:spAutoFit/>
            </a:bodyPr>
            <a:lstStyle/>
            <a:p>
              <a:r>
                <a:rPr lang="en-US" altLang="ko-KR" b="1" dirty="0">
                  <a:solidFill>
                    <a:schemeClr val="accent1">
                      <a:lumMod val="75000"/>
                    </a:schemeClr>
                  </a:solidFill>
                  <a:latin typeface="+mn-ea"/>
                  <a:sym typeface="Wingdings" pitchFamily="2" charset="2"/>
                </a:rPr>
                <a:t>DC</a:t>
              </a:r>
              <a:endParaRPr lang="ko-KR" altLang="en-US" b="1" dirty="0">
                <a:solidFill>
                  <a:schemeClr val="accent1">
                    <a:lumMod val="75000"/>
                  </a:schemeClr>
                </a:solidFill>
                <a:latin typeface="+mn-ea"/>
                <a:sym typeface="Wingdings" pitchFamily="2" charset="2"/>
              </a:endParaRPr>
            </a:p>
          </p:txBody>
        </p:sp>
      </p:grpSp>
      <p:sp>
        <p:nvSpPr>
          <p:cNvPr id="42" name="왼쪽/오른쪽 화살표 41"/>
          <p:cNvSpPr/>
          <p:nvPr/>
        </p:nvSpPr>
        <p:spPr>
          <a:xfrm>
            <a:off x="2165531" y="1794485"/>
            <a:ext cx="2808312" cy="44915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t>Trust Relationship</a:t>
            </a:r>
            <a:endParaRPr lang="ko-KR" altLang="en-US" sz="1400" b="1" dirty="0"/>
          </a:p>
        </p:txBody>
      </p:sp>
      <p:pic>
        <p:nvPicPr>
          <p:cNvPr id="46"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926815" y="4145931"/>
            <a:ext cx="1008112" cy="631750"/>
          </a:xfrm>
          <a:prstGeom prst="rect">
            <a:avLst/>
          </a:prstGeom>
          <a:noFill/>
        </p:spPr>
      </p:pic>
      <p:pic>
        <p:nvPicPr>
          <p:cNvPr id="47"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083642" y="4145931"/>
            <a:ext cx="1008112" cy="631750"/>
          </a:xfrm>
          <a:prstGeom prst="rect">
            <a:avLst/>
          </a:prstGeom>
          <a:noFill/>
        </p:spPr>
      </p:pic>
      <p:pic>
        <p:nvPicPr>
          <p:cNvPr id="48"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083642" y="4907046"/>
            <a:ext cx="1008112" cy="631750"/>
          </a:xfrm>
          <a:prstGeom prst="rect">
            <a:avLst/>
          </a:prstGeom>
          <a:noFill/>
        </p:spPr>
      </p:pic>
      <p:pic>
        <p:nvPicPr>
          <p:cNvPr id="49"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918452" y="5668161"/>
            <a:ext cx="1008112" cy="631750"/>
          </a:xfrm>
          <a:prstGeom prst="rect">
            <a:avLst/>
          </a:prstGeom>
          <a:noFill/>
        </p:spPr>
      </p:pic>
      <p:pic>
        <p:nvPicPr>
          <p:cNvPr id="50"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082178" y="5670250"/>
            <a:ext cx="1008112" cy="631750"/>
          </a:xfrm>
          <a:prstGeom prst="rect">
            <a:avLst/>
          </a:prstGeom>
          <a:noFill/>
        </p:spPr>
      </p:pic>
      <p:pic>
        <p:nvPicPr>
          <p:cNvPr id="51"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922660" y="3373824"/>
            <a:ext cx="1008112" cy="631750"/>
          </a:xfrm>
          <a:prstGeom prst="rect">
            <a:avLst/>
          </a:prstGeom>
          <a:noFill/>
        </p:spPr>
      </p:pic>
      <p:pic>
        <p:nvPicPr>
          <p:cNvPr id="52"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082178" y="3374487"/>
            <a:ext cx="1008112" cy="631750"/>
          </a:xfrm>
          <a:prstGeom prst="rect">
            <a:avLst/>
          </a:prstGeom>
          <a:noFill/>
        </p:spPr>
      </p:pic>
      <p:pic>
        <p:nvPicPr>
          <p:cNvPr id="53"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3243941" y="3369514"/>
            <a:ext cx="1008112" cy="631750"/>
          </a:xfrm>
          <a:prstGeom prst="rect">
            <a:avLst/>
          </a:prstGeom>
          <a:noFill/>
        </p:spPr>
      </p:pic>
      <p:pic>
        <p:nvPicPr>
          <p:cNvPr id="54"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3238954" y="4145931"/>
            <a:ext cx="1008112" cy="631750"/>
          </a:xfrm>
          <a:prstGeom prst="rect">
            <a:avLst/>
          </a:prstGeom>
          <a:noFill/>
        </p:spPr>
      </p:pic>
      <p:pic>
        <p:nvPicPr>
          <p:cNvPr id="55"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3240774" y="4903461"/>
            <a:ext cx="1008112" cy="631750"/>
          </a:xfrm>
          <a:prstGeom prst="rect">
            <a:avLst/>
          </a:prstGeom>
          <a:noFill/>
        </p:spPr>
      </p:pic>
      <p:pic>
        <p:nvPicPr>
          <p:cNvPr id="56"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3242797" y="5668057"/>
            <a:ext cx="1008112" cy="631750"/>
          </a:xfrm>
          <a:prstGeom prst="rect">
            <a:avLst/>
          </a:prstGeom>
          <a:noFill/>
        </p:spPr>
      </p:pic>
      <p:pic>
        <p:nvPicPr>
          <p:cNvPr id="59"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082251" y="2548677"/>
            <a:ext cx="1008112" cy="631750"/>
          </a:xfrm>
          <a:prstGeom prst="rect">
            <a:avLst/>
          </a:prstGeom>
          <a:noFill/>
        </p:spPr>
      </p:pic>
      <p:pic>
        <p:nvPicPr>
          <p:cNvPr id="60"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3235552" y="2548487"/>
            <a:ext cx="1008112" cy="631750"/>
          </a:xfrm>
          <a:prstGeom prst="rect">
            <a:avLst/>
          </a:prstGeom>
          <a:noFill/>
        </p:spPr>
      </p:pic>
      <p:grpSp>
        <p:nvGrpSpPr>
          <p:cNvPr id="62" name="그룹 61"/>
          <p:cNvGrpSpPr/>
          <p:nvPr/>
        </p:nvGrpSpPr>
        <p:grpSpPr>
          <a:xfrm>
            <a:off x="946891" y="2564573"/>
            <a:ext cx="1008112" cy="631750"/>
            <a:chOff x="3090290" y="900570"/>
            <a:chExt cx="1008112" cy="631750"/>
          </a:xfrm>
        </p:grpSpPr>
        <p:pic>
          <p:nvPicPr>
            <p:cNvPr id="58"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3090290" y="900570"/>
              <a:ext cx="1008112" cy="631750"/>
            </a:xfrm>
            <a:prstGeom prst="rect">
              <a:avLst/>
            </a:prstGeom>
            <a:noFill/>
          </p:spPr>
        </p:pic>
        <p:sp>
          <p:nvSpPr>
            <p:cNvPr id="61" name="직사각형 60"/>
            <p:cNvSpPr/>
            <p:nvPr/>
          </p:nvSpPr>
          <p:spPr>
            <a:xfrm>
              <a:off x="3174777" y="953791"/>
              <a:ext cx="503664" cy="369332"/>
            </a:xfrm>
            <a:prstGeom prst="rect">
              <a:avLst/>
            </a:prstGeom>
          </p:spPr>
          <p:txBody>
            <a:bodyPr wrap="none">
              <a:spAutoFit/>
            </a:bodyPr>
            <a:lstStyle/>
            <a:p>
              <a:r>
                <a:rPr lang="en-US" altLang="ko-KR" b="1" dirty="0">
                  <a:solidFill>
                    <a:schemeClr val="accent4">
                      <a:lumMod val="75000"/>
                    </a:schemeClr>
                  </a:solidFill>
                  <a:latin typeface="+mn-ea"/>
                  <a:sym typeface="Wingdings" pitchFamily="2" charset="2"/>
                </a:rPr>
                <a:t>DC</a:t>
              </a:r>
              <a:endParaRPr lang="ko-KR" altLang="en-US" b="1" dirty="0">
                <a:solidFill>
                  <a:schemeClr val="accent4">
                    <a:lumMod val="75000"/>
                  </a:schemeClr>
                </a:solidFill>
                <a:latin typeface="+mn-ea"/>
                <a:sym typeface="Wingdings" pitchFamily="2" charset="2"/>
              </a:endParaRPr>
            </a:p>
          </p:txBody>
        </p:sp>
      </p:grpSp>
      <p:pic>
        <p:nvPicPr>
          <p:cNvPr id="65"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262044" y="4145931"/>
            <a:ext cx="1008112" cy="631750"/>
          </a:xfrm>
          <a:prstGeom prst="rect">
            <a:avLst/>
          </a:prstGeom>
          <a:noFill/>
        </p:spPr>
      </p:pic>
      <p:pic>
        <p:nvPicPr>
          <p:cNvPr id="66"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262044" y="3362551"/>
            <a:ext cx="1008112" cy="631750"/>
          </a:xfrm>
          <a:prstGeom prst="rect">
            <a:avLst/>
          </a:prstGeom>
          <a:noFill/>
        </p:spPr>
      </p:pic>
      <p:pic>
        <p:nvPicPr>
          <p:cNvPr id="67"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6418871" y="3362551"/>
            <a:ext cx="1008112" cy="631750"/>
          </a:xfrm>
          <a:prstGeom prst="rect">
            <a:avLst/>
          </a:prstGeom>
          <a:noFill/>
        </p:spPr>
      </p:pic>
      <p:pic>
        <p:nvPicPr>
          <p:cNvPr id="68"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6418871" y="4145931"/>
            <a:ext cx="1008112" cy="631750"/>
          </a:xfrm>
          <a:prstGeom prst="rect">
            <a:avLst/>
          </a:prstGeom>
          <a:noFill/>
        </p:spPr>
      </p:pic>
      <p:pic>
        <p:nvPicPr>
          <p:cNvPr id="69"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6425770" y="4907046"/>
            <a:ext cx="1008112" cy="631750"/>
          </a:xfrm>
          <a:prstGeom prst="rect">
            <a:avLst/>
          </a:prstGeom>
          <a:noFill/>
        </p:spPr>
      </p:pic>
      <p:pic>
        <p:nvPicPr>
          <p:cNvPr id="70"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262044" y="4907046"/>
            <a:ext cx="1008112" cy="631750"/>
          </a:xfrm>
          <a:prstGeom prst="rect">
            <a:avLst/>
          </a:prstGeom>
          <a:noFill/>
        </p:spPr>
      </p:pic>
      <p:pic>
        <p:nvPicPr>
          <p:cNvPr id="72"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262044" y="5661198"/>
            <a:ext cx="1008112" cy="631750"/>
          </a:xfrm>
          <a:prstGeom prst="rect">
            <a:avLst/>
          </a:prstGeom>
          <a:noFill/>
        </p:spPr>
      </p:pic>
      <p:pic>
        <p:nvPicPr>
          <p:cNvPr id="73"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6418871" y="5671976"/>
            <a:ext cx="1008112" cy="631750"/>
          </a:xfrm>
          <a:prstGeom prst="rect">
            <a:avLst/>
          </a:prstGeom>
          <a:noFill/>
        </p:spPr>
      </p:pic>
      <p:pic>
        <p:nvPicPr>
          <p:cNvPr id="74"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575698" y="5661198"/>
            <a:ext cx="1008112" cy="631750"/>
          </a:xfrm>
          <a:prstGeom prst="rect">
            <a:avLst/>
          </a:prstGeom>
          <a:noFill/>
        </p:spPr>
      </p:pic>
      <p:pic>
        <p:nvPicPr>
          <p:cNvPr id="75"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568799" y="4900083"/>
            <a:ext cx="1008112" cy="631750"/>
          </a:xfrm>
          <a:prstGeom prst="rect">
            <a:avLst/>
          </a:prstGeom>
          <a:noFill/>
        </p:spPr>
      </p:pic>
      <p:pic>
        <p:nvPicPr>
          <p:cNvPr id="76"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568799" y="4141877"/>
            <a:ext cx="1008112" cy="631750"/>
          </a:xfrm>
          <a:prstGeom prst="rect">
            <a:avLst/>
          </a:prstGeom>
          <a:noFill/>
        </p:spPr>
      </p:pic>
      <p:pic>
        <p:nvPicPr>
          <p:cNvPr id="77"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568799" y="3371016"/>
            <a:ext cx="1008112" cy="631750"/>
          </a:xfrm>
          <a:prstGeom prst="rect">
            <a:avLst/>
          </a:prstGeom>
          <a:noFill/>
        </p:spPr>
      </p:pic>
      <p:pic>
        <p:nvPicPr>
          <p:cNvPr id="78"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568799" y="2549573"/>
            <a:ext cx="1008112" cy="631750"/>
          </a:xfrm>
          <a:prstGeom prst="rect">
            <a:avLst/>
          </a:prstGeom>
          <a:noFill/>
        </p:spPr>
      </p:pic>
      <p:pic>
        <p:nvPicPr>
          <p:cNvPr id="79"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6418871" y="2560279"/>
            <a:ext cx="1008112" cy="631750"/>
          </a:xfrm>
          <a:prstGeom prst="rect">
            <a:avLst/>
          </a:prstGeom>
          <a:noFill/>
        </p:spPr>
      </p:pic>
      <p:grpSp>
        <p:nvGrpSpPr>
          <p:cNvPr id="80" name="그룹 79"/>
          <p:cNvGrpSpPr/>
          <p:nvPr/>
        </p:nvGrpSpPr>
        <p:grpSpPr>
          <a:xfrm>
            <a:off x="5262044" y="2553065"/>
            <a:ext cx="1008112" cy="631750"/>
            <a:chOff x="3090290" y="900570"/>
            <a:chExt cx="1008112" cy="631750"/>
          </a:xfrm>
        </p:grpSpPr>
        <p:pic>
          <p:nvPicPr>
            <p:cNvPr id="81"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3090290" y="900570"/>
              <a:ext cx="1008112" cy="631750"/>
            </a:xfrm>
            <a:prstGeom prst="rect">
              <a:avLst/>
            </a:prstGeom>
            <a:noFill/>
          </p:spPr>
        </p:pic>
        <p:sp>
          <p:nvSpPr>
            <p:cNvPr id="82" name="직사각형 81"/>
            <p:cNvSpPr/>
            <p:nvPr/>
          </p:nvSpPr>
          <p:spPr>
            <a:xfrm>
              <a:off x="3174777" y="953791"/>
              <a:ext cx="503664" cy="369332"/>
            </a:xfrm>
            <a:prstGeom prst="rect">
              <a:avLst/>
            </a:prstGeom>
          </p:spPr>
          <p:txBody>
            <a:bodyPr wrap="none">
              <a:spAutoFit/>
            </a:bodyPr>
            <a:lstStyle/>
            <a:p>
              <a:r>
                <a:rPr lang="en-US" altLang="ko-KR" b="1" dirty="0">
                  <a:solidFill>
                    <a:schemeClr val="accent4">
                      <a:lumMod val="75000"/>
                    </a:schemeClr>
                  </a:solidFill>
                  <a:latin typeface="+mn-ea"/>
                  <a:sym typeface="Wingdings" pitchFamily="2" charset="2"/>
                </a:rPr>
                <a:t>DC</a:t>
              </a:r>
              <a:endParaRPr lang="ko-KR" altLang="en-US" b="1" dirty="0">
                <a:solidFill>
                  <a:schemeClr val="accent4">
                    <a:lumMod val="75000"/>
                  </a:schemeClr>
                </a:solidFill>
                <a:latin typeface="+mn-ea"/>
                <a:sym typeface="Wingdings" pitchFamily="2" charset="2"/>
              </a:endParaRPr>
            </a:p>
          </p:txBody>
        </p:sp>
      </p:grpSp>
      <p:pic>
        <p:nvPicPr>
          <p:cNvPr id="84"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922660" y="4907046"/>
            <a:ext cx="1008112" cy="631750"/>
          </a:xfrm>
          <a:prstGeom prst="rect">
            <a:avLst/>
          </a:prstGeom>
          <a:noFill/>
        </p:spPr>
      </p:pic>
      <p:pic>
        <p:nvPicPr>
          <p:cNvPr id="85"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926815" y="4907046"/>
            <a:ext cx="1008112" cy="631750"/>
          </a:xfrm>
          <a:prstGeom prst="rect">
            <a:avLst/>
          </a:prstGeom>
          <a:noFill/>
        </p:spPr>
      </p:pic>
    </p:spTree>
    <p:extLst>
      <p:ext uri="{BB962C8B-B14F-4D97-AF65-F5344CB8AC3E}">
        <p14:creationId xmlns:p14="http://schemas.microsoft.com/office/powerpoint/2010/main" val="23272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p:stCondLst>
                              <p:cond delay="500"/>
                            </p:stCondLst>
                            <p:childTnLst>
                              <p:par>
                                <p:cTn id="41" presetID="10" presetClass="exit" presetSubtype="0" fill="hold" nodeType="after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par>
                                <p:cTn id="68" presetID="10" presetClass="entr" presetSubtype="0"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10"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childTnLst>
                          </p:cTn>
                        </p:par>
                        <p:par>
                          <p:cTn id="77" fill="hold">
                            <p:stCondLst>
                              <p:cond delay="1000"/>
                            </p:stCondLst>
                            <p:childTnLst>
                              <p:par>
                                <p:cTn id="78" presetID="10" presetClass="exit" presetSubtype="0" fill="hold" nodeType="afterEffect">
                                  <p:stCondLst>
                                    <p:cond delay="0"/>
                                  </p:stCondLst>
                                  <p:childTnLst>
                                    <p:animEffect transition="out" filter="fade">
                                      <p:cBhvr>
                                        <p:cTn id="79" dur="500"/>
                                        <p:tgtEl>
                                          <p:spTgt spid="9"/>
                                        </p:tgtEl>
                                      </p:cBhvr>
                                    </p:animEffect>
                                    <p:set>
                                      <p:cBhvr>
                                        <p:cTn id="80" dur="1" fill="hold">
                                          <p:stCondLst>
                                            <p:cond delay="499"/>
                                          </p:stCondLst>
                                        </p:cTn>
                                        <p:tgtEl>
                                          <p:spTgt spid="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par>
                                <p:cTn id="87" presetID="10" presetClass="entr" presetSubtype="0" fill="hold"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10" presetClass="exit" presetSubtype="0" fill="hold" nodeType="withEffect">
                                  <p:stCondLst>
                                    <p:cond delay="0"/>
                                  </p:stCondLst>
                                  <p:childTnLst>
                                    <p:animEffect transition="out" filter="fade">
                                      <p:cBhvr>
                                        <p:cTn id="91" dur="500"/>
                                        <p:tgtEl>
                                          <p:spTgt spid="63"/>
                                        </p:tgtEl>
                                      </p:cBhvr>
                                    </p:animEffect>
                                    <p:set>
                                      <p:cBhvr>
                                        <p:cTn id="92" dur="1" fill="hold">
                                          <p:stCondLst>
                                            <p:cond delay="499"/>
                                          </p:stCondLst>
                                        </p:cTn>
                                        <p:tgtEl>
                                          <p:spTgt spid="63"/>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500"/>
                                        <p:tgtEl>
                                          <p:spTgt spid="6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32"/>
                                        </p:tgtEl>
                                      </p:cBhvr>
                                    </p:animEffect>
                                    <p:set>
                                      <p:cBhvr>
                                        <p:cTn id="105" dur="1" fill="hold">
                                          <p:stCondLst>
                                            <p:cond delay="499"/>
                                          </p:stCondLst>
                                        </p:cTn>
                                        <p:tgtEl>
                                          <p:spTgt spid="32"/>
                                        </p:tgtEl>
                                        <p:attrNameLst>
                                          <p:attrName>style.visibility</p:attrName>
                                        </p:attrNameLst>
                                      </p:cBhvr>
                                      <p:to>
                                        <p:strVal val="hidden"/>
                                      </p:to>
                                    </p:set>
                                  </p:childTnLst>
                                </p:cTn>
                              </p:par>
                              <p:par>
                                <p:cTn id="106" presetID="10" presetClass="entr" presetSubtype="0" fill="hold" nodeType="with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500"/>
                                        <p:tgtEl>
                                          <p:spTgt spid="65"/>
                                        </p:tgtEl>
                                      </p:cBhvr>
                                    </p:animEffect>
                                  </p:childTnLst>
                                </p:cTn>
                              </p:par>
                            </p:childTnLst>
                          </p:cTn>
                        </p:par>
                        <p:par>
                          <p:cTn id="109" fill="hold">
                            <p:stCondLst>
                              <p:cond delay="500"/>
                            </p:stCondLst>
                            <p:childTnLst>
                              <p:par>
                                <p:cTn id="110" presetID="10" presetClass="exit" presetSubtype="0" fill="hold" nodeType="afterEffect">
                                  <p:stCondLst>
                                    <p:cond delay="0"/>
                                  </p:stCondLst>
                                  <p:childTnLst>
                                    <p:animEffect transition="out" filter="fade">
                                      <p:cBhvr>
                                        <p:cTn id="111" dur="500"/>
                                        <p:tgtEl>
                                          <p:spTgt spid="29"/>
                                        </p:tgtEl>
                                      </p:cBhvr>
                                    </p:animEffect>
                                    <p:set>
                                      <p:cBhvr>
                                        <p:cTn id="112" dur="1" fill="hold">
                                          <p:stCondLst>
                                            <p:cond delay="499"/>
                                          </p:stCondLst>
                                        </p:cTn>
                                        <p:tgtEl>
                                          <p:spTgt spid="29"/>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30"/>
                                        </p:tgtEl>
                                      </p:cBhvr>
                                    </p:animEffect>
                                    <p:set>
                                      <p:cBhvr>
                                        <p:cTn id="115" dur="1" fill="hold">
                                          <p:stCondLst>
                                            <p:cond delay="499"/>
                                          </p:stCondLst>
                                        </p:cTn>
                                        <p:tgtEl>
                                          <p:spTgt spid="30"/>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3"/>
                                        </p:tgtEl>
                                      </p:cBhvr>
                                    </p:animEffect>
                                    <p:set>
                                      <p:cBhvr>
                                        <p:cTn id="118" dur="1" fill="hold">
                                          <p:stCondLst>
                                            <p:cond delay="499"/>
                                          </p:stCondLst>
                                        </p:cTn>
                                        <p:tgtEl>
                                          <p:spTgt spid="33"/>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36"/>
                                        </p:tgtEl>
                                      </p:cBhvr>
                                    </p:animEffect>
                                    <p:set>
                                      <p:cBhvr>
                                        <p:cTn id="121" dur="1" fill="hold">
                                          <p:stCondLst>
                                            <p:cond delay="499"/>
                                          </p:stCondLst>
                                        </p:cTn>
                                        <p:tgtEl>
                                          <p:spTgt spid="36"/>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35"/>
                                        </p:tgtEl>
                                      </p:cBhvr>
                                    </p:animEffect>
                                    <p:set>
                                      <p:cBhvr>
                                        <p:cTn id="124" dur="1" fill="hold">
                                          <p:stCondLst>
                                            <p:cond delay="499"/>
                                          </p:stCondLst>
                                        </p:cTn>
                                        <p:tgtEl>
                                          <p:spTgt spid="35"/>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fade">
                                      <p:cBhvr>
                                        <p:cTn id="127" dur="500"/>
                                        <p:tgtEl>
                                          <p:spTgt spid="66"/>
                                        </p:tgtEl>
                                      </p:cBhvr>
                                    </p:animEffect>
                                  </p:childTnLst>
                                </p:cTn>
                              </p:par>
                              <p:par>
                                <p:cTn id="128" presetID="10" presetClass="entr" presetSubtype="0" fill="hold" nodeType="with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fade">
                                      <p:cBhvr>
                                        <p:cTn id="130" dur="500"/>
                                        <p:tgtEl>
                                          <p:spTgt spid="67"/>
                                        </p:tgtEl>
                                      </p:cBhvr>
                                    </p:animEffect>
                                  </p:childTnLst>
                                </p:cTn>
                              </p:par>
                              <p:par>
                                <p:cTn id="131" presetID="10" presetClass="entr" presetSubtype="0" fill="hold" nodeType="with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500"/>
                                        <p:tgtEl>
                                          <p:spTgt spid="68"/>
                                        </p:tgtEl>
                                      </p:cBhvr>
                                    </p:animEffect>
                                  </p:childTnLst>
                                </p:cTn>
                              </p:par>
                              <p:par>
                                <p:cTn id="134" presetID="10" presetClass="entr" presetSubtype="0" fill="hold" nodeType="with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fade">
                                      <p:cBhvr>
                                        <p:cTn id="136" dur="500"/>
                                        <p:tgtEl>
                                          <p:spTgt spid="69"/>
                                        </p:tgtEl>
                                      </p:cBhvr>
                                    </p:animEffect>
                                  </p:childTnLst>
                                </p:cTn>
                              </p:par>
                              <p:par>
                                <p:cTn id="137" presetID="10" presetClass="entr" presetSubtype="0" fill="hold"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fade">
                                      <p:cBhvr>
                                        <p:cTn id="139" dur="500"/>
                                        <p:tgtEl>
                                          <p:spTgt spid="70"/>
                                        </p:tgtEl>
                                      </p:cBhvr>
                                    </p:animEffect>
                                  </p:childTnLst>
                                </p:cTn>
                              </p:par>
                            </p:childTnLst>
                          </p:cTn>
                        </p:par>
                        <p:par>
                          <p:cTn id="140" fill="hold">
                            <p:stCondLst>
                              <p:cond delay="1000"/>
                            </p:stCondLst>
                            <p:childTnLst>
                              <p:par>
                                <p:cTn id="141" presetID="10" presetClass="exit" presetSubtype="0" fill="hold" nodeType="afterEffect">
                                  <p:stCondLst>
                                    <p:cond delay="0"/>
                                  </p:stCondLst>
                                  <p:childTnLst>
                                    <p:animEffect transition="out" filter="fade">
                                      <p:cBhvr>
                                        <p:cTn id="142" dur="500"/>
                                        <p:tgtEl>
                                          <p:spTgt spid="71"/>
                                        </p:tgtEl>
                                      </p:cBhvr>
                                    </p:animEffect>
                                    <p:set>
                                      <p:cBhvr>
                                        <p:cTn id="143" dur="1" fill="hold">
                                          <p:stCondLst>
                                            <p:cond delay="499"/>
                                          </p:stCondLst>
                                        </p:cTn>
                                        <p:tgtEl>
                                          <p:spTgt spid="71"/>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27"/>
                                        </p:tgtEl>
                                      </p:cBhvr>
                                    </p:animEffect>
                                    <p:set>
                                      <p:cBhvr>
                                        <p:cTn id="146" dur="1" fill="hold">
                                          <p:stCondLst>
                                            <p:cond delay="499"/>
                                          </p:stCondLst>
                                        </p:cTn>
                                        <p:tgtEl>
                                          <p:spTgt spid="27"/>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28"/>
                                        </p:tgtEl>
                                      </p:cBhvr>
                                    </p:animEffect>
                                    <p:set>
                                      <p:cBhvr>
                                        <p:cTn id="149" dur="1" fill="hold">
                                          <p:stCondLst>
                                            <p:cond delay="499"/>
                                          </p:stCondLst>
                                        </p:cTn>
                                        <p:tgtEl>
                                          <p:spTgt spid="28"/>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31"/>
                                        </p:tgtEl>
                                      </p:cBhvr>
                                    </p:animEffect>
                                    <p:set>
                                      <p:cBhvr>
                                        <p:cTn id="152" dur="1" fill="hold">
                                          <p:stCondLst>
                                            <p:cond delay="499"/>
                                          </p:stCondLst>
                                        </p:cTn>
                                        <p:tgtEl>
                                          <p:spTgt spid="31"/>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34"/>
                                        </p:tgtEl>
                                      </p:cBhvr>
                                    </p:animEffect>
                                    <p:set>
                                      <p:cBhvr>
                                        <p:cTn id="155" dur="1" fill="hold">
                                          <p:stCondLst>
                                            <p:cond delay="499"/>
                                          </p:stCondLst>
                                        </p:cTn>
                                        <p:tgtEl>
                                          <p:spTgt spid="34"/>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37"/>
                                        </p:tgtEl>
                                      </p:cBhvr>
                                    </p:animEffect>
                                    <p:set>
                                      <p:cBhvr>
                                        <p:cTn id="158" dur="1" fill="hold">
                                          <p:stCondLst>
                                            <p:cond delay="499"/>
                                          </p:stCondLst>
                                        </p:cTn>
                                        <p:tgtEl>
                                          <p:spTgt spid="37"/>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40"/>
                                        </p:tgtEl>
                                      </p:cBhvr>
                                    </p:animEffect>
                                    <p:set>
                                      <p:cBhvr>
                                        <p:cTn id="161" dur="1" fill="hold">
                                          <p:stCondLst>
                                            <p:cond delay="499"/>
                                          </p:stCondLst>
                                        </p:cTn>
                                        <p:tgtEl>
                                          <p:spTgt spid="40"/>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39"/>
                                        </p:tgtEl>
                                      </p:cBhvr>
                                    </p:animEffect>
                                    <p:set>
                                      <p:cBhvr>
                                        <p:cTn id="164" dur="1" fill="hold">
                                          <p:stCondLst>
                                            <p:cond delay="499"/>
                                          </p:stCondLst>
                                        </p:cTn>
                                        <p:tgtEl>
                                          <p:spTgt spid="39"/>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38"/>
                                        </p:tgtEl>
                                      </p:cBhvr>
                                    </p:animEffect>
                                    <p:set>
                                      <p:cBhvr>
                                        <p:cTn id="167" dur="1" fill="hold">
                                          <p:stCondLst>
                                            <p:cond delay="499"/>
                                          </p:stCondLst>
                                        </p:cTn>
                                        <p:tgtEl>
                                          <p:spTgt spid="38"/>
                                        </p:tgtEl>
                                        <p:attrNameLst>
                                          <p:attrName>style.visibility</p:attrName>
                                        </p:attrNameLst>
                                      </p:cBhvr>
                                      <p:to>
                                        <p:strVal val="hidden"/>
                                      </p:to>
                                    </p:set>
                                  </p:childTnLst>
                                </p:cTn>
                              </p:par>
                              <p:par>
                                <p:cTn id="168" presetID="10" presetClass="entr" presetSubtype="0" fill="hold" nodeType="withEffect">
                                  <p:stCondLst>
                                    <p:cond delay="0"/>
                                  </p:stCondLst>
                                  <p:childTnLst>
                                    <p:set>
                                      <p:cBhvr>
                                        <p:cTn id="169" dur="1" fill="hold">
                                          <p:stCondLst>
                                            <p:cond delay="0"/>
                                          </p:stCondLst>
                                        </p:cTn>
                                        <p:tgtEl>
                                          <p:spTgt spid="72"/>
                                        </p:tgtEl>
                                        <p:attrNameLst>
                                          <p:attrName>style.visibility</p:attrName>
                                        </p:attrNameLst>
                                      </p:cBhvr>
                                      <p:to>
                                        <p:strVal val="visible"/>
                                      </p:to>
                                    </p:set>
                                    <p:animEffect transition="in" filter="fade">
                                      <p:cBhvr>
                                        <p:cTn id="170" dur="500"/>
                                        <p:tgtEl>
                                          <p:spTgt spid="72"/>
                                        </p:tgtEl>
                                      </p:cBhvr>
                                    </p:animEffect>
                                  </p:childTnLst>
                                </p:cTn>
                              </p:par>
                              <p:par>
                                <p:cTn id="171" presetID="10" presetClass="entr" presetSubtype="0" fill="hold" nodeType="withEffect">
                                  <p:stCondLst>
                                    <p:cond delay="0"/>
                                  </p:stCondLst>
                                  <p:childTnLst>
                                    <p:set>
                                      <p:cBhvr>
                                        <p:cTn id="172" dur="1" fill="hold">
                                          <p:stCondLst>
                                            <p:cond delay="0"/>
                                          </p:stCondLst>
                                        </p:cTn>
                                        <p:tgtEl>
                                          <p:spTgt spid="73"/>
                                        </p:tgtEl>
                                        <p:attrNameLst>
                                          <p:attrName>style.visibility</p:attrName>
                                        </p:attrNameLst>
                                      </p:cBhvr>
                                      <p:to>
                                        <p:strVal val="visible"/>
                                      </p:to>
                                    </p:set>
                                    <p:animEffect transition="in" filter="fade">
                                      <p:cBhvr>
                                        <p:cTn id="173" dur="500"/>
                                        <p:tgtEl>
                                          <p:spTgt spid="73"/>
                                        </p:tgtEl>
                                      </p:cBhvr>
                                    </p:animEffect>
                                  </p:childTnLst>
                                </p:cTn>
                              </p:par>
                              <p:par>
                                <p:cTn id="174" presetID="10" presetClass="entr" presetSubtype="0" fill="hold" nodeType="withEffect">
                                  <p:stCondLst>
                                    <p:cond delay="0"/>
                                  </p:stCondLst>
                                  <p:childTnLst>
                                    <p:set>
                                      <p:cBhvr>
                                        <p:cTn id="175" dur="1" fill="hold">
                                          <p:stCondLst>
                                            <p:cond delay="0"/>
                                          </p:stCondLst>
                                        </p:cTn>
                                        <p:tgtEl>
                                          <p:spTgt spid="74"/>
                                        </p:tgtEl>
                                        <p:attrNameLst>
                                          <p:attrName>style.visibility</p:attrName>
                                        </p:attrNameLst>
                                      </p:cBhvr>
                                      <p:to>
                                        <p:strVal val="visible"/>
                                      </p:to>
                                    </p:set>
                                    <p:animEffect transition="in" filter="fade">
                                      <p:cBhvr>
                                        <p:cTn id="176" dur="500"/>
                                        <p:tgtEl>
                                          <p:spTgt spid="74"/>
                                        </p:tgtEl>
                                      </p:cBhvr>
                                    </p:animEffect>
                                  </p:childTnLst>
                                </p:cTn>
                              </p:par>
                              <p:par>
                                <p:cTn id="177" presetID="10" presetClass="entr" presetSubtype="0" fill="hold" nodeType="withEffect">
                                  <p:stCondLst>
                                    <p:cond delay="0"/>
                                  </p:stCondLst>
                                  <p:childTnLst>
                                    <p:set>
                                      <p:cBhvr>
                                        <p:cTn id="178" dur="1" fill="hold">
                                          <p:stCondLst>
                                            <p:cond delay="0"/>
                                          </p:stCondLst>
                                        </p:cTn>
                                        <p:tgtEl>
                                          <p:spTgt spid="75"/>
                                        </p:tgtEl>
                                        <p:attrNameLst>
                                          <p:attrName>style.visibility</p:attrName>
                                        </p:attrNameLst>
                                      </p:cBhvr>
                                      <p:to>
                                        <p:strVal val="visible"/>
                                      </p:to>
                                    </p:set>
                                    <p:animEffect transition="in" filter="fade">
                                      <p:cBhvr>
                                        <p:cTn id="179" dur="500"/>
                                        <p:tgtEl>
                                          <p:spTgt spid="75"/>
                                        </p:tgtEl>
                                      </p:cBhvr>
                                    </p:animEffect>
                                  </p:childTnLst>
                                </p:cTn>
                              </p:par>
                              <p:par>
                                <p:cTn id="180" presetID="10" presetClass="entr" presetSubtype="0" fill="hold" nodeType="withEffect">
                                  <p:stCondLst>
                                    <p:cond delay="0"/>
                                  </p:stCondLst>
                                  <p:childTnLst>
                                    <p:set>
                                      <p:cBhvr>
                                        <p:cTn id="181" dur="1" fill="hold">
                                          <p:stCondLst>
                                            <p:cond delay="0"/>
                                          </p:stCondLst>
                                        </p:cTn>
                                        <p:tgtEl>
                                          <p:spTgt spid="76"/>
                                        </p:tgtEl>
                                        <p:attrNameLst>
                                          <p:attrName>style.visibility</p:attrName>
                                        </p:attrNameLst>
                                      </p:cBhvr>
                                      <p:to>
                                        <p:strVal val="visible"/>
                                      </p:to>
                                    </p:set>
                                    <p:animEffect transition="in" filter="fade">
                                      <p:cBhvr>
                                        <p:cTn id="182" dur="500"/>
                                        <p:tgtEl>
                                          <p:spTgt spid="76"/>
                                        </p:tgtEl>
                                      </p:cBhvr>
                                    </p:animEffect>
                                  </p:childTnLst>
                                </p:cTn>
                              </p:par>
                              <p:par>
                                <p:cTn id="183" presetID="10" presetClass="entr" presetSubtype="0" fill="hold" nodeType="withEffect">
                                  <p:stCondLst>
                                    <p:cond delay="0"/>
                                  </p:stCondLst>
                                  <p:childTnLst>
                                    <p:set>
                                      <p:cBhvr>
                                        <p:cTn id="184" dur="1" fill="hold">
                                          <p:stCondLst>
                                            <p:cond delay="0"/>
                                          </p:stCondLst>
                                        </p:cTn>
                                        <p:tgtEl>
                                          <p:spTgt spid="77"/>
                                        </p:tgtEl>
                                        <p:attrNameLst>
                                          <p:attrName>style.visibility</p:attrName>
                                        </p:attrNameLst>
                                      </p:cBhvr>
                                      <p:to>
                                        <p:strVal val="visible"/>
                                      </p:to>
                                    </p:set>
                                    <p:animEffect transition="in" filter="fade">
                                      <p:cBhvr>
                                        <p:cTn id="185" dur="500"/>
                                        <p:tgtEl>
                                          <p:spTgt spid="77"/>
                                        </p:tgtEl>
                                      </p:cBhvr>
                                    </p:animEffect>
                                  </p:childTnLst>
                                </p:cTn>
                              </p:par>
                              <p:par>
                                <p:cTn id="186" presetID="10" presetClass="entr" presetSubtype="0" fill="hold" nodeType="withEffect">
                                  <p:stCondLst>
                                    <p:cond delay="0"/>
                                  </p:stCondLst>
                                  <p:childTnLst>
                                    <p:set>
                                      <p:cBhvr>
                                        <p:cTn id="187" dur="1" fill="hold">
                                          <p:stCondLst>
                                            <p:cond delay="0"/>
                                          </p:stCondLst>
                                        </p:cTn>
                                        <p:tgtEl>
                                          <p:spTgt spid="78"/>
                                        </p:tgtEl>
                                        <p:attrNameLst>
                                          <p:attrName>style.visibility</p:attrName>
                                        </p:attrNameLst>
                                      </p:cBhvr>
                                      <p:to>
                                        <p:strVal val="visible"/>
                                      </p:to>
                                    </p:set>
                                    <p:animEffect transition="in" filter="fade">
                                      <p:cBhvr>
                                        <p:cTn id="188" dur="500"/>
                                        <p:tgtEl>
                                          <p:spTgt spid="78"/>
                                        </p:tgtEl>
                                      </p:cBhvr>
                                    </p:animEffect>
                                  </p:childTnLst>
                                </p:cTn>
                              </p:par>
                              <p:par>
                                <p:cTn id="189" presetID="10" presetClass="entr" presetSubtype="0" fill="hold" nodeType="withEffect">
                                  <p:stCondLst>
                                    <p:cond delay="0"/>
                                  </p:stCondLst>
                                  <p:childTnLst>
                                    <p:set>
                                      <p:cBhvr>
                                        <p:cTn id="190" dur="1" fill="hold">
                                          <p:stCondLst>
                                            <p:cond delay="0"/>
                                          </p:stCondLst>
                                        </p:cTn>
                                        <p:tgtEl>
                                          <p:spTgt spid="79"/>
                                        </p:tgtEl>
                                        <p:attrNameLst>
                                          <p:attrName>style.visibility</p:attrName>
                                        </p:attrNameLst>
                                      </p:cBhvr>
                                      <p:to>
                                        <p:strVal val="visible"/>
                                      </p:to>
                                    </p:set>
                                    <p:animEffect transition="in" filter="fade">
                                      <p:cBhvr>
                                        <p:cTn id="191" dur="500"/>
                                        <p:tgtEl>
                                          <p:spTgt spid="79"/>
                                        </p:tgtEl>
                                      </p:cBhvr>
                                    </p:animEffect>
                                  </p:childTnLst>
                                </p:cTn>
                              </p:par>
                              <p:par>
                                <p:cTn id="192" presetID="10" presetClass="entr" presetSubtype="0" fill="hold" nodeType="withEffect">
                                  <p:stCondLst>
                                    <p:cond delay="0"/>
                                  </p:stCondLst>
                                  <p:childTnLst>
                                    <p:set>
                                      <p:cBhvr>
                                        <p:cTn id="193" dur="1" fill="hold">
                                          <p:stCondLst>
                                            <p:cond delay="0"/>
                                          </p:stCondLst>
                                        </p:cTn>
                                        <p:tgtEl>
                                          <p:spTgt spid="80"/>
                                        </p:tgtEl>
                                        <p:attrNameLst>
                                          <p:attrName>style.visibility</p:attrName>
                                        </p:attrNameLst>
                                      </p:cBhvr>
                                      <p:to>
                                        <p:strVal val="visible"/>
                                      </p:to>
                                    </p:set>
                                    <p:animEffect transition="in" filter="fade">
                                      <p:cBhvr>
                                        <p:cTn id="194" dur="500"/>
                                        <p:tgtEl>
                                          <p:spTgt spid="80"/>
                                        </p:tgtEl>
                                      </p:cBhvr>
                                    </p:animEffect>
                                  </p:childTnLst>
                                </p:cTn>
                              </p:par>
                              <p:par>
                                <p:cTn id="195" presetID="10" presetClass="exit" presetSubtype="0" fill="hold" nodeType="withEffect">
                                  <p:stCondLst>
                                    <p:cond delay="0"/>
                                  </p:stCondLst>
                                  <p:childTnLst>
                                    <p:animEffect transition="out" filter="fade">
                                      <p:cBhvr>
                                        <p:cTn id="196" dur="500"/>
                                        <p:tgtEl>
                                          <p:spTgt spid="84"/>
                                        </p:tgtEl>
                                      </p:cBhvr>
                                    </p:animEffect>
                                    <p:set>
                                      <p:cBhvr>
                                        <p:cTn id="197" dur="1" fill="hold">
                                          <p:stCondLst>
                                            <p:cond delay="499"/>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latin typeface="+mn-ea"/>
              </a:rPr>
              <a:t>Method of Lateral Movement </a:t>
            </a:r>
            <a:endParaRPr lang="ko-KR" altLang="en-US" dirty="0"/>
          </a:p>
        </p:txBody>
      </p:sp>
      <p:sp>
        <p:nvSpPr>
          <p:cNvPr id="3" name="부제목 2"/>
          <p:cNvSpPr>
            <a:spLocks noGrp="1"/>
          </p:cNvSpPr>
          <p:nvPr>
            <p:ph type="subTitle" idx="1"/>
          </p:nvPr>
        </p:nvSpPr>
        <p:spPr/>
        <p:txBody>
          <a:bodyPr/>
          <a:lstStyle/>
          <a:p>
            <a:r>
              <a:rPr lang="en-US" altLang="ko-KR" dirty="0" smtClean="0"/>
              <a:t>Non-Active </a:t>
            </a:r>
            <a:r>
              <a:rPr lang="en-US" altLang="ko-KR" dirty="0"/>
              <a:t>Directory Environment</a:t>
            </a:r>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fld id="{8486220B-EE48-441A-BEE1-7E447193D81B}" type="slidenum">
              <a:rPr lang="ko-KR" altLang="en-US" smtClean="0"/>
              <a:pPr/>
              <a:t>9</a:t>
            </a:fld>
            <a:endParaRPr lang="ko-KR" altLang="en-US" dirty="0"/>
          </a:p>
        </p:txBody>
      </p:sp>
      <p:grpSp>
        <p:nvGrpSpPr>
          <p:cNvPr id="6" name="그룹 5"/>
          <p:cNvGrpSpPr/>
          <p:nvPr/>
        </p:nvGrpSpPr>
        <p:grpSpPr>
          <a:xfrm>
            <a:off x="971600" y="3435283"/>
            <a:ext cx="2088232" cy="1505885"/>
            <a:chOff x="5724128" y="3123518"/>
            <a:chExt cx="2088232" cy="1505885"/>
          </a:xfrm>
        </p:grpSpPr>
        <p:pic>
          <p:nvPicPr>
            <p:cNvPr id="7"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724128" y="3123518"/>
              <a:ext cx="1953409" cy="1224136"/>
            </a:xfrm>
            <a:prstGeom prst="rect">
              <a:avLst/>
            </a:prstGeom>
            <a:noFill/>
          </p:spPr>
        </p:pic>
        <p:sp>
          <p:nvSpPr>
            <p:cNvPr id="8" name="TextBox 7"/>
            <p:cNvSpPr txBox="1"/>
            <p:nvPr/>
          </p:nvSpPr>
          <p:spPr>
            <a:xfrm>
              <a:off x="5724128" y="4344053"/>
              <a:ext cx="2088232" cy="285350"/>
            </a:xfrm>
            <a:prstGeom prst="rect">
              <a:avLst/>
            </a:prstGeom>
          </p:spPr>
          <p:txBody>
            <a:bodyPr wrap="square" rtlCol="0">
              <a:noAutofit/>
            </a:bodyPr>
            <a:lstStyle/>
            <a:p>
              <a:r>
                <a:rPr lang="en-US" altLang="ko-KR" sz="1400" b="1" dirty="0" smtClean="0">
                  <a:solidFill>
                    <a:schemeClr val="accent4">
                      <a:lumMod val="75000"/>
                    </a:schemeClr>
                  </a:solidFill>
                  <a:latin typeface="+mn-ea"/>
                  <a:sym typeface="Wingdings" pitchFamily="2" charset="2"/>
                </a:rPr>
                <a:t>Compromised System</a:t>
              </a:r>
              <a:endParaRPr lang="ko-KR" altLang="en-US" sz="1400" b="1" dirty="0" smtClean="0">
                <a:solidFill>
                  <a:schemeClr val="accent4">
                    <a:lumMod val="75000"/>
                  </a:schemeClr>
                </a:solidFill>
                <a:latin typeface="+mn-ea"/>
                <a:sym typeface="Wingdings" pitchFamily="2" charset="2"/>
              </a:endParaRPr>
            </a:p>
          </p:txBody>
        </p:sp>
      </p:grpSp>
      <p:pic>
        <p:nvPicPr>
          <p:cNvPr id="9" name="Picture 31" descr="D:\001_ahnlab_work\01_제안서\120102_사내공용PPT템플릿\최종본\icon\2012_01_icon_029.png"/>
          <p:cNvPicPr>
            <a:picLocks noChangeAspect="1" noChangeArrowheads="1"/>
          </p:cNvPicPr>
          <p:nvPr/>
        </p:nvPicPr>
        <p:blipFill>
          <a:blip r:embed="rId4" cstate="print"/>
          <a:srcRect/>
          <a:stretch>
            <a:fillRect/>
          </a:stretch>
        </p:blipFill>
        <p:spPr bwMode="auto">
          <a:xfrm>
            <a:off x="1577351" y="3692661"/>
            <a:ext cx="720080" cy="711707"/>
          </a:xfrm>
          <a:prstGeom prst="rect">
            <a:avLst/>
          </a:prstGeom>
          <a:noFill/>
        </p:spPr>
      </p:pic>
      <p:grpSp>
        <p:nvGrpSpPr>
          <p:cNvPr id="10" name="그룹 9"/>
          <p:cNvGrpSpPr/>
          <p:nvPr/>
        </p:nvGrpSpPr>
        <p:grpSpPr>
          <a:xfrm>
            <a:off x="6012159" y="3441568"/>
            <a:ext cx="2088231" cy="1499600"/>
            <a:chOff x="3797857" y="4646895"/>
            <a:chExt cx="1882887" cy="1371711"/>
          </a:xfrm>
        </p:grpSpPr>
        <p:pic>
          <p:nvPicPr>
            <p:cNvPr id="11" name="Picture 10" descr="D:\001_ahnlab_work\01_제안서\120102_사내공용PPT템플릿\최종본\icon\2012_01_icon_007.png"/>
            <p:cNvPicPr>
              <a:picLocks noChangeAspect="1" noChangeArrowheads="1"/>
            </p:cNvPicPr>
            <p:nvPr/>
          </p:nvPicPr>
          <p:blipFill>
            <a:blip r:embed="rId3" cstate="print"/>
            <a:srcRect/>
            <a:stretch>
              <a:fillRect/>
            </a:stretch>
          </p:blipFill>
          <p:spPr bwMode="auto">
            <a:xfrm>
              <a:off x="3797857" y="4646895"/>
              <a:ext cx="1757210" cy="1101185"/>
            </a:xfrm>
            <a:prstGeom prst="rect">
              <a:avLst/>
            </a:prstGeom>
            <a:noFill/>
          </p:spPr>
        </p:pic>
        <p:sp>
          <p:nvSpPr>
            <p:cNvPr id="12" name="TextBox 11"/>
            <p:cNvSpPr txBox="1"/>
            <p:nvPr/>
          </p:nvSpPr>
          <p:spPr>
            <a:xfrm>
              <a:off x="3797857" y="5733256"/>
              <a:ext cx="1882887" cy="285350"/>
            </a:xfrm>
            <a:prstGeom prst="rect">
              <a:avLst/>
            </a:prstGeom>
          </p:spPr>
          <p:txBody>
            <a:bodyPr wrap="square" rtlCol="0">
              <a:noAutofit/>
            </a:bodyPr>
            <a:lstStyle/>
            <a:p>
              <a:pPr algn="ctr"/>
              <a:r>
                <a:rPr lang="en-US" altLang="ko-KR" sz="1400" b="1" dirty="0" smtClean="0">
                  <a:solidFill>
                    <a:srgbClr val="002060"/>
                  </a:solidFill>
                  <a:latin typeface="+mn-ea"/>
                  <a:sym typeface="Wingdings" pitchFamily="2" charset="2"/>
                </a:rPr>
                <a:t>Normal System</a:t>
              </a:r>
              <a:endParaRPr lang="ko-KR" altLang="en-US" sz="1400" b="1" dirty="0" smtClean="0">
                <a:solidFill>
                  <a:srgbClr val="002060"/>
                </a:solidFill>
                <a:latin typeface="+mn-ea"/>
                <a:sym typeface="Wingdings" pitchFamily="2" charset="2"/>
              </a:endParaRPr>
            </a:p>
          </p:txBody>
        </p:sp>
      </p:grpSp>
      <p:grpSp>
        <p:nvGrpSpPr>
          <p:cNvPr id="15" name="그룹 14"/>
          <p:cNvGrpSpPr/>
          <p:nvPr/>
        </p:nvGrpSpPr>
        <p:grpSpPr>
          <a:xfrm>
            <a:off x="6026077" y="3435283"/>
            <a:ext cx="2088232" cy="1505885"/>
            <a:chOff x="5724128" y="3123518"/>
            <a:chExt cx="2088232" cy="1505885"/>
          </a:xfrm>
        </p:grpSpPr>
        <p:pic>
          <p:nvPicPr>
            <p:cNvPr id="16" name="Picture 10" descr="D:\001_ahnlab_work\01_제안서\120102_사내공용PPT템플릿\최종본\icon\2012_01_icon_007.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724128" y="3123518"/>
              <a:ext cx="1953409" cy="1224136"/>
            </a:xfrm>
            <a:prstGeom prst="rect">
              <a:avLst/>
            </a:prstGeom>
            <a:noFill/>
          </p:spPr>
        </p:pic>
        <p:sp>
          <p:nvSpPr>
            <p:cNvPr id="17" name="TextBox 16"/>
            <p:cNvSpPr txBox="1"/>
            <p:nvPr/>
          </p:nvSpPr>
          <p:spPr>
            <a:xfrm>
              <a:off x="5724128" y="4344053"/>
              <a:ext cx="2088232" cy="285350"/>
            </a:xfrm>
            <a:prstGeom prst="rect">
              <a:avLst/>
            </a:prstGeom>
          </p:spPr>
          <p:txBody>
            <a:bodyPr wrap="square" rtlCol="0">
              <a:noAutofit/>
            </a:bodyPr>
            <a:lstStyle/>
            <a:p>
              <a:r>
                <a:rPr lang="en-US" altLang="ko-KR" sz="1400" b="1" dirty="0" smtClean="0">
                  <a:solidFill>
                    <a:schemeClr val="accent4">
                      <a:lumMod val="75000"/>
                    </a:schemeClr>
                  </a:solidFill>
                  <a:latin typeface="+mn-ea"/>
                  <a:sym typeface="Wingdings" pitchFamily="2" charset="2"/>
                </a:rPr>
                <a:t>Compromised System</a:t>
              </a:r>
              <a:endParaRPr lang="ko-KR" altLang="en-US" sz="1400" b="1" dirty="0" smtClean="0">
                <a:solidFill>
                  <a:schemeClr val="accent4">
                    <a:lumMod val="75000"/>
                  </a:schemeClr>
                </a:solidFill>
                <a:latin typeface="+mn-ea"/>
                <a:sym typeface="Wingdings" pitchFamily="2" charset="2"/>
              </a:endParaRPr>
            </a:p>
          </p:txBody>
        </p:sp>
      </p:grpSp>
      <p:sp>
        <p:nvSpPr>
          <p:cNvPr id="18" name="모서리가 둥근 사각형 설명선 17"/>
          <p:cNvSpPr/>
          <p:nvPr/>
        </p:nvSpPr>
        <p:spPr>
          <a:xfrm>
            <a:off x="2556383" y="1444918"/>
            <a:ext cx="3930753" cy="1462523"/>
          </a:xfrm>
          <a:prstGeom prst="wedgeRoundRectCallout">
            <a:avLst>
              <a:gd name="adj1" fmla="val -41687"/>
              <a:gd name="adj2" fmla="val 85656"/>
              <a:gd name="adj3" fmla="val 16667"/>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154B8B"/>
                </a:solidFill>
              </a:rPr>
              <a:t>Stealing Local Administrator’s ID/PW</a:t>
            </a:r>
            <a:r>
              <a:rPr lang="en-US" altLang="ko-KR" sz="1400" b="1" dirty="0">
                <a:solidFill>
                  <a:srgbClr val="154B8B"/>
                </a:solidFill>
              </a:rPr>
              <a:t>(Kerberos.dll, Wdigest.dll, tspkg.dll)</a:t>
            </a:r>
          </a:p>
          <a:p>
            <a:pPr algn="ctr"/>
            <a:r>
              <a:rPr lang="en-US" altLang="ko-KR" sz="1400" b="1" dirty="0" smtClean="0">
                <a:solidFill>
                  <a:srgbClr val="154B8B"/>
                </a:solidFill>
              </a:rPr>
              <a:t>and </a:t>
            </a:r>
          </a:p>
          <a:p>
            <a:pPr algn="ctr"/>
            <a:r>
              <a:rPr lang="en-US" altLang="ko-KR" sz="1400" b="1" dirty="0">
                <a:solidFill>
                  <a:srgbClr val="154B8B"/>
                </a:solidFill>
              </a:rPr>
              <a:t>NTLM </a:t>
            </a:r>
            <a:r>
              <a:rPr lang="en-US" altLang="ko-KR" sz="1400" b="1" dirty="0" smtClean="0">
                <a:solidFill>
                  <a:srgbClr val="154B8B"/>
                </a:solidFill>
              </a:rPr>
              <a:t>Credentials(Msv1_0.dll)</a:t>
            </a:r>
          </a:p>
          <a:p>
            <a:pPr algn="ctr"/>
            <a:r>
              <a:rPr lang="en-US" altLang="ko-KR" sz="1400" b="1" dirty="0" smtClean="0">
                <a:solidFill>
                  <a:srgbClr val="154B8B"/>
                </a:solidFill>
              </a:rPr>
              <a:t>From Memory</a:t>
            </a:r>
          </a:p>
        </p:txBody>
      </p:sp>
      <p:sp>
        <p:nvSpPr>
          <p:cNvPr id="20" name="구름 19"/>
          <p:cNvSpPr/>
          <p:nvPr/>
        </p:nvSpPr>
        <p:spPr>
          <a:xfrm>
            <a:off x="2021226" y="1219106"/>
            <a:ext cx="5083329" cy="2142923"/>
          </a:xfrm>
          <a:prstGeom prst="cloud">
            <a:avLst/>
          </a:prstGeom>
          <a:noFill/>
          <a:ln w="28575">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rgbClr val="154B8B"/>
                </a:solidFill>
              </a:rPr>
              <a:t>All </a:t>
            </a:r>
            <a:r>
              <a:rPr lang="en-US" altLang="ko-KR" b="1" dirty="0" smtClean="0">
                <a:solidFill>
                  <a:srgbClr val="154B8B"/>
                </a:solidFill>
              </a:rPr>
              <a:t>Systems have same </a:t>
            </a:r>
            <a:r>
              <a:rPr lang="en-US" altLang="ko-KR" b="1" dirty="0">
                <a:solidFill>
                  <a:srgbClr val="154B8B"/>
                </a:solidFill>
              </a:rPr>
              <a:t>Local Administrator Account</a:t>
            </a:r>
          </a:p>
          <a:p>
            <a:pPr algn="ctr"/>
            <a:r>
              <a:rPr lang="en-US" altLang="ko-KR" b="1" dirty="0">
                <a:solidFill>
                  <a:srgbClr val="154B8B"/>
                </a:solidFill>
              </a:rPr>
              <a:t>(Same ID/PW)</a:t>
            </a:r>
            <a:endParaRPr lang="ko-KR" altLang="en-US" b="1" dirty="0">
              <a:solidFill>
                <a:srgbClr val="154B8B"/>
              </a:solidFill>
            </a:endParaRPr>
          </a:p>
        </p:txBody>
      </p:sp>
      <p:sp>
        <p:nvSpPr>
          <p:cNvPr id="21" name="오른쪽 화살표 20"/>
          <p:cNvSpPr/>
          <p:nvPr/>
        </p:nvSpPr>
        <p:spPr>
          <a:xfrm>
            <a:off x="3092753" y="3497309"/>
            <a:ext cx="2808312" cy="504056"/>
          </a:xfrm>
          <a:prstGeom prst="rightArrow">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154B8B"/>
                </a:solidFill>
              </a:rPr>
              <a:t>Copy Backdoor</a:t>
            </a:r>
            <a:endParaRPr lang="ko-KR" altLang="en-US" b="1" dirty="0">
              <a:solidFill>
                <a:srgbClr val="154B8B"/>
              </a:solidFill>
            </a:endParaRPr>
          </a:p>
        </p:txBody>
      </p:sp>
      <p:sp>
        <p:nvSpPr>
          <p:cNvPr id="22" name="오른쪽 화살표 21"/>
          <p:cNvSpPr/>
          <p:nvPr/>
        </p:nvSpPr>
        <p:spPr>
          <a:xfrm>
            <a:off x="3092753" y="4109377"/>
            <a:ext cx="2808312" cy="504056"/>
          </a:xfrm>
          <a:prstGeom prst="rightArrow">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154B8B"/>
                </a:solidFill>
              </a:rPr>
              <a:t>Run Backdoor</a:t>
            </a:r>
            <a:endParaRPr lang="ko-KR" altLang="en-US" b="1" dirty="0">
              <a:solidFill>
                <a:srgbClr val="154B8B"/>
              </a:solidFill>
            </a:endParaRPr>
          </a:p>
        </p:txBody>
      </p:sp>
      <p:sp>
        <p:nvSpPr>
          <p:cNvPr id="23" name="모서리가 둥근 사각형 설명선 22"/>
          <p:cNvSpPr/>
          <p:nvPr/>
        </p:nvSpPr>
        <p:spPr>
          <a:xfrm>
            <a:off x="4028857" y="3018487"/>
            <a:ext cx="2457657" cy="402729"/>
          </a:xfrm>
          <a:prstGeom prst="wedgeRoundRectCallout">
            <a:avLst>
              <a:gd name="adj1" fmla="val -22764"/>
              <a:gd name="adj2" fmla="val 89624"/>
              <a:gd name="adj3" fmla="val 16667"/>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154B8B"/>
                </a:solidFill>
              </a:rPr>
              <a:t>Network Share Point</a:t>
            </a:r>
            <a:endParaRPr lang="ko-KR" altLang="en-US" sz="1400" b="1" dirty="0">
              <a:solidFill>
                <a:srgbClr val="154B8B"/>
              </a:solidFill>
            </a:endParaRPr>
          </a:p>
        </p:txBody>
      </p:sp>
      <p:sp>
        <p:nvSpPr>
          <p:cNvPr id="24" name="모서리가 둥근 사각형 설명선 23"/>
          <p:cNvSpPr/>
          <p:nvPr/>
        </p:nvSpPr>
        <p:spPr>
          <a:xfrm>
            <a:off x="3268155" y="4776704"/>
            <a:ext cx="2457657" cy="567307"/>
          </a:xfrm>
          <a:prstGeom prst="wedgeRoundRectCallout">
            <a:avLst>
              <a:gd name="adj1" fmla="val -29870"/>
              <a:gd name="adj2" fmla="val -83628"/>
              <a:gd name="adj3" fmla="val 16667"/>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err="1" smtClean="0">
                <a:solidFill>
                  <a:srgbClr val="154B8B"/>
                </a:solidFill>
              </a:rPr>
              <a:t>sc</a:t>
            </a:r>
            <a:r>
              <a:rPr lang="en-US" altLang="ko-KR" sz="1400" b="1" dirty="0" smtClean="0">
                <a:solidFill>
                  <a:srgbClr val="154B8B"/>
                </a:solidFill>
              </a:rPr>
              <a:t>, at, </a:t>
            </a:r>
            <a:r>
              <a:rPr lang="en-US" altLang="ko-KR" sz="1400" b="1" dirty="0" err="1" smtClean="0">
                <a:solidFill>
                  <a:srgbClr val="154B8B"/>
                </a:solidFill>
              </a:rPr>
              <a:t>wmic</a:t>
            </a:r>
            <a:r>
              <a:rPr lang="en-US" altLang="ko-KR" sz="1400" b="1" dirty="0" smtClean="0">
                <a:solidFill>
                  <a:srgbClr val="154B8B"/>
                </a:solidFill>
              </a:rPr>
              <a:t>, </a:t>
            </a:r>
            <a:r>
              <a:rPr lang="en-US" altLang="ko-KR" sz="1400" b="1" dirty="0" err="1" smtClean="0">
                <a:solidFill>
                  <a:srgbClr val="154B8B"/>
                </a:solidFill>
              </a:rPr>
              <a:t>reg</a:t>
            </a:r>
            <a:r>
              <a:rPr lang="en-US" altLang="ko-KR" sz="1400" b="1" dirty="0" smtClean="0">
                <a:solidFill>
                  <a:srgbClr val="154B8B"/>
                </a:solidFill>
              </a:rPr>
              <a:t>, </a:t>
            </a:r>
            <a:r>
              <a:rPr lang="en-US" altLang="ko-KR" sz="1400" b="1" dirty="0" err="1">
                <a:solidFill>
                  <a:srgbClr val="154B8B"/>
                </a:solidFill>
              </a:rPr>
              <a:t>p</a:t>
            </a:r>
            <a:r>
              <a:rPr lang="en-US" altLang="ko-KR" sz="1400" b="1" dirty="0" err="1" smtClean="0">
                <a:solidFill>
                  <a:srgbClr val="154B8B"/>
                </a:solidFill>
              </a:rPr>
              <a:t>sexec</a:t>
            </a:r>
            <a:r>
              <a:rPr lang="en-US" altLang="ko-KR" sz="1400" b="1" dirty="0">
                <a:solidFill>
                  <a:srgbClr val="154B8B"/>
                </a:solidFill>
              </a:rPr>
              <a:t>, </a:t>
            </a:r>
            <a:r>
              <a:rPr lang="en-US" altLang="ko-KR" sz="1400" b="1" dirty="0" err="1" smtClean="0">
                <a:solidFill>
                  <a:srgbClr val="154B8B"/>
                </a:solidFill>
              </a:rPr>
              <a:t>winrs</a:t>
            </a:r>
            <a:endParaRPr lang="ko-KR" altLang="en-US" sz="1400" b="1" dirty="0">
              <a:solidFill>
                <a:srgbClr val="154B8B"/>
              </a:solidFill>
            </a:endParaRPr>
          </a:p>
        </p:txBody>
      </p:sp>
      <p:sp>
        <p:nvSpPr>
          <p:cNvPr id="25" name="모서리가 둥근 사각형 설명선 24"/>
          <p:cNvSpPr/>
          <p:nvPr/>
        </p:nvSpPr>
        <p:spPr>
          <a:xfrm>
            <a:off x="2759955" y="1866067"/>
            <a:ext cx="2965857" cy="971909"/>
          </a:xfrm>
          <a:prstGeom prst="wedgeRoundRectCallout">
            <a:avLst>
              <a:gd name="adj1" fmla="val -45085"/>
              <a:gd name="adj2" fmla="val 110243"/>
              <a:gd name="adj3" fmla="val 16667"/>
            </a:avLst>
          </a:prstGeom>
          <a:noFill/>
          <a:ln w="38100">
            <a:solidFill>
              <a:srgbClr val="154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smtClean="0">
                <a:solidFill>
                  <a:srgbClr val="154B8B"/>
                </a:solidFill>
              </a:rPr>
              <a:t>Using Local Administrator’s NTLM Credentials or ID/PW</a:t>
            </a:r>
            <a:endParaRPr lang="ko-KR" altLang="en-US" sz="1400" b="1" dirty="0">
              <a:solidFill>
                <a:srgbClr val="154B8B"/>
              </a:solidFill>
            </a:endParaRPr>
          </a:p>
        </p:txBody>
      </p:sp>
    </p:spTree>
    <p:extLst>
      <p:ext uri="{BB962C8B-B14F-4D97-AF65-F5344CB8AC3E}">
        <p14:creationId xmlns:p14="http://schemas.microsoft.com/office/powerpoint/2010/main" val="248688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xit" presetSubtype="0" fill="hold" grpId="1" nodeType="with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xit" presetSubtype="0" fill="hold" grpId="0"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10" presetClass="exit" presetSubtype="0" fill="hold" nodeType="after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animBg="1"/>
      <p:bldP spid="20" grpId="1"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01_화면용">
  <a:themeElements>
    <a:clrScheme name="2013_AhnLab_color">
      <a:dk1>
        <a:srgbClr val="3A3A3A"/>
      </a:dk1>
      <a:lt1>
        <a:srgbClr val="FFFFFF"/>
      </a:lt1>
      <a:dk2>
        <a:srgbClr val="213255"/>
      </a:dk2>
      <a:lt2>
        <a:srgbClr val="FFFFFF"/>
      </a:lt2>
      <a:accent1>
        <a:srgbClr val="1F4789"/>
      </a:accent1>
      <a:accent2>
        <a:srgbClr val="15C3F8"/>
      </a:accent2>
      <a:accent3>
        <a:srgbClr val="FF2B15"/>
      </a:accent3>
      <a:accent4>
        <a:srgbClr val="A2D21E"/>
      </a:accent4>
      <a:accent5>
        <a:srgbClr val="FB8B03"/>
      </a:accent5>
      <a:accent6>
        <a:srgbClr val="86308B"/>
      </a:accent6>
      <a:hlink>
        <a:srgbClr val="0294EE"/>
      </a:hlink>
      <a:folHlink>
        <a:srgbClr val="A5A5A5"/>
      </a:folHlink>
    </a:clrScheme>
    <a:fontScheme name="AhnLab_template">
      <a:majorFont>
        <a:latin typeface="Arial"/>
        <a:ea typeface="맑은 고딕"/>
        <a:cs typeface=""/>
      </a:majorFont>
      <a:minorFont>
        <a:latin typeface="Arial"/>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본문_2">
  <a:themeElements>
    <a:clrScheme name="SI제안서템플릿">
      <a:dk1>
        <a:srgbClr val="3A3A3A"/>
      </a:dk1>
      <a:lt1>
        <a:srgbClr val="FFFFFF"/>
      </a:lt1>
      <a:dk2>
        <a:srgbClr val="3A3A3A"/>
      </a:dk2>
      <a:lt2>
        <a:srgbClr val="FFFFFF"/>
      </a:lt2>
      <a:accent1>
        <a:srgbClr val="1F4889"/>
      </a:accent1>
      <a:accent2>
        <a:srgbClr val="52BDF5"/>
      </a:accent2>
      <a:accent3>
        <a:srgbClr val="7F7F7F"/>
      </a:accent3>
      <a:accent4>
        <a:srgbClr val="EC4691"/>
      </a:accent4>
      <a:accent5>
        <a:srgbClr val="92D050"/>
      </a:accent5>
      <a:accent6>
        <a:srgbClr val="2696B0"/>
      </a:accent6>
      <a:hlink>
        <a:srgbClr val="0294EE"/>
      </a:hlink>
      <a:folHlink>
        <a:srgbClr val="A5A5A5"/>
      </a:folHlink>
    </a:clrScheme>
    <a:fontScheme name="AhnLab_template">
      <a:majorFont>
        <a:latin typeface="Arial"/>
        <a:ea typeface="맑은 고딕"/>
        <a:cs typeface=""/>
      </a:majorFont>
      <a:minorFont>
        <a:latin typeface="Arial"/>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marL="285750" indent="-285750">
          <a:lnSpc>
            <a:spcPct val="150000"/>
          </a:lnSpc>
          <a:buFont typeface="Arial" pitchFamily="34" charset="0"/>
          <a:buChar char="•"/>
          <a:defRPr b="1" dirty="0" smtClean="0">
            <a:latin typeface="+mn-ea"/>
            <a:sym typeface="Wingdings" pitchFamily="2" charset="2"/>
          </a:defRPr>
        </a:defPPr>
      </a:lstStyle>
    </a:txDef>
  </a:objectDefaults>
  <a:extraClrSchemeLst/>
</a:theme>
</file>

<file path=ppt/theme/theme3.xml><?xml version="1.0" encoding="utf-8"?>
<a:theme xmlns:a="http://schemas.openxmlformats.org/drawingml/2006/main" name="02_인쇄용">
  <a:themeElements>
    <a:clrScheme name="2013_AhnLab_color">
      <a:dk1>
        <a:srgbClr val="3A3A3A"/>
      </a:dk1>
      <a:lt1>
        <a:srgbClr val="FFFFFF"/>
      </a:lt1>
      <a:dk2>
        <a:srgbClr val="213255"/>
      </a:dk2>
      <a:lt2>
        <a:srgbClr val="FFFFFF"/>
      </a:lt2>
      <a:accent1>
        <a:srgbClr val="1F4789"/>
      </a:accent1>
      <a:accent2>
        <a:srgbClr val="15C3F8"/>
      </a:accent2>
      <a:accent3>
        <a:srgbClr val="FF2B15"/>
      </a:accent3>
      <a:accent4>
        <a:srgbClr val="A2D21E"/>
      </a:accent4>
      <a:accent5>
        <a:srgbClr val="FB8B03"/>
      </a:accent5>
      <a:accent6>
        <a:srgbClr val="86308B"/>
      </a:accent6>
      <a:hlink>
        <a:srgbClr val="0294EE"/>
      </a:hlink>
      <a:folHlink>
        <a:srgbClr val="A5A5A5"/>
      </a:folHlink>
    </a:clrScheme>
    <a:fontScheme name="AhnLab_template">
      <a:majorFont>
        <a:latin typeface="Arial"/>
        <a:ea typeface="맑은 고딕"/>
        <a:cs typeface=""/>
      </a:majorFont>
      <a:minorFont>
        <a:latin typeface="Arial"/>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22866</TotalTime>
  <Words>5161</Words>
  <Application>Microsoft Office PowerPoint</Application>
  <PresentationFormat>화면 슬라이드 쇼(4:3)</PresentationFormat>
  <Paragraphs>906</Paragraphs>
  <Slides>40</Slides>
  <Notes>40</Notes>
  <HiddenSlides>0</HiddenSlides>
  <MMClips>0</MMClips>
  <ScaleCrop>false</ScaleCrop>
  <HeadingPairs>
    <vt:vector size="6" baseType="variant">
      <vt:variant>
        <vt:lpstr>사용한 글꼴</vt:lpstr>
      </vt:variant>
      <vt:variant>
        <vt:i4>4</vt:i4>
      </vt:variant>
      <vt:variant>
        <vt:lpstr>테마</vt:lpstr>
      </vt:variant>
      <vt:variant>
        <vt:i4>3</vt:i4>
      </vt:variant>
      <vt:variant>
        <vt:lpstr>슬라이드 제목</vt:lpstr>
      </vt:variant>
      <vt:variant>
        <vt:i4>40</vt:i4>
      </vt:variant>
    </vt:vector>
  </HeadingPairs>
  <TitlesOfParts>
    <vt:vector size="47" baseType="lpstr">
      <vt:lpstr>굴림</vt:lpstr>
      <vt:lpstr>맑은 고딕</vt:lpstr>
      <vt:lpstr>Arial</vt:lpstr>
      <vt:lpstr>Wingdings</vt:lpstr>
      <vt:lpstr>01_화면용</vt:lpstr>
      <vt:lpstr>본문_2</vt:lpstr>
      <vt:lpstr>02_인쇄용</vt:lpstr>
      <vt:lpstr>A Forensic Analysis of  APT Lateral Movement  in Windows Environment</vt:lpstr>
      <vt:lpstr>01 02 03 04 05 </vt:lpstr>
      <vt:lpstr>Introduction</vt:lpstr>
      <vt:lpstr>Introduction</vt:lpstr>
      <vt:lpstr>Introduction</vt:lpstr>
      <vt:lpstr>Method of Lateral Movement  </vt:lpstr>
      <vt:lpstr>Method of Lateral Movement </vt:lpstr>
      <vt:lpstr>Method of Lateral Movement </vt:lpstr>
      <vt:lpstr>Method of Lateral Movement </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Forensic Analysis</vt:lpstr>
      <vt:lpstr>Case Study</vt:lpstr>
      <vt:lpstr>Case Study</vt:lpstr>
      <vt:lpstr>Case Study</vt:lpstr>
      <vt:lpstr>Conclusion</vt:lpstr>
      <vt:lpstr>Conclusion</vt:lpstr>
      <vt:lpstr>PowerPoint 프레젠테이션</vt:lpstr>
      <vt:lpstr>Q&amp;A</vt:lpstr>
      <vt:lpstr>Reference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choi_ky</dc:creator>
  <cp:lastModifiedBy>blueangel</cp:lastModifiedBy>
  <cp:revision>1019</cp:revision>
  <cp:lastPrinted>2013-01-22T08:17:30Z</cp:lastPrinted>
  <dcterms:created xsi:type="dcterms:W3CDTF">2012-11-22T06:31:34Z</dcterms:created>
  <dcterms:modified xsi:type="dcterms:W3CDTF">2014-06-26T20:44:28Z</dcterms:modified>
</cp:coreProperties>
</file>