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2" r:id="rId1"/>
    <p:sldMasterId id="2147483673" r:id="rId2"/>
  </p:sldMasterIdLst>
  <p:notesMasterIdLst>
    <p:notesMasterId r:id="rId32"/>
  </p:notesMasterIdLst>
  <p:sldIdLst>
    <p:sldId id="261" r:id="rId3"/>
    <p:sldId id="352" r:id="rId4"/>
    <p:sldId id="402" r:id="rId5"/>
    <p:sldId id="381" r:id="rId6"/>
    <p:sldId id="382" r:id="rId7"/>
    <p:sldId id="383" r:id="rId8"/>
    <p:sldId id="384" r:id="rId9"/>
    <p:sldId id="299" r:id="rId10"/>
    <p:sldId id="386" r:id="rId11"/>
    <p:sldId id="380" r:id="rId12"/>
    <p:sldId id="378" r:id="rId13"/>
    <p:sldId id="385" r:id="rId14"/>
    <p:sldId id="371" r:id="rId15"/>
    <p:sldId id="387" r:id="rId16"/>
    <p:sldId id="388" r:id="rId17"/>
    <p:sldId id="390" r:id="rId18"/>
    <p:sldId id="391" r:id="rId19"/>
    <p:sldId id="392" r:id="rId20"/>
    <p:sldId id="393" r:id="rId21"/>
    <p:sldId id="396" r:id="rId22"/>
    <p:sldId id="398" r:id="rId23"/>
    <p:sldId id="359" r:id="rId24"/>
    <p:sldId id="400" r:id="rId25"/>
    <p:sldId id="399" r:id="rId26"/>
    <p:sldId id="373" r:id="rId27"/>
    <p:sldId id="403" r:id="rId28"/>
    <p:sldId id="404" r:id="rId29"/>
    <p:sldId id="405" r:id="rId30"/>
    <p:sldId id="338" r:id="rId31"/>
  </p:sldIdLst>
  <p:sldSz cx="9144000" cy="5143500" type="screen16x9"/>
  <p:notesSz cx="6858000" cy="9144000"/>
  <p:embeddedFontLst>
    <p:embeddedFont>
      <p:font typeface="Dosis SemiBold" panose="020B0604020202020204" charset="0"/>
      <p:regular r:id="rId33"/>
      <p:bold r:id="rId34"/>
    </p:embeddedFont>
    <p:embeddedFont>
      <p:font typeface="Open Sans" panose="020B0604020202020204" charset="0"/>
      <p:regular r:id="rId35"/>
      <p:bold r:id="rId36"/>
      <p:italic r:id="rId37"/>
      <p:boldItalic r:id="rId38"/>
    </p:embeddedFont>
    <p:embeddedFont>
      <p:font typeface="Open Sans SemiBold" panose="020B0604020202020204" charset="0"/>
      <p:regular r:id="rId39"/>
      <p:bold r:id="rId40"/>
      <p:italic r:id="rId41"/>
      <p:boldItalic r:id="rId42"/>
    </p:embeddedFont>
    <p:embeddedFont>
      <p:font typeface="Dosis Medium" panose="020B0604020202020204" charset="0"/>
      <p:regular r:id="rId43"/>
      <p:bold r:id="rId44"/>
    </p:embeddedFont>
    <p:embeddedFont>
      <p:font typeface="Montserrat" panose="020B0604020202020204" charset="0"/>
      <p:regular r:id="rId45"/>
      <p:bold r:id="rId46"/>
      <p:italic r:id="rId47"/>
      <p:boldItalic r:id="rId48"/>
    </p:embeddedFont>
    <p:embeddedFont>
      <p:font typeface="Dosis" panose="020B0604020202020204" charset="0"/>
      <p:regular r:id="rId49"/>
      <p:bold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P.Miller" initials="R" lastIdx="5" clrIdx="0">
    <p:extLst>
      <p:ext uri="{19B8F6BF-5375-455C-9EA6-DF929625EA0E}">
        <p15:presenceInfo xmlns:p15="http://schemas.microsoft.com/office/powerpoint/2012/main" userId="S-1-5-21-45967694-2129082412-1561875151-5552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00B"/>
    <a:srgbClr val="CDCDCD"/>
    <a:srgbClr val="66A3FA"/>
    <a:srgbClr val="339966"/>
    <a:srgbClr val="00FF00"/>
    <a:srgbClr val="83B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4" autoAdjust="0"/>
    <p:restoredTop sz="77907" autoAdjust="0"/>
  </p:normalViewPr>
  <p:slideViewPr>
    <p:cSldViewPr snapToGrid="0">
      <p:cViewPr varScale="1">
        <p:scale>
          <a:sx n="118" d="100"/>
          <a:sy n="118" d="100"/>
        </p:scale>
        <p:origin x="85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9.fntdata"/><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0FD31-03DF-46C3-9095-A8612BFE19F3}" type="doc">
      <dgm:prSet loTypeId="urn:microsoft.com/office/officeart/2005/8/layout/pyramid1" loCatId="pyramid" qsTypeId="urn:microsoft.com/office/officeart/2005/8/quickstyle/3d2" qsCatId="3D" csTypeId="urn:microsoft.com/office/officeart/2005/8/colors/accent1_2" csCatId="accent1" phldr="1"/>
      <dgm:spPr/>
    </dgm:pt>
    <dgm:pt modelId="{4BA815C9-A763-4E1C-84DF-51E0C823D75A}">
      <dgm:prSet phldrT="[Text]" custT="1"/>
      <dgm:spPr>
        <a:solidFill>
          <a:srgbClr val="FF0000"/>
        </a:solidFill>
      </dgm:spPr>
      <dgm:t>
        <a:bodyPr/>
        <a:lstStyle/>
        <a:p>
          <a:r>
            <a:rPr lang="en-US" sz="1000" b="0" dirty="0" smtClean="0">
              <a:effectLst/>
              <a:latin typeface="Dosis" panose="020B0604020202020204" charset="0"/>
            </a:rPr>
            <a:t> TTPs</a:t>
          </a:r>
          <a:endParaRPr lang="en-US" sz="1000" b="0" dirty="0">
            <a:effectLst/>
            <a:latin typeface="Dosis" panose="020B0604020202020204" charset="0"/>
          </a:endParaRPr>
        </a:p>
      </dgm:t>
    </dgm:pt>
    <dgm:pt modelId="{2CB77942-77F0-4296-8C4F-ADA293207C56}" type="parTrans" cxnId="{3E13568C-EF92-44DA-85B3-3020FD106CC9}">
      <dgm:prSet/>
      <dgm:spPr/>
      <dgm:t>
        <a:bodyPr/>
        <a:lstStyle/>
        <a:p>
          <a:endParaRPr lang="en-US" sz="1000">
            <a:latin typeface="Dosis" panose="020B0604020202020204" charset="0"/>
          </a:endParaRPr>
        </a:p>
      </dgm:t>
    </dgm:pt>
    <dgm:pt modelId="{03426FDB-B127-45ED-A913-510C329A6594}" type="sibTrans" cxnId="{3E13568C-EF92-44DA-85B3-3020FD106CC9}">
      <dgm:prSet/>
      <dgm:spPr/>
      <dgm:t>
        <a:bodyPr/>
        <a:lstStyle/>
        <a:p>
          <a:endParaRPr lang="en-US" sz="1000">
            <a:latin typeface="Dosis" panose="020B0604020202020204" charset="0"/>
          </a:endParaRPr>
        </a:p>
      </dgm:t>
    </dgm:pt>
    <dgm:pt modelId="{4EAB2221-FA95-49F4-B38E-DD290BB826AE}">
      <dgm:prSet phldrT="[Text]" custT="1"/>
      <dgm:spPr>
        <a:solidFill>
          <a:schemeClr val="bg2">
            <a:lumMod val="40000"/>
            <a:lumOff val="60000"/>
          </a:schemeClr>
        </a:solidFill>
      </dgm:spPr>
      <dgm:t>
        <a:bodyPr/>
        <a:lstStyle/>
        <a:p>
          <a:r>
            <a:rPr lang="en-US" sz="1000" b="1" dirty="0" smtClean="0">
              <a:solidFill>
                <a:schemeClr val="bg1"/>
              </a:solidFill>
              <a:effectLst/>
              <a:latin typeface="Dosis" panose="020B0604020202020204" charset="0"/>
            </a:rPr>
            <a:t>Tools</a:t>
          </a:r>
          <a:endParaRPr lang="en-US" sz="1000" b="1" dirty="0">
            <a:solidFill>
              <a:schemeClr val="bg1"/>
            </a:solidFill>
            <a:effectLst/>
            <a:latin typeface="Dosis" panose="020B0604020202020204" charset="0"/>
          </a:endParaRPr>
        </a:p>
      </dgm:t>
    </dgm:pt>
    <dgm:pt modelId="{8259FC2B-AB81-4140-93D8-B0B21F609E4F}" type="parTrans" cxnId="{505CB14A-A3B1-43C5-8B39-2606638C14F3}">
      <dgm:prSet/>
      <dgm:spPr/>
      <dgm:t>
        <a:bodyPr/>
        <a:lstStyle/>
        <a:p>
          <a:endParaRPr lang="en-US" sz="1000">
            <a:latin typeface="Dosis" panose="020B0604020202020204" charset="0"/>
          </a:endParaRPr>
        </a:p>
      </dgm:t>
    </dgm:pt>
    <dgm:pt modelId="{35CEE3A3-F300-44C1-8F65-87591DA39644}" type="sibTrans" cxnId="{505CB14A-A3B1-43C5-8B39-2606638C14F3}">
      <dgm:prSet/>
      <dgm:spPr/>
      <dgm:t>
        <a:bodyPr/>
        <a:lstStyle/>
        <a:p>
          <a:endParaRPr lang="en-US" sz="1000">
            <a:latin typeface="Dosis" panose="020B0604020202020204" charset="0"/>
          </a:endParaRPr>
        </a:p>
      </dgm:t>
    </dgm:pt>
    <dgm:pt modelId="{55F5A7FC-ED0C-47B6-AE38-180BD908765C}">
      <dgm:prSet phldrT="[Text]" custT="1"/>
      <dgm:spPr>
        <a:solidFill>
          <a:schemeClr val="tx1">
            <a:lumMod val="50000"/>
            <a:lumOff val="50000"/>
          </a:schemeClr>
        </a:solidFill>
      </dgm:spPr>
      <dgm:t>
        <a:bodyPr/>
        <a:lstStyle/>
        <a:p>
          <a:r>
            <a:rPr lang="en-US" sz="1000" b="1" dirty="0" smtClean="0">
              <a:solidFill>
                <a:schemeClr val="bg1"/>
              </a:solidFill>
              <a:effectLst/>
              <a:latin typeface="Dosis" panose="020B0604020202020204" charset="0"/>
            </a:rPr>
            <a:t>Network Artifacts </a:t>
          </a:r>
          <a:endParaRPr lang="en-US" sz="1000" b="1" dirty="0">
            <a:solidFill>
              <a:schemeClr val="bg1"/>
            </a:solidFill>
            <a:effectLst/>
            <a:latin typeface="Dosis" panose="020B0604020202020204" charset="0"/>
          </a:endParaRPr>
        </a:p>
      </dgm:t>
    </dgm:pt>
    <dgm:pt modelId="{AE39AD63-4CEF-47C1-A513-B8C3C2FCADC1}" type="parTrans" cxnId="{B5FCFF0C-ECF4-44D5-877E-958A72F09BA4}">
      <dgm:prSet/>
      <dgm:spPr/>
      <dgm:t>
        <a:bodyPr/>
        <a:lstStyle/>
        <a:p>
          <a:endParaRPr lang="en-US" sz="1000">
            <a:latin typeface="Dosis" panose="020B0604020202020204" charset="0"/>
          </a:endParaRPr>
        </a:p>
      </dgm:t>
    </dgm:pt>
    <dgm:pt modelId="{9437D8A3-9201-4BBB-8B58-1301E2EEA1B5}" type="sibTrans" cxnId="{B5FCFF0C-ECF4-44D5-877E-958A72F09BA4}">
      <dgm:prSet/>
      <dgm:spPr/>
      <dgm:t>
        <a:bodyPr/>
        <a:lstStyle/>
        <a:p>
          <a:endParaRPr lang="en-US" sz="1000">
            <a:latin typeface="Dosis" panose="020B0604020202020204" charset="0"/>
          </a:endParaRPr>
        </a:p>
      </dgm:t>
    </dgm:pt>
    <dgm:pt modelId="{7BB8FBFA-7E20-4C07-B7BC-C1327303EFD4}">
      <dgm:prSet phldrT="[Text]" custT="1"/>
      <dgm:spPr>
        <a:solidFill>
          <a:schemeClr val="tx1">
            <a:lumMod val="75000"/>
            <a:lumOff val="25000"/>
          </a:schemeClr>
        </a:solidFill>
      </dgm:spPr>
      <dgm:t>
        <a:bodyPr/>
        <a:lstStyle/>
        <a:p>
          <a:r>
            <a:rPr lang="en-US" sz="1000" b="1" dirty="0" smtClean="0">
              <a:solidFill>
                <a:schemeClr val="bg1"/>
              </a:solidFill>
              <a:effectLst/>
              <a:latin typeface="Dosis" panose="020B0604020202020204" charset="0"/>
            </a:rPr>
            <a:t>Atomic IOCs</a:t>
          </a:r>
          <a:endParaRPr lang="en-US" sz="1000" b="1" dirty="0">
            <a:solidFill>
              <a:schemeClr val="bg1"/>
            </a:solidFill>
            <a:effectLst/>
            <a:latin typeface="Dosis" panose="020B0604020202020204" charset="0"/>
          </a:endParaRPr>
        </a:p>
      </dgm:t>
    </dgm:pt>
    <dgm:pt modelId="{BF0E5290-7209-4E3B-805D-5083187E088B}" type="parTrans" cxnId="{16F724EE-1CD4-43DF-8239-11B588C9A38C}">
      <dgm:prSet/>
      <dgm:spPr/>
      <dgm:t>
        <a:bodyPr/>
        <a:lstStyle/>
        <a:p>
          <a:endParaRPr lang="en-US" sz="1000">
            <a:latin typeface="Dosis" panose="020B0604020202020204" charset="0"/>
          </a:endParaRPr>
        </a:p>
      </dgm:t>
    </dgm:pt>
    <dgm:pt modelId="{824000EF-5A0F-4288-AECF-5CE28CD6AD1B}" type="sibTrans" cxnId="{16F724EE-1CD4-43DF-8239-11B588C9A38C}">
      <dgm:prSet/>
      <dgm:spPr/>
      <dgm:t>
        <a:bodyPr/>
        <a:lstStyle/>
        <a:p>
          <a:endParaRPr lang="en-US" sz="1000">
            <a:latin typeface="Dosis" panose="020B0604020202020204" charset="0"/>
          </a:endParaRPr>
        </a:p>
      </dgm:t>
    </dgm:pt>
    <dgm:pt modelId="{5641A5BA-7859-479C-837C-BE040129B616}">
      <dgm:prSet phldrT="[Text]" custT="1"/>
      <dgm:spPr>
        <a:solidFill>
          <a:schemeClr val="tx1">
            <a:lumMod val="90000"/>
            <a:lumOff val="10000"/>
          </a:schemeClr>
        </a:solidFill>
      </dgm:spPr>
      <dgm:t>
        <a:bodyPr/>
        <a:lstStyle/>
        <a:p>
          <a:r>
            <a:rPr lang="en-US" sz="1000" b="1" dirty="0" smtClean="0">
              <a:solidFill>
                <a:schemeClr val="bg1"/>
              </a:solidFill>
              <a:effectLst/>
              <a:latin typeface="Dosis" panose="020B0604020202020204" charset="0"/>
            </a:rPr>
            <a:t>Event Details</a:t>
          </a:r>
          <a:endParaRPr lang="en-US" sz="1000" b="1" dirty="0">
            <a:solidFill>
              <a:schemeClr val="bg1"/>
            </a:solidFill>
            <a:effectLst/>
            <a:latin typeface="Dosis" panose="020B0604020202020204" charset="0"/>
          </a:endParaRPr>
        </a:p>
      </dgm:t>
    </dgm:pt>
    <dgm:pt modelId="{E097F609-4241-4027-BFE3-3F635F40C181}" type="parTrans" cxnId="{21684BA5-A67E-4B90-9533-8DDB8858892F}">
      <dgm:prSet/>
      <dgm:spPr/>
      <dgm:t>
        <a:bodyPr/>
        <a:lstStyle/>
        <a:p>
          <a:endParaRPr lang="en-US" sz="1000">
            <a:latin typeface="Dosis" panose="020B0604020202020204" charset="0"/>
          </a:endParaRPr>
        </a:p>
      </dgm:t>
    </dgm:pt>
    <dgm:pt modelId="{BCB5D5A9-1ABF-4B72-8ED2-77E8950C0C46}" type="sibTrans" cxnId="{21684BA5-A67E-4B90-9533-8DDB8858892F}">
      <dgm:prSet/>
      <dgm:spPr/>
      <dgm:t>
        <a:bodyPr/>
        <a:lstStyle/>
        <a:p>
          <a:endParaRPr lang="en-US" sz="1000">
            <a:latin typeface="Dosis" panose="020B0604020202020204" charset="0"/>
          </a:endParaRPr>
        </a:p>
      </dgm:t>
    </dgm:pt>
    <dgm:pt modelId="{8959AB6E-26C6-4863-B6DD-C1E661CC6978}" type="pres">
      <dgm:prSet presAssocID="{FC60FD31-03DF-46C3-9095-A8612BFE19F3}" presName="Name0" presStyleCnt="0">
        <dgm:presLayoutVars>
          <dgm:dir/>
          <dgm:animLvl val="lvl"/>
          <dgm:resizeHandles val="exact"/>
        </dgm:presLayoutVars>
      </dgm:prSet>
      <dgm:spPr/>
    </dgm:pt>
    <dgm:pt modelId="{98ACCA70-07D9-4F38-A991-8608154A1029}" type="pres">
      <dgm:prSet presAssocID="{4BA815C9-A763-4E1C-84DF-51E0C823D75A}" presName="Name8" presStyleCnt="0"/>
      <dgm:spPr/>
    </dgm:pt>
    <dgm:pt modelId="{D6DEB514-627C-4280-A507-E25BCF78D1F4}" type="pres">
      <dgm:prSet presAssocID="{4BA815C9-A763-4E1C-84DF-51E0C823D75A}" presName="level" presStyleLbl="node1" presStyleIdx="0" presStyleCnt="5">
        <dgm:presLayoutVars>
          <dgm:chMax val="1"/>
          <dgm:bulletEnabled val="1"/>
        </dgm:presLayoutVars>
      </dgm:prSet>
      <dgm:spPr/>
      <dgm:t>
        <a:bodyPr/>
        <a:lstStyle/>
        <a:p>
          <a:endParaRPr lang="en-US"/>
        </a:p>
      </dgm:t>
    </dgm:pt>
    <dgm:pt modelId="{3402E5C9-A806-44C6-B56B-FBE9170212A0}" type="pres">
      <dgm:prSet presAssocID="{4BA815C9-A763-4E1C-84DF-51E0C823D75A}" presName="levelTx" presStyleLbl="revTx" presStyleIdx="0" presStyleCnt="0">
        <dgm:presLayoutVars>
          <dgm:chMax val="1"/>
          <dgm:bulletEnabled val="1"/>
        </dgm:presLayoutVars>
      </dgm:prSet>
      <dgm:spPr/>
      <dgm:t>
        <a:bodyPr/>
        <a:lstStyle/>
        <a:p>
          <a:endParaRPr lang="en-US"/>
        </a:p>
      </dgm:t>
    </dgm:pt>
    <dgm:pt modelId="{6807FD4A-7AC0-407C-B936-5F6B91B2A106}" type="pres">
      <dgm:prSet presAssocID="{4EAB2221-FA95-49F4-B38E-DD290BB826AE}" presName="Name8" presStyleCnt="0"/>
      <dgm:spPr/>
    </dgm:pt>
    <dgm:pt modelId="{DCE15CC6-43AC-4388-9815-25113CA85A77}" type="pres">
      <dgm:prSet presAssocID="{4EAB2221-FA95-49F4-B38E-DD290BB826AE}" presName="level" presStyleLbl="node1" presStyleIdx="1" presStyleCnt="5">
        <dgm:presLayoutVars>
          <dgm:chMax val="1"/>
          <dgm:bulletEnabled val="1"/>
        </dgm:presLayoutVars>
      </dgm:prSet>
      <dgm:spPr/>
      <dgm:t>
        <a:bodyPr/>
        <a:lstStyle/>
        <a:p>
          <a:endParaRPr lang="en-US"/>
        </a:p>
      </dgm:t>
    </dgm:pt>
    <dgm:pt modelId="{7C220835-BA68-4FA6-8A43-12D0FD4D6179}" type="pres">
      <dgm:prSet presAssocID="{4EAB2221-FA95-49F4-B38E-DD290BB826AE}" presName="levelTx" presStyleLbl="revTx" presStyleIdx="0" presStyleCnt="0">
        <dgm:presLayoutVars>
          <dgm:chMax val="1"/>
          <dgm:bulletEnabled val="1"/>
        </dgm:presLayoutVars>
      </dgm:prSet>
      <dgm:spPr/>
      <dgm:t>
        <a:bodyPr/>
        <a:lstStyle/>
        <a:p>
          <a:endParaRPr lang="en-US"/>
        </a:p>
      </dgm:t>
    </dgm:pt>
    <dgm:pt modelId="{17C4E2AE-CE4A-49D8-99BB-430CFD964B8E}" type="pres">
      <dgm:prSet presAssocID="{55F5A7FC-ED0C-47B6-AE38-180BD908765C}" presName="Name8" presStyleCnt="0"/>
      <dgm:spPr/>
    </dgm:pt>
    <dgm:pt modelId="{5272D1B4-C673-4D26-B8C4-92387C09D310}" type="pres">
      <dgm:prSet presAssocID="{55F5A7FC-ED0C-47B6-AE38-180BD908765C}" presName="level" presStyleLbl="node1" presStyleIdx="2" presStyleCnt="5" custLinFactNeighborY="2052">
        <dgm:presLayoutVars>
          <dgm:chMax val="1"/>
          <dgm:bulletEnabled val="1"/>
        </dgm:presLayoutVars>
      </dgm:prSet>
      <dgm:spPr/>
      <dgm:t>
        <a:bodyPr/>
        <a:lstStyle/>
        <a:p>
          <a:endParaRPr lang="en-US"/>
        </a:p>
      </dgm:t>
    </dgm:pt>
    <dgm:pt modelId="{AF45C08C-8202-4CED-B1CE-303AB355C2F1}" type="pres">
      <dgm:prSet presAssocID="{55F5A7FC-ED0C-47B6-AE38-180BD908765C}" presName="levelTx" presStyleLbl="revTx" presStyleIdx="0" presStyleCnt="0">
        <dgm:presLayoutVars>
          <dgm:chMax val="1"/>
          <dgm:bulletEnabled val="1"/>
        </dgm:presLayoutVars>
      </dgm:prSet>
      <dgm:spPr/>
      <dgm:t>
        <a:bodyPr/>
        <a:lstStyle/>
        <a:p>
          <a:endParaRPr lang="en-US"/>
        </a:p>
      </dgm:t>
    </dgm:pt>
    <dgm:pt modelId="{CCE6B715-411E-4116-A5ED-B135E8783614}" type="pres">
      <dgm:prSet presAssocID="{7BB8FBFA-7E20-4C07-B7BC-C1327303EFD4}" presName="Name8" presStyleCnt="0"/>
      <dgm:spPr/>
    </dgm:pt>
    <dgm:pt modelId="{CD098791-E6A3-4315-9B4A-22D9447A2C6D}" type="pres">
      <dgm:prSet presAssocID="{7BB8FBFA-7E20-4C07-B7BC-C1327303EFD4}" presName="level" presStyleLbl="node1" presStyleIdx="3" presStyleCnt="5" custLinFactNeighborX="0" custLinFactNeighborY="3537">
        <dgm:presLayoutVars>
          <dgm:chMax val="1"/>
          <dgm:bulletEnabled val="1"/>
        </dgm:presLayoutVars>
      </dgm:prSet>
      <dgm:spPr/>
      <dgm:t>
        <a:bodyPr/>
        <a:lstStyle/>
        <a:p>
          <a:endParaRPr lang="en-US"/>
        </a:p>
      </dgm:t>
    </dgm:pt>
    <dgm:pt modelId="{B4847D3A-2977-4ADE-BA5B-B5239B480ED8}" type="pres">
      <dgm:prSet presAssocID="{7BB8FBFA-7E20-4C07-B7BC-C1327303EFD4}" presName="levelTx" presStyleLbl="revTx" presStyleIdx="0" presStyleCnt="0">
        <dgm:presLayoutVars>
          <dgm:chMax val="1"/>
          <dgm:bulletEnabled val="1"/>
        </dgm:presLayoutVars>
      </dgm:prSet>
      <dgm:spPr/>
      <dgm:t>
        <a:bodyPr/>
        <a:lstStyle/>
        <a:p>
          <a:endParaRPr lang="en-US"/>
        </a:p>
      </dgm:t>
    </dgm:pt>
    <dgm:pt modelId="{3288D84C-6952-4EA6-9777-C32CE7A180A3}" type="pres">
      <dgm:prSet presAssocID="{5641A5BA-7859-479C-837C-BE040129B616}" presName="Name8" presStyleCnt="0"/>
      <dgm:spPr/>
    </dgm:pt>
    <dgm:pt modelId="{88F57D48-C588-408D-A17D-356322AD6662}" type="pres">
      <dgm:prSet presAssocID="{5641A5BA-7859-479C-837C-BE040129B616}" presName="level" presStyleLbl="node1" presStyleIdx="4" presStyleCnt="5">
        <dgm:presLayoutVars>
          <dgm:chMax val="1"/>
          <dgm:bulletEnabled val="1"/>
        </dgm:presLayoutVars>
      </dgm:prSet>
      <dgm:spPr/>
      <dgm:t>
        <a:bodyPr/>
        <a:lstStyle/>
        <a:p>
          <a:endParaRPr lang="en-US"/>
        </a:p>
      </dgm:t>
    </dgm:pt>
    <dgm:pt modelId="{EFD5429B-4E9E-44FB-9BB9-3105141C1024}" type="pres">
      <dgm:prSet presAssocID="{5641A5BA-7859-479C-837C-BE040129B616}" presName="levelTx" presStyleLbl="revTx" presStyleIdx="0" presStyleCnt="0">
        <dgm:presLayoutVars>
          <dgm:chMax val="1"/>
          <dgm:bulletEnabled val="1"/>
        </dgm:presLayoutVars>
      </dgm:prSet>
      <dgm:spPr/>
      <dgm:t>
        <a:bodyPr/>
        <a:lstStyle/>
        <a:p>
          <a:endParaRPr lang="en-US"/>
        </a:p>
      </dgm:t>
    </dgm:pt>
  </dgm:ptLst>
  <dgm:cxnLst>
    <dgm:cxn modelId="{FF02E40D-BAB8-4740-A809-1435217EBDA8}" type="presOf" srcId="{7BB8FBFA-7E20-4C07-B7BC-C1327303EFD4}" destId="{CD098791-E6A3-4315-9B4A-22D9447A2C6D}" srcOrd="0" destOrd="0" presId="urn:microsoft.com/office/officeart/2005/8/layout/pyramid1"/>
    <dgm:cxn modelId="{AD87EA3C-03CA-4560-AD18-81472CA45D08}" type="presOf" srcId="{5641A5BA-7859-479C-837C-BE040129B616}" destId="{EFD5429B-4E9E-44FB-9BB9-3105141C1024}" srcOrd="1" destOrd="0" presId="urn:microsoft.com/office/officeart/2005/8/layout/pyramid1"/>
    <dgm:cxn modelId="{414DC219-6D4C-4216-81D0-08EB07D8C9A7}" type="presOf" srcId="{55F5A7FC-ED0C-47B6-AE38-180BD908765C}" destId="{5272D1B4-C673-4D26-B8C4-92387C09D310}" srcOrd="0" destOrd="0" presId="urn:microsoft.com/office/officeart/2005/8/layout/pyramid1"/>
    <dgm:cxn modelId="{16F724EE-1CD4-43DF-8239-11B588C9A38C}" srcId="{FC60FD31-03DF-46C3-9095-A8612BFE19F3}" destId="{7BB8FBFA-7E20-4C07-B7BC-C1327303EFD4}" srcOrd="3" destOrd="0" parTransId="{BF0E5290-7209-4E3B-805D-5083187E088B}" sibTransId="{824000EF-5A0F-4288-AECF-5CE28CD6AD1B}"/>
    <dgm:cxn modelId="{5E7C4265-DDB6-47C5-BEE9-44B54A367AD8}" type="presOf" srcId="{5641A5BA-7859-479C-837C-BE040129B616}" destId="{88F57D48-C588-408D-A17D-356322AD6662}" srcOrd="0" destOrd="0" presId="urn:microsoft.com/office/officeart/2005/8/layout/pyramid1"/>
    <dgm:cxn modelId="{3E13568C-EF92-44DA-85B3-3020FD106CC9}" srcId="{FC60FD31-03DF-46C3-9095-A8612BFE19F3}" destId="{4BA815C9-A763-4E1C-84DF-51E0C823D75A}" srcOrd="0" destOrd="0" parTransId="{2CB77942-77F0-4296-8C4F-ADA293207C56}" sibTransId="{03426FDB-B127-45ED-A913-510C329A6594}"/>
    <dgm:cxn modelId="{D28260EE-74C2-4465-B406-AE0A17B4911B}" type="presOf" srcId="{4BA815C9-A763-4E1C-84DF-51E0C823D75A}" destId="{D6DEB514-627C-4280-A507-E25BCF78D1F4}" srcOrd="0" destOrd="0" presId="urn:microsoft.com/office/officeart/2005/8/layout/pyramid1"/>
    <dgm:cxn modelId="{21684BA5-A67E-4B90-9533-8DDB8858892F}" srcId="{FC60FD31-03DF-46C3-9095-A8612BFE19F3}" destId="{5641A5BA-7859-479C-837C-BE040129B616}" srcOrd="4" destOrd="0" parTransId="{E097F609-4241-4027-BFE3-3F635F40C181}" sibTransId="{BCB5D5A9-1ABF-4B72-8ED2-77E8950C0C46}"/>
    <dgm:cxn modelId="{3821BC73-68A8-4511-995C-3F964D813578}" type="presOf" srcId="{4EAB2221-FA95-49F4-B38E-DD290BB826AE}" destId="{7C220835-BA68-4FA6-8A43-12D0FD4D6179}" srcOrd="1" destOrd="0" presId="urn:microsoft.com/office/officeart/2005/8/layout/pyramid1"/>
    <dgm:cxn modelId="{B5FCFF0C-ECF4-44D5-877E-958A72F09BA4}" srcId="{FC60FD31-03DF-46C3-9095-A8612BFE19F3}" destId="{55F5A7FC-ED0C-47B6-AE38-180BD908765C}" srcOrd="2" destOrd="0" parTransId="{AE39AD63-4CEF-47C1-A513-B8C3C2FCADC1}" sibTransId="{9437D8A3-9201-4BBB-8B58-1301E2EEA1B5}"/>
    <dgm:cxn modelId="{56602CAB-38A6-443E-9347-4367B85BDEC0}" type="presOf" srcId="{7BB8FBFA-7E20-4C07-B7BC-C1327303EFD4}" destId="{B4847D3A-2977-4ADE-BA5B-B5239B480ED8}" srcOrd="1" destOrd="0" presId="urn:microsoft.com/office/officeart/2005/8/layout/pyramid1"/>
    <dgm:cxn modelId="{7B4D0203-05B6-4C6D-B219-8A6FB7645AC2}" type="presOf" srcId="{55F5A7FC-ED0C-47B6-AE38-180BD908765C}" destId="{AF45C08C-8202-4CED-B1CE-303AB355C2F1}" srcOrd="1" destOrd="0" presId="urn:microsoft.com/office/officeart/2005/8/layout/pyramid1"/>
    <dgm:cxn modelId="{505CB14A-A3B1-43C5-8B39-2606638C14F3}" srcId="{FC60FD31-03DF-46C3-9095-A8612BFE19F3}" destId="{4EAB2221-FA95-49F4-B38E-DD290BB826AE}" srcOrd="1" destOrd="0" parTransId="{8259FC2B-AB81-4140-93D8-B0B21F609E4F}" sibTransId="{35CEE3A3-F300-44C1-8F65-87591DA39644}"/>
    <dgm:cxn modelId="{C91B724D-FFB4-4725-916F-E0724B1D36AC}" type="presOf" srcId="{4EAB2221-FA95-49F4-B38E-DD290BB826AE}" destId="{DCE15CC6-43AC-4388-9815-25113CA85A77}" srcOrd="0" destOrd="0" presId="urn:microsoft.com/office/officeart/2005/8/layout/pyramid1"/>
    <dgm:cxn modelId="{070EBE02-2242-4259-8ACF-B7AB9BEE7BB6}" type="presOf" srcId="{4BA815C9-A763-4E1C-84DF-51E0C823D75A}" destId="{3402E5C9-A806-44C6-B56B-FBE9170212A0}" srcOrd="1" destOrd="0" presId="urn:microsoft.com/office/officeart/2005/8/layout/pyramid1"/>
    <dgm:cxn modelId="{934731C2-2DA5-4A6F-8B1A-65CAAAC0AE5F}" type="presOf" srcId="{FC60FD31-03DF-46C3-9095-A8612BFE19F3}" destId="{8959AB6E-26C6-4863-B6DD-C1E661CC6978}" srcOrd="0" destOrd="0" presId="urn:microsoft.com/office/officeart/2005/8/layout/pyramid1"/>
    <dgm:cxn modelId="{C0B06FAD-D69C-4C22-B362-2DA6231C844A}" type="presParOf" srcId="{8959AB6E-26C6-4863-B6DD-C1E661CC6978}" destId="{98ACCA70-07D9-4F38-A991-8608154A1029}" srcOrd="0" destOrd="0" presId="urn:microsoft.com/office/officeart/2005/8/layout/pyramid1"/>
    <dgm:cxn modelId="{A7485BE6-52CF-4225-909E-C1797DE8C550}" type="presParOf" srcId="{98ACCA70-07D9-4F38-A991-8608154A1029}" destId="{D6DEB514-627C-4280-A507-E25BCF78D1F4}" srcOrd="0" destOrd="0" presId="urn:microsoft.com/office/officeart/2005/8/layout/pyramid1"/>
    <dgm:cxn modelId="{D07A5716-7418-4820-AF19-C456C4FC9EC4}" type="presParOf" srcId="{98ACCA70-07D9-4F38-A991-8608154A1029}" destId="{3402E5C9-A806-44C6-B56B-FBE9170212A0}" srcOrd="1" destOrd="0" presId="urn:microsoft.com/office/officeart/2005/8/layout/pyramid1"/>
    <dgm:cxn modelId="{B6D0B572-C589-4917-AEB2-C60EC45E2CCA}" type="presParOf" srcId="{8959AB6E-26C6-4863-B6DD-C1E661CC6978}" destId="{6807FD4A-7AC0-407C-B936-5F6B91B2A106}" srcOrd="1" destOrd="0" presId="urn:microsoft.com/office/officeart/2005/8/layout/pyramid1"/>
    <dgm:cxn modelId="{B96BBED5-BFEB-4739-A7C7-42BCE5E3B06B}" type="presParOf" srcId="{6807FD4A-7AC0-407C-B936-5F6B91B2A106}" destId="{DCE15CC6-43AC-4388-9815-25113CA85A77}" srcOrd="0" destOrd="0" presId="urn:microsoft.com/office/officeart/2005/8/layout/pyramid1"/>
    <dgm:cxn modelId="{1214C1CA-5361-434B-BD39-F5100C9D01E8}" type="presParOf" srcId="{6807FD4A-7AC0-407C-B936-5F6B91B2A106}" destId="{7C220835-BA68-4FA6-8A43-12D0FD4D6179}" srcOrd="1" destOrd="0" presId="urn:microsoft.com/office/officeart/2005/8/layout/pyramid1"/>
    <dgm:cxn modelId="{F5A52219-4DBF-42A4-835E-C76A94D4817B}" type="presParOf" srcId="{8959AB6E-26C6-4863-B6DD-C1E661CC6978}" destId="{17C4E2AE-CE4A-49D8-99BB-430CFD964B8E}" srcOrd="2" destOrd="0" presId="urn:microsoft.com/office/officeart/2005/8/layout/pyramid1"/>
    <dgm:cxn modelId="{6AEFA962-5EE4-4B26-943A-E5EEF5BF8083}" type="presParOf" srcId="{17C4E2AE-CE4A-49D8-99BB-430CFD964B8E}" destId="{5272D1B4-C673-4D26-B8C4-92387C09D310}" srcOrd="0" destOrd="0" presId="urn:microsoft.com/office/officeart/2005/8/layout/pyramid1"/>
    <dgm:cxn modelId="{1E1DD1BD-BF10-43F2-B469-BB847E85F14F}" type="presParOf" srcId="{17C4E2AE-CE4A-49D8-99BB-430CFD964B8E}" destId="{AF45C08C-8202-4CED-B1CE-303AB355C2F1}" srcOrd="1" destOrd="0" presId="urn:microsoft.com/office/officeart/2005/8/layout/pyramid1"/>
    <dgm:cxn modelId="{32C667A2-186B-409B-A7D4-1825DA1246C3}" type="presParOf" srcId="{8959AB6E-26C6-4863-B6DD-C1E661CC6978}" destId="{CCE6B715-411E-4116-A5ED-B135E8783614}" srcOrd="3" destOrd="0" presId="urn:microsoft.com/office/officeart/2005/8/layout/pyramid1"/>
    <dgm:cxn modelId="{F20EEDE1-FE35-432E-A329-AEDBBF07CEF2}" type="presParOf" srcId="{CCE6B715-411E-4116-A5ED-B135E8783614}" destId="{CD098791-E6A3-4315-9B4A-22D9447A2C6D}" srcOrd="0" destOrd="0" presId="urn:microsoft.com/office/officeart/2005/8/layout/pyramid1"/>
    <dgm:cxn modelId="{1DCC4B19-9E0C-4AF8-AFE9-6837A56B412D}" type="presParOf" srcId="{CCE6B715-411E-4116-A5ED-B135E8783614}" destId="{B4847D3A-2977-4ADE-BA5B-B5239B480ED8}" srcOrd="1" destOrd="0" presId="urn:microsoft.com/office/officeart/2005/8/layout/pyramid1"/>
    <dgm:cxn modelId="{D2C70AC3-BC2A-4722-A7E9-A7E30BE0774E}" type="presParOf" srcId="{8959AB6E-26C6-4863-B6DD-C1E661CC6978}" destId="{3288D84C-6952-4EA6-9777-C32CE7A180A3}" srcOrd="4" destOrd="0" presId="urn:microsoft.com/office/officeart/2005/8/layout/pyramid1"/>
    <dgm:cxn modelId="{A158F7C0-4240-4AB9-9361-727D8634F6AC}" type="presParOf" srcId="{3288D84C-6952-4EA6-9777-C32CE7A180A3}" destId="{88F57D48-C588-408D-A17D-356322AD6662}" srcOrd="0" destOrd="0" presId="urn:microsoft.com/office/officeart/2005/8/layout/pyramid1"/>
    <dgm:cxn modelId="{71466DA1-2755-4FD3-88A9-80A9E3FEFD9C}" type="presParOf" srcId="{3288D84C-6952-4EA6-9777-C32CE7A180A3}" destId="{EFD5429B-4E9E-44FB-9BB9-3105141C1024}"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60FD31-03DF-46C3-9095-A8612BFE19F3}" type="doc">
      <dgm:prSet loTypeId="urn:microsoft.com/office/officeart/2005/8/layout/pyramid3" loCatId="pyramid" qsTypeId="urn:microsoft.com/office/officeart/2005/8/quickstyle/3d2" qsCatId="3D" csTypeId="urn:microsoft.com/office/officeart/2005/8/colors/accent0_3" csCatId="mainScheme" phldr="1"/>
      <dgm:spPr/>
    </dgm:pt>
    <dgm:pt modelId="{500A5ED0-F056-4F88-9DC2-F772C3A4ED03}">
      <dgm:prSet phldrT="[Text]" custT="1"/>
      <dgm:spPr>
        <a:solidFill>
          <a:schemeClr val="tx1"/>
        </a:solidFill>
      </dgm:spPr>
      <dgm:t>
        <a:bodyPr/>
        <a:lstStyle/>
        <a:p>
          <a:r>
            <a:rPr lang="en-US" sz="1000" b="1" dirty="0" smtClean="0">
              <a:solidFill>
                <a:schemeClr val="bg1"/>
              </a:solidFill>
              <a:effectLst/>
              <a:latin typeface="Dosis" panose="020B0604020202020204" charset="0"/>
            </a:rPr>
            <a:t>Global Threat Landscape</a:t>
          </a:r>
          <a:endParaRPr lang="en-US" sz="1000" b="1" dirty="0">
            <a:solidFill>
              <a:schemeClr val="bg1"/>
            </a:solidFill>
            <a:effectLst/>
            <a:latin typeface="Dosis" panose="020B0604020202020204" charset="0"/>
          </a:endParaRPr>
        </a:p>
      </dgm:t>
    </dgm:pt>
    <dgm:pt modelId="{6B54BD31-2D81-403F-BAAA-76C2B49BF9AD}" type="parTrans" cxnId="{16493069-58A8-4A44-B1A4-374B85E79FCF}">
      <dgm:prSet/>
      <dgm:spPr/>
      <dgm:t>
        <a:bodyPr/>
        <a:lstStyle/>
        <a:p>
          <a:endParaRPr lang="en-US" sz="1000" b="1">
            <a:latin typeface="Dosis" panose="020B0604020202020204" charset="0"/>
          </a:endParaRPr>
        </a:p>
      </dgm:t>
    </dgm:pt>
    <dgm:pt modelId="{FFC5065B-6A94-4685-B0F3-BE2C5749CE1C}" type="sibTrans" cxnId="{16493069-58A8-4A44-B1A4-374B85E79FCF}">
      <dgm:prSet/>
      <dgm:spPr/>
      <dgm:t>
        <a:bodyPr/>
        <a:lstStyle/>
        <a:p>
          <a:endParaRPr lang="en-US" sz="1000" b="1">
            <a:latin typeface="Dosis" panose="020B0604020202020204" charset="0"/>
          </a:endParaRPr>
        </a:p>
      </dgm:t>
    </dgm:pt>
    <dgm:pt modelId="{8831B9D5-F1AE-4AC3-B25E-C0E03AA35A6D}">
      <dgm:prSet phldrT="[Text]" custT="1"/>
      <dgm:spPr>
        <a:solidFill>
          <a:schemeClr val="tx1">
            <a:lumMod val="75000"/>
            <a:lumOff val="25000"/>
          </a:schemeClr>
        </a:solidFill>
      </dgm:spPr>
      <dgm:t>
        <a:bodyPr/>
        <a:lstStyle/>
        <a:p>
          <a:r>
            <a:rPr lang="en-US" sz="1000" b="1" dirty="0" smtClean="0">
              <a:solidFill>
                <a:schemeClr val="bg1"/>
              </a:solidFill>
              <a:effectLst/>
              <a:latin typeface="Dosis" panose="020B0604020202020204" charset="0"/>
            </a:rPr>
            <a:t>Campaign Analysis</a:t>
          </a:r>
          <a:endParaRPr lang="en-US" sz="1000" b="1" dirty="0">
            <a:solidFill>
              <a:schemeClr val="bg1"/>
            </a:solidFill>
            <a:effectLst/>
            <a:latin typeface="Dosis" panose="020B0604020202020204" charset="0"/>
          </a:endParaRPr>
        </a:p>
      </dgm:t>
    </dgm:pt>
    <dgm:pt modelId="{BA4E33B9-B4D7-4C7C-B0C2-514CAC7981E7}" type="parTrans" cxnId="{02D0923F-0FD9-45D0-91EF-00108AFFA589}">
      <dgm:prSet/>
      <dgm:spPr/>
      <dgm:t>
        <a:bodyPr/>
        <a:lstStyle/>
        <a:p>
          <a:endParaRPr lang="en-US" sz="1000" b="1">
            <a:latin typeface="Dosis" panose="020B0604020202020204" charset="0"/>
          </a:endParaRPr>
        </a:p>
      </dgm:t>
    </dgm:pt>
    <dgm:pt modelId="{752A64BB-F796-427B-8D2D-A77C06C0DE2E}" type="sibTrans" cxnId="{02D0923F-0FD9-45D0-91EF-00108AFFA589}">
      <dgm:prSet/>
      <dgm:spPr/>
      <dgm:t>
        <a:bodyPr/>
        <a:lstStyle/>
        <a:p>
          <a:endParaRPr lang="en-US" sz="1000" b="1">
            <a:latin typeface="Dosis" panose="020B0604020202020204" charset="0"/>
          </a:endParaRPr>
        </a:p>
      </dgm:t>
    </dgm:pt>
    <dgm:pt modelId="{B809B811-0534-4AE1-8D05-2EEA04DB55C2}">
      <dgm:prSet phldrT="[Text]" custT="1"/>
      <dgm:spPr>
        <a:solidFill>
          <a:schemeClr val="bg2">
            <a:lumMod val="40000"/>
            <a:lumOff val="60000"/>
          </a:schemeClr>
        </a:solidFill>
      </dgm:spPr>
      <dgm:t>
        <a:bodyPr/>
        <a:lstStyle/>
        <a:p>
          <a:r>
            <a:rPr lang="en-US" sz="1000" b="1" dirty="0" smtClean="0">
              <a:solidFill>
                <a:schemeClr val="bg1"/>
              </a:solidFill>
              <a:effectLst/>
              <a:latin typeface="Dosis" panose="020B0604020202020204" charset="0"/>
            </a:rPr>
            <a:t>Intent / Capability</a:t>
          </a:r>
          <a:endParaRPr lang="en-US" sz="1000" b="1" dirty="0">
            <a:solidFill>
              <a:schemeClr val="bg1"/>
            </a:solidFill>
            <a:effectLst/>
            <a:latin typeface="Dosis" panose="020B0604020202020204" charset="0"/>
          </a:endParaRPr>
        </a:p>
      </dgm:t>
    </dgm:pt>
    <dgm:pt modelId="{FA0390BF-6C87-4F7F-B590-4D773C29CA79}" type="parTrans" cxnId="{519D27AB-7E58-45DD-9942-DD33F9F8A6BA}">
      <dgm:prSet/>
      <dgm:spPr/>
      <dgm:t>
        <a:bodyPr/>
        <a:lstStyle/>
        <a:p>
          <a:endParaRPr lang="en-US" sz="1000" b="1">
            <a:latin typeface="Dosis" panose="020B0604020202020204" charset="0"/>
          </a:endParaRPr>
        </a:p>
      </dgm:t>
    </dgm:pt>
    <dgm:pt modelId="{930E44F8-77A1-4AA4-B487-2ED062A4C220}" type="sibTrans" cxnId="{519D27AB-7E58-45DD-9942-DD33F9F8A6BA}">
      <dgm:prSet/>
      <dgm:spPr/>
      <dgm:t>
        <a:bodyPr/>
        <a:lstStyle/>
        <a:p>
          <a:endParaRPr lang="en-US" sz="1000" b="1">
            <a:latin typeface="Dosis" panose="020B0604020202020204" charset="0"/>
          </a:endParaRPr>
        </a:p>
      </dgm:t>
    </dgm:pt>
    <dgm:pt modelId="{601C7021-8D65-48A5-AD75-768BC6340482}">
      <dgm:prSet phldrT="[Text]" custT="1"/>
      <dgm:spPr>
        <a:solidFill>
          <a:srgbClr val="FF0000"/>
        </a:solidFill>
      </dgm:spPr>
      <dgm:t>
        <a:bodyPr/>
        <a:lstStyle/>
        <a:p>
          <a:r>
            <a:rPr lang="en-US" sz="1000" b="1" dirty="0" smtClean="0">
              <a:effectLst/>
              <a:latin typeface="Dosis" panose="020B0604020202020204" charset="0"/>
            </a:rPr>
            <a:t>TTPs</a:t>
          </a:r>
          <a:endParaRPr lang="en-US" sz="1000" b="1" dirty="0">
            <a:effectLst/>
            <a:latin typeface="Dosis" panose="020B0604020202020204" charset="0"/>
          </a:endParaRPr>
        </a:p>
      </dgm:t>
    </dgm:pt>
    <dgm:pt modelId="{9757AFA5-1A26-423B-90A5-E25B5A32EF73}" type="parTrans" cxnId="{AAE45682-34FA-4B13-A13D-4E87F9C63837}">
      <dgm:prSet/>
      <dgm:spPr/>
      <dgm:t>
        <a:bodyPr/>
        <a:lstStyle/>
        <a:p>
          <a:endParaRPr lang="en-US" sz="1000" b="1">
            <a:latin typeface="Dosis" panose="020B0604020202020204" charset="0"/>
          </a:endParaRPr>
        </a:p>
      </dgm:t>
    </dgm:pt>
    <dgm:pt modelId="{B5C73157-C9AA-40B4-9FA3-96A0FD5B8C79}" type="sibTrans" cxnId="{AAE45682-34FA-4B13-A13D-4E87F9C63837}">
      <dgm:prSet/>
      <dgm:spPr/>
      <dgm:t>
        <a:bodyPr/>
        <a:lstStyle/>
        <a:p>
          <a:endParaRPr lang="en-US" sz="1000" b="1">
            <a:latin typeface="Dosis" panose="020B0604020202020204" charset="0"/>
          </a:endParaRPr>
        </a:p>
      </dgm:t>
    </dgm:pt>
    <dgm:pt modelId="{A82EF3A4-01E8-4EB0-8BB7-828F435131C5}">
      <dgm:prSet phldrT="[Text]" custT="1"/>
      <dgm:spPr>
        <a:solidFill>
          <a:schemeClr val="tx1">
            <a:lumMod val="50000"/>
            <a:lumOff val="50000"/>
          </a:schemeClr>
        </a:solidFill>
      </dgm:spPr>
      <dgm:t>
        <a:bodyPr/>
        <a:lstStyle/>
        <a:p>
          <a:r>
            <a:rPr lang="en-US" sz="1000" b="1" dirty="0" smtClean="0">
              <a:solidFill>
                <a:schemeClr val="bg1"/>
              </a:solidFill>
              <a:effectLst/>
              <a:latin typeface="Dosis" panose="020B0604020202020204" charset="0"/>
            </a:rPr>
            <a:t>Threat Actor Tracking</a:t>
          </a:r>
          <a:endParaRPr lang="en-US" sz="1000" b="1" dirty="0">
            <a:solidFill>
              <a:schemeClr val="bg1"/>
            </a:solidFill>
            <a:effectLst/>
            <a:latin typeface="Dosis" panose="020B0604020202020204" charset="0"/>
          </a:endParaRPr>
        </a:p>
      </dgm:t>
    </dgm:pt>
    <dgm:pt modelId="{78789AC7-6FED-42E9-A5B3-2553FBA3270D}" type="parTrans" cxnId="{00045402-8996-4BEB-8C18-C09AA36F8CED}">
      <dgm:prSet/>
      <dgm:spPr/>
      <dgm:t>
        <a:bodyPr/>
        <a:lstStyle/>
        <a:p>
          <a:endParaRPr lang="en-US" sz="1000" b="1">
            <a:latin typeface="Dosis" panose="020B0604020202020204" charset="0"/>
          </a:endParaRPr>
        </a:p>
      </dgm:t>
    </dgm:pt>
    <dgm:pt modelId="{34CD2AB4-83B1-435A-B032-50AE59493C79}" type="sibTrans" cxnId="{00045402-8996-4BEB-8C18-C09AA36F8CED}">
      <dgm:prSet/>
      <dgm:spPr/>
      <dgm:t>
        <a:bodyPr/>
        <a:lstStyle/>
        <a:p>
          <a:endParaRPr lang="en-US" sz="1000" b="1">
            <a:latin typeface="Dosis" panose="020B0604020202020204" charset="0"/>
          </a:endParaRPr>
        </a:p>
      </dgm:t>
    </dgm:pt>
    <dgm:pt modelId="{FA3A717B-3E65-476A-95CB-396896AE2270}" type="pres">
      <dgm:prSet presAssocID="{FC60FD31-03DF-46C3-9095-A8612BFE19F3}" presName="Name0" presStyleCnt="0">
        <dgm:presLayoutVars>
          <dgm:dir/>
          <dgm:animLvl val="lvl"/>
          <dgm:resizeHandles val="exact"/>
        </dgm:presLayoutVars>
      </dgm:prSet>
      <dgm:spPr/>
    </dgm:pt>
    <dgm:pt modelId="{1CD0864D-BE85-45C2-9747-968999CDDDEF}" type="pres">
      <dgm:prSet presAssocID="{500A5ED0-F056-4F88-9DC2-F772C3A4ED03}" presName="Name8" presStyleCnt="0"/>
      <dgm:spPr/>
    </dgm:pt>
    <dgm:pt modelId="{D77A8E10-3F76-4B0C-BD4C-40E7C86F9CEB}" type="pres">
      <dgm:prSet presAssocID="{500A5ED0-F056-4F88-9DC2-F772C3A4ED03}" presName="level" presStyleLbl="node1" presStyleIdx="0" presStyleCnt="5">
        <dgm:presLayoutVars>
          <dgm:chMax val="1"/>
          <dgm:bulletEnabled val="1"/>
        </dgm:presLayoutVars>
      </dgm:prSet>
      <dgm:spPr/>
      <dgm:t>
        <a:bodyPr/>
        <a:lstStyle/>
        <a:p>
          <a:endParaRPr lang="en-US"/>
        </a:p>
      </dgm:t>
    </dgm:pt>
    <dgm:pt modelId="{16DB26A8-416A-405F-B91F-0553936FAA5A}" type="pres">
      <dgm:prSet presAssocID="{500A5ED0-F056-4F88-9DC2-F772C3A4ED03}" presName="levelTx" presStyleLbl="revTx" presStyleIdx="0" presStyleCnt="0">
        <dgm:presLayoutVars>
          <dgm:chMax val="1"/>
          <dgm:bulletEnabled val="1"/>
        </dgm:presLayoutVars>
      </dgm:prSet>
      <dgm:spPr/>
      <dgm:t>
        <a:bodyPr/>
        <a:lstStyle/>
        <a:p>
          <a:endParaRPr lang="en-US"/>
        </a:p>
      </dgm:t>
    </dgm:pt>
    <dgm:pt modelId="{7FDC4486-C594-41F3-BEE4-0DCAAB9C441E}" type="pres">
      <dgm:prSet presAssocID="{8831B9D5-F1AE-4AC3-B25E-C0E03AA35A6D}" presName="Name8" presStyleCnt="0"/>
      <dgm:spPr/>
    </dgm:pt>
    <dgm:pt modelId="{B23427B1-CF5C-4AA6-9DE1-332998B0EC51}" type="pres">
      <dgm:prSet presAssocID="{8831B9D5-F1AE-4AC3-B25E-C0E03AA35A6D}" presName="level" presStyleLbl="node1" presStyleIdx="1" presStyleCnt="5">
        <dgm:presLayoutVars>
          <dgm:chMax val="1"/>
          <dgm:bulletEnabled val="1"/>
        </dgm:presLayoutVars>
      </dgm:prSet>
      <dgm:spPr/>
      <dgm:t>
        <a:bodyPr/>
        <a:lstStyle/>
        <a:p>
          <a:endParaRPr lang="en-US"/>
        </a:p>
      </dgm:t>
    </dgm:pt>
    <dgm:pt modelId="{D695BDF6-23C2-4798-8458-00BFEF92A709}" type="pres">
      <dgm:prSet presAssocID="{8831B9D5-F1AE-4AC3-B25E-C0E03AA35A6D}" presName="levelTx" presStyleLbl="revTx" presStyleIdx="0" presStyleCnt="0">
        <dgm:presLayoutVars>
          <dgm:chMax val="1"/>
          <dgm:bulletEnabled val="1"/>
        </dgm:presLayoutVars>
      </dgm:prSet>
      <dgm:spPr/>
      <dgm:t>
        <a:bodyPr/>
        <a:lstStyle/>
        <a:p>
          <a:endParaRPr lang="en-US"/>
        </a:p>
      </dgm:t>
    </dgm:pt>
    <dgm:pt modelId="{8EBD91F0-177F-4E5F-AD3D-E6AEE21103AA}" type="pres">
      <dgm:prSet presAssocID="{A82EF3A4-01E8-4EB0-8BB7-828F435131C5}" presName="Name8" presStyleCnt="0"/>
      <dgm:spPr/>
    </dgm:pt>
    <dgm:pt modelId="{6500B135-1DC2-4F24-A039-28B58828D4CA}" type="pres">
      <dgm:prSet presAssocID="{A82EF3A4-01E8-4EB0-8BB7-828F435131C5}" presName="level" presStyleLbl="node1" presStyleIdx="2" presStyleCnt="5">
        <dgm:presLayoutVars>
          <dgm:chMax val="1"/>
          <dgm:bulletEnabled val="1"/>
        </dgm:presLayoutVars>
      </dgm:prSet>
      <dgm:spPr/>
      <dgm:t>
        <a:bodyPr/>
        <a:lstStyle/>
        <a:p>
          <a:endParaRPr lang="en-US"/>
        </a:p>
      </dgm:t>
    </dgm:pt>
    <dgm:pt modelId="{2EADFF31-FC91-4E40-91D8-A47B1321FF36}" type="pres">
      <dgm:prSet presAssocID="{A82EF3A4-01E8-4EB0-8BB7-828F435131C5}" presName="levelTx" presStyleLbl="revTx" presStyleIdx="0" presStyleCnt="0">
        <dgm:presLayoutVars>
          <dgm:chMax val="1"/>
          <dgm:bulletEnabled val="1"/>
        </dgm:presLayoutVars>
      </dgm:prSet>
      <dgm:spPr/>
      <dgm:t>
        <a:bodyPr/>
        <a:lstStyle/>
        <a:p>
          <a:endParaRPr lang="en-US"/>
        </a:p>
      </dgm:t>
    </dgm:pt>
    <dgm:pt modelId="{A0AB2A14-1889-4ACC-9DF0-3DA767870BB0}" type="pres">
      <dgm:prSet presAssocID="{B809B811-0534-4AE1-8D05-2EEA04DB55C2}" presName="Name8" presStyleCnt="0"/>
      <dgm:spPr/>
    </dgm:pt>
    <dgm:pt modelId="{F4F13444-B184-4410-BE18-22409CD3A994}" type="pres">
      <dgm:prSet presAssocID="{B809B811-0534-4AE1-8D05-2EEA04DB55C2}" presName="level" presStyleLbl="node1" presStyleIdx="3" presStyleCnt="5">
        <dgm:presLayoutVars>
          <dgm:chMax val="1"/>
          <dgm:bulletEnabled val="1"/>
        </dgm:presLayoutVars>
      </dgm:prSet>
      <dgm:spPr/>
      <dgm:t>
        <a:bodyPr/>
        <a:lstStyle/>
        <a:p>
          <a:endParaRPr lang="en-US"/>
        </a:p>
      </dgm:t>
    </dgm:pt>
    <dgm:pt modelId="{F7923105-35DC-4050-B22E-0BE5F3B64EF7}" type="pres">
      <dgm:prSet presAssocID="{B809B811-0534-4AE1-8D05-2EEA04DB55C2}" presName="levelTx" presStyleLbl="revTx" presStyleIdx="0" presStyleCnt="0">
        <dgm:presLayoutVars>
          <dgm:chMax val="1"/>
          <dgm:bulletEnabled val="1"/>
        </dgm:presLayoutVars>
      </dgm:prSet>
      <dgm:spPr/>
      <dgm:t>
        <a:bodyPr/>
        <a:lstStyle/>
        <a:p>
          <a:endParaRPr lang="en-US"/>
        </a:p>
      </dgm:t>
    </dgm:pt>
    <dgm:pt modelId="{CFE19594-EB88-4D45-B8DF-F4A2AD634E80}" type="pres">
      <dgm:prSet presAssocID="{601C7021-8D65-48A5-AD75-768BC6340482}" presName="Name8" presStyleCnt="0"/>
      <dgm:spPr/>
    </dgm:pt>
    <dgm:pt modelId="{7EB2323D-0562-49E9-B679-1C61AE857796}" type="pres">
      <dgm:prSet presAssocID="{601C7021-8D65-48A5-AD75-768BC6340482}" presName="level" presStyleLbl="node1" presStyleIdx="4" presStyleCnt="5">
        <dgm:presLayoutVars>
          <dgm:chMax val="1"/>
          <dgm:bulletEnabled val="1"/>
        </dgm:presLayoutVars>
      </dgm:prSet>
      <dgm:spPr/>
      <dgm:t>
        <a:bodyPr/>
        <a:lstStyle/>
        <a:p>
          <a:endParaRPr lang="en-US"/>
        </a:p>
      </dgm:t>
    </dgm:pt>
    <dgm:pt modelId="{DD8B4DE3-B3EE-4D37-9889-A2C87A716BED}" type="pres">
      <dgm:prSet presAssocID="{601C7021-8D65-48A5-AD75-768BC6340482}" presName="levelTx" presStyleLbl="revTx" presStyleIdx="0" presStyleCnt="0">
        <dgm:presLayoutVars>
          <dgm:chMax val="1"/>
          <dgm:bulletEnabled val="1"/>
        </dgm:presLayoutVars>
      </dgm:prSet>
      <dgm:spPr/>
      <dgm:t>
        <a:bodyPr/>
        <a:lstStyle/>
        <a:p>
          <a:endParaRPr lang="en-US"/>
        </a:p>
      </dgm:t>
    </dgm:pt>
  </dgm:ptLst>
  <dgm:cxnLst>
    <dgm:cxn modelId="{916FEBC5-8E6D-4F3C-832A-969611974987}" type="presOf" srcId="{8831B9D5-F1AE-4AC3-B25E-C0E03AA35A6D}" destId="{D695BDF6-23C2-4798-8458-00BFEF92A709}" srcOrd="1" destOrd="0" presId="urn:microsoft.com/office/officeart/2005/8/layout/pyramid3"/>
    <dgm:cxn modelId="{5D7D3F1B-780D-4B35-93E3-5008F6A795CD}" type="presOf" srcId="{A82EF3A4-01E8-4EB0-8BB7-828F435131C5}" destId="{2EADFF31-FC91-4E40-91D8-A47B1321FF36}" srcOrd="1" destOrd="0" presId="urn:microsoft.com/office/officeart/2005/8/layout/pyramid3"/>
    <dgm:cxn modelId="{1CD0AEDB-5D47-45A7-AFA2-2EAD28905912}" type="presOf" srcId="{B809B811-0534-4AE1-8D05-2EEA04DB55C2}" destId="{F7923105-35DC-4050-B22E-0BE5F3B64EF7}" srcOrd="1" destOrd="0" presId="urn:microsoft.com/office/officeart/2005/8/layout/pyramid3"/>
    <dgm:cxn modelId="{0DE7771C-D89C-4B02-BA8A-6BC2913384FA}" type="presOf" srcId="{8831B9D5-F1AE-4AC3-B25E-C0E03AA35A6D}" destId="{B23427B1-CF5C-4AA6-9DE1-332998B0EC51}" srcOrd="0" destOrd="0" presId="urn:microsoft.com/office/officeart/2005/8/layout/pyramid3"/>
    <dgm:cxn modelId="{35F6E1F3-4174-4597-B24A-5EDF72ED53E9}" type="presOf" srcId="{500A5ED0-F056-4F88-9DC2-F772C3A4ED03}" destId="{16DB26A8-416A-405F-B91F-0553936FAA5A}" srcOrd="1" destOrd="0" presId="urn:microsoft.com/office/officeart/2005/8/layout/pyramid3"/>
    <dgm:cxn modelId="{0D28A418-930C-4CF3-927D-04C7D6D37B69}" type="presOf" srcId="{601C7021-8D65-48A5-AD75-768BC6340482}" destId="{7EB2323D-0562-49E9-B679-1C61AE857796}" srcOrd="0" destOrd="0" presId="urn:microsoft.com/office/officeart/2005/8/layout/pyramid3"/>
    <dgm:cxn modelId="{8EF35583-C49C-42B6-B02C-309536FE6932}" type="presOf" srcId="{A82EF3A4-01E8-4EB0-8BB7-828F435131C5}" destId="{6500B135-1DC2-4F24-A039-28B58828D4CA}" srcOrd="0" destOrd="0" presId="urn:microsoft.com/office/officeart/2005/8/layout/pyramid3"/>
    <dgm:cxn modelId="{2B1DB126-54B6-4325-8766-E091589ADB8D}" type="presOf" srcId="{FC60FD31-03DF-46C3-9095-A8612BFE19F3}" destId="{FA3A717B-3E65-476A-95CB-396896AE2270}" srcOrd="0" destOrd="0" presId="urn:microsoft.com/office/officeart/2005/8/layout/pyramid3"/>
    <dgm:cxn modelId="{00045402-8996-4BEB-8C18-C09AA36F8CED}" srcId="{FC60FD31-03DF-46C3-9095-A8612BFE19F3}" destId="{A82EF3A4-01E8-4EB0-8BB7-828F435131C5}" srcOrd="2" destOrd="0" parTransId="{78789AC7-6FED-42E9-A5B3-2553FBA3270D}" sibTransId="{34CD2AB4-83B1-435A-B032-50AE59493C79}"/>
    <dgm:cxn modelId="{AAE45682-34FA-4B13-A13D-4E87F9C63837}" srcId="{FC60FD31-03DF-46C3-9095-A8612BFE19F3}" destId="{601C7021-8D65-48A5-AD75-768BC6340482}" srcOrd="4" destOrd="0" parTransId="{9757AFA5-1A26-423B-90A5-E25B5A32EF73}" sibTransId="{B5C73157-C9AA-40B4-9FA3-96A0FD5B8C79}"/>
    <dgm:cxn modelId="{02D0923F-0FD9-45D0-91EF-00108AFFA589}" srcId="{FC60FD31-03DF-46C3-9095-A8612BFE19F3}" destId="{8831B9D5-F1AE-4AC3-B25E-C0E03AA35A6D}" srcOrd="1" destOrd="0" parTransId="{BA4E33B9-B4D7-4C7C-B0C2-514CAC7981E7}" sibTransId="{752A64BB-F796-427B-8D2D-A77C06C0DE2E}"/>
    <dgm:cxn modelId="{519D27AB-7E58-45DD-9942-DD33F9F8A6BA}" srcId="{FC60FD31-03DF-46C3-9095-A8612BFE19F3}" destId="{B809B811-0534-4AE1-8D05-2EEA04DB55C2}" srcOrd="3" destOrd="0" parTransId="{FA0390BF-6C87-4F7F-B590-4D773C29CA79}" sibTransId="{930E44F8-77A1-4AA4-B487-2ED062A4C220}"/>
    <dgm:cxn modelId="{A5A37F64-842E-499D-BEEE-156C6F0084E1}" type="presOf" srcId="{500A5ED0-F056-4F88-9DC2-F772C3A4ED03}" destId="{D77A8E10-3F76-4B0C-BD4C-40E7C86F9CEB}" srcOrd="0" destOrd="0" presId="urn:microsoft.com/office/officeart/2005/8/layout/pyramid3"/>
    <dgm:cxn modelId="{4208C977-CCB3-4CA4-9574-51FF06945EEA}" type="presOf" srcId="{601C7021-8D65-48A5-AD75-768BC6340482}" destId="{DD8B4DE3-B3EE-4D37-9889-A2C87A716BED}" srcOrd="1" destOrd="0" presId="urn:microsoft.com/office/officeart/2005/8/layout/pyramid3"/>
    <dgm:cxn modelId="{16493069-58A8-4A44-B1A4-374B85E79FCF}" srcId="{FC60FD31-03DF-46C3-9095-A8612BFE19F3}" destId="{500A5ED0-F056-4F88-9DC2-F772C3A4ED03}" srcOrd="0" destOrd="0" parTransId="{6B54BD31-2D81-403F-BAAA-76C2B49BF9AD}" sibTransId="{FFC5065B-6A94-4685-B0F3-BE2C5749CE1C}"/>
    <dgm:cxn modelId="{BF1E9876-F2BB-404C-8081-CF6B9DB20FAE}" type="presOf" srcId="{B809B811-0534-4AE1-8D05-2EEA04DB55C2}" destId="{F4F13444-B184-4410-BE18-22409CD3A994}" srcOrd="0" destOrd="0" presId="urn:microsoft.com/office/officeart/2005/8/layout/pyramid3"/>
    <dgm:cxn modelId="{4AE1628C-6A94-4BE4-83A5-C755B4D18A7A}" type="presParOf" srcId="{FA3A717B-3E65-476A-95CB-396896AE2270}" destId="{1CD0864D-BE85-45C2-9747-968999CDDDEF}" srcOrd="0" destOrd="0" presId="urn:microsoft.com/office/officeart/2005/8/layout/pyramid3"/>
    <dgm:cxn modelId="{D099665E-6E39-4148-AC19-2F184E7EFE9F}" type="presParOf" srcId="{1CD0864D-BE85-45C2-9747-968999CDDDEF}" destId="{D77A8E10-3F76-4B0C-BD4C-40E7C86F9CEB}" srcOrd="0" destOrd="0" presId="urn:microsoft.com/office/officeart/2005/8/layout/pyramid3"/>
    <dgm:cxn modelId="{4AA0475C-3AC7-4308-9D84-6E27E7355D66}" type="presParOf" srcId="{1CD0864D-BE85-45C2-9747-968999CDDDEF}" destId="{16DB26A8-416A-405F-B91F-0553936FAA5A}" srcOrd="1" destOrd="0" presId="urn:microsoft.com/office/officeart/2005/8/layout/pyramid3"/>
    <dgm:cxn modelId="{62CFFC4D-BBC9-4C95-9DCC-F683CF64EFFB}" type="presParOf" srcId="{FA3A717B-3E65-476A-95CB-396896AE2270}" destId="{7FDC4486-C594-41F3-BEE4-0DCAAB9C441E}" srcOrd="1" destOrd="0" presId="urn:microsoft.com/office/officeart/2005/8/layout/pyramid3"/>
    <dgm:cxn modelId="{E9CFED57-E531-4857-A334-A6BB1027F4BE}" type="presParOf" srcId="{7FDC4486-C594-41F3-BEE4-0DCAAB9C441E}" destId="{B23427B1-CF5C-4AA6-9DE1-332998B0EC51}" srcOrd="0" destOrd="0" presId="urn:microsoft.com/office/officeart/2005/8/layout/pyramid3"/>
    <dgm:cxn modelId="{3BA221B6-4C15-4C17-9D38-93E6A9D300A4}" type="presParOf" srcId="{7FDC4486-C594-41F3-BEE4-0DCAAB9C441E}" destId="{D695BDF6-23C2-4798-8458-00BFEF92A709}" srcOrd="1" destOrd="0" presId="urn:microsoft.com/office/officeart/2005/8/layout/pyramid3"/>
    <dgm:cxn modelId="{AC34ACB0-235A-4709-A63E-30373F0DE8EF}" type="presParOf" srcId="{FA3A717B-3E65-476A-95CB-396896AE2270}" destId="{8EBD91F0-177F-4E5F-AD3D-E6AEE21103AA}" srcOrd="2" destOrd="0" presId="urn:microsoft.com/office/officeart/2005/8/layout/pyramid3"/>
    <dgm:cxn modelId="{04F6A664-7CFD-41EA-8545-AF06ACEA11CD}" type="presParOf" srcId="{8EBD91F0-177F-4E5F-AD3D-E6AEE21103AA}" destId="{6500B135-1DC2-4F24-A039-28B58828D4CA}" srcOrd="0" destOrd="0" presId="urn:microsoft.com/office/officeart/2005/8/layout/pyramid3"/>
    <dgm:cxn modelId="{FFA0C6D6-C0BC-451C-8BA2-CD2AC35CF3C5}" type="presParOf" srcId="{8EBD91F0-177F-4E5F-AD3D-E6AEE21103AA}" destId="{2EADFF31-FC91-4E40-91D8-A47B1321FF36}" srcOrd="1" destOrd="0" presId="urn:microsoft.com/office/officeart/2005/8/layout/pyramid3"/>
    <dgm:cxn modelId="{7C95868F-9D2C-4714-B6F5-B2A992299025}" type="presParOf" srcId="{FA3A717B-3E65-476A-95CB-396896AE2270}" destId="{A0AB2A14-1889-4ACC-9DF0-3DA767870BB0}" srcOrd="3" destOrd="0" presId="urn:microsoft.com/office/officeart/2005/8/layout/pyramid3"/>
    <dgm:cxn modelId="{528959E5-6518-4037-87A4-DF6F23F8A7B1}" type="presParOf" srcId="{A0AB2A14-1889-4ACC-9DF0-3DA767870BB0}" destId="{F4F13444-B184-4410-BE18-22409CD3A994}" srcOrd="0" destOrd="0" presId="urn:microsoft.com/office/officeart/2005/8/layout/pyramid3"/>
    <dgm:cxn modelId="{B8BEB0E5-F488-44D2-A62E-E4F70FBB1667}" type="presParOf" srcId="{A0AB2A14-1889-4ACC-9DF0-3DA767870BB0}" destId="{F7923105-35DC-4050-B22E-0BE5F3B64EF7}" srcOrd="1" destOrd="0" presId="urn:microsoft.com/office/officeart/2005/8/layout/pyramid3"/>
    <dgm:cxn modelId="{DE6E022B-75AE-4CD9-86D6-4D749CB12DD5}" type="presParOf" srcId="{FA3A717B-3E65-476A-95CB-396896AE2270}" destId="{CFE19594-EB88-4D45-B8DF-F4A2AD634E80}" srcOrd="4" destOrd="0" presId="urn:microsoft.com/office/officeart/2005/8/layout/pyramid3"/>
    <dgm:cxn modelId="{CCD99E08-5BB1-4D75-82BD-998F561C31D0}" type="presParOf" srcId="{CFE19594-EB88-4D45-B8DF-F4A2AD634E80}" destId="{7EB2323D-0562-49E9-B679-1C61AE857796}" srcOrd="0" destOrd="0" presId="urn:microsoft.com/office/officeart/2005/8/layout/pyramid3"/>
    <dgm:cxn modelId="{B857FAAA-1CAA-4DAE-9A89-AC8EA9684D18}" type="presParOf" srcId="{CFE19594-EB88-4D45-B8DF-F4A2AD634E80}" destId="{DD8B4DE3-B3EE-4D37-9889-A2C87A716BED}" srcOrd="1" destOrd="0" presId="urn:microsoft.com/office/officeart/2005/8/layout/pyramid3"/>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60FD31-03DF-46C3-9095-A8612BFE19F3}" type="doc">
      <dgm:prSet loTypeId="urn:microsoft.com/office/officeart/2005/8/layout/pyramid1" loCatId="pyramid" qsTypeId="urn:microsoft.com/office/officeart/2005/8/quickstyle/3d2" qsCatId="3D" csTypeId="urn:microsoft.com/office/officeart/2005/8/colors/accent1_2" csCatId="accent1" phldr="1"/>
      <dgm:spPr/>
    </dgm:pt>
    <dgm:pt modelId="{4BA815C9-A763-4E1C-84DF-51E0C823D75A}">
      <dgm:prSet phldrT="[Text]" custT="1"/>
      <dgm:spPr>
        <a:solidFill>
          <a:srgbClr val="FF0000"/>
        </a:solidFill>
      </dgm:spPr>
      <dgm:t>
        <a:bodyPr/>
        <a:lstStyle/>
        <a:p>
          <a:r>
            <a:rPr lang="en-US" sz="1000" b="0" dirty="0" smtClean="0">
              <a:effectLst/>
              <a:latin typeface="Dosis" panose="020B0604020202020204" charset="0"/>
            </a:rPr>
            <a:t> TTPs</a:t>
          </a:r>
          <a:endParaRPr lang="en-US" sz="1000" b="0" dirty="0">
            <a:effectLst/>
            <a:latin typeface="Dosis" panose="020B0604020202020204" charset="0"/>
          </a:endParaRPr>
        </a:p>
      </dgm:t>
    </dgm:pt>
    <dgm:pt modelId="{2CB77942-77F0-4296-8C4F-ADA293207C56}" type="parTrans" cxnId="{3E13568C-EF92-44DA-85B3-3020FD106CC9}">
      <dgm:prSet/>
      <dgm:spPr/>
      <dgm:t>
        <a:bodyPr/>
        <a:lstStyle/>
        <a:p>
          <a:endParaRPr lang="en-US" sz="1000">
            <a:latin typeface="Dosis" panose="020B0604020202020204" charset="0"/>
          </a:endParaRPr>
        </a:p>
      </dgm:t>
    </dgm:pt>
    <dgm:pt modelId="{03426FDB-B127-45ED-A913-510C329A6594}" type="sibTrans" cxnId="{3E13568C-EF92-44DA-85B3-3020FD106CC9}">
      <dgm:prSet/>
      <dgm:spPr/>
      <dgm:t>
        <a:bodyPr/>
        <a:lstStyle/>
        <a:p>
          <a:endParaRPr lang="en-US" sz="1000">
            <a:latin typeface="Dosis" panose="020B0604020202020204" charset="0"/>
          </a:endParaRPr>
        </a:p>
      </dgm:t>
    </dgm:pt>
    <dgm:pt modelId="{4EAB2221-FA95-49F4-B38E-DD290BB826AE}">
      <dgm:prSet phldrT="[Text]" custT="1"/>
      <dgm:spPr>
        <a:solidFill>
          <a:schemeClr val="bg2">
            <a:lumMod val="40000"/>
            <a:lumOff val="60000"/>
          </a:schemeClr>
        </a:solidFill>
      </dgm:spPr>
      <dgm:t>
        <a:bodyPr/>
        <a:lstStyle/>
        <a:p>
          <a:r>
            <a:rPr lang="en-US" sz="1000" b="1" dirty="0" smtClean="0">
              <a:solidFill>
                <a:schemeClr val="bg1"/>
              </a:solidFill>
              <a:effectLst/>
              <a:latin typeface="Dosis" panose="020B0604020202020204" charset="0"/>
            </a:rPr>
            <a:t>Tools</a:t>
          </a:r>
          <a:endParaRPr lang="en-US" sz="1000" b="1" dirty="0">
            <a:solidFill>
              <a:schemeClr val="bg1"/>
            </a:solidFill>
            <a:effectLst/>
            <a:latin typeface="Dosis" panose="020B0604020202020204" charset="0"/>
          </a:endParaRPr>
        </a:p>
      </dgm:t>
    </dgm:pt>
    <dgm:pt modelId="{8259FC2B-AB81-4140-93D8-B0B21F609E4F}" type="parTrans" cxnId="{505CB14A-A3B1-43C5-8B39-2606638C14F3}">
      <dgm:prSet/>
      <dgm:spPr/>
      <dgm:t>
        <a:bodyPr/>
        <a:lstStyle/>
        <a:p>
          <a:endParaRPr lang="en-US" sz="1000">
            <a:latin typeface="Dosis" panose="020B0604020202020204" charset="0"/>
          </a:endParaRPr>
        </a:p>
      </dgm:t>
    </dgm:pt>
    <dgm:pt modelId="{35CEE3A3-F300-44C1-8F65-87591DA39644}" type="sibTrans" cxnId="{505CB14A-A3B1-43C5-8B39-2606638C14F3}">
      <dgm:prSet/>
      <dgm:spPr/>
      <dgm:t>
        <a:bodyPr/>
        <a:lstStyle/>
        <a:p>
          <a:endParaRPr lang="en-US" sz="1000">
            <a:latin typeface="Dosis" panose="020B0604020202020204" charset="0"/>
          </a:endParaRPr>
        </a:p>
      </dgm:t>
    </dgm:pt>
    <dgm:pt modelId="{55F5A7FC-ED0C-47B6-AE38-180BD908765C}">
      <dgm:prSet phldrT="[Text]" custT="1"/>
      <dgm:spPr>
        <a:solidFill>
          <a:schemeClr val="tx1">
            <a:lumMod val="50000"/>
            <a:lumOff val="50000"/>
          </a:schemeClr>
        </a:solidFill>
      </dgm:spPr>
      <dgm:t>
        <a:bodyPr/>
        <a:lstStyle/>
        <a:p>
          <a:r>
            <a:rPr lang="en-US" sz="1000" b="1" dirty="0" smtClean="0">
              <a:solidFill>
                <a:schemeClr val="bg1"/>
              </a:solidFill>
              <a:effectLst/>
              <a:latin typeface="Dosis" panose="020B0604020202020204" charset="0"/>
            </a:rPr>
            <a:t>Network Artifacts </a:t>
          </a:r>
          <a:endParaRPr lang="en-US" sz="1000" b="1" dirty="0">
            <a:solidFill>
              <a:schemeClr val="bg1"/>
            </a:solidFill>
            <a:effectLst/>
            <a:latin typeface="Dosis" panose="020B0604020202020204" charset="0"/>
          </a:endParaRPr>
        </a:p>
      </dgm:t>
    </dgm:pt>
    <dgm:pt modelId="{AE39AD63-4CEF-47C1-A513-B8C3C2FCADC1}" type="parTrans" cxnId="{B5FCFF0C-ECF4-44D5-877E-958A72F09BA4}">
      <dgm:prSet/>
      <dgm:spPr/>
      <dgm:t>
        <a:bodyPr/>
        <a:lstStyle/>
        <a:p>
          <a:endParaRPr lang="en-US" sz="1000">
            <a:latin typeface="Dosis" panose="020B0604020202020204" charset="0"/>
          </a:endParaRPr>
        </a:p>
      </dgm:t>
    </dgm:pt>
    <dgm:pt modelId="{9437D8A3-9201-4BBB-8B58-1301E2EEA1B5}" type="sibTrans" cxnId="{B5FCFF0C-ECF4-44D5-877E-958A72F09BA4}">
      <dgm:prSet/>
      <dgm:spPr/>
      <dgm:t>
        <a:bodyPr/>
        <a:lstStyle/>
        <a:p>
          <a:endParaRPr lang="en-US" sz="1000">
            <a:latin typeface="Dosis" panose="020B0604020202020204" charset="0"/>
          </a:endParaRPr>
        </a:p>
      </dgm:t>
    </dgm:pt>
    <dgm:pt modelId="{7BB8FBFA-7E20-4C07-B7BC-C1327303EFD4}">
      <dgm:prSet phldrT="[Text]" custT="1"/>
      <dgm:spPr>
        <a:solidFill>
          <a:schemeClr val="tx1">
            <a:lumMod val="75000"/>
            <a:lumOff val="25000"/>
          </a:schemeClr>
        </a:solidFill>
      </dgm:spPr>
      <dgm:t>
        <a:bodyPr/>
        <a:lstStyle/>
        <a:p>
          <a:r>
            <a:rPr lang="en-US" sz="1000" b="1" dirty="0" smtClean="0">
              <a:solidFill>
                <a:schemeClr val="bg1"/>
              </a:solidFill>
              <a:effectLst/>
              <a:latin typeface="Dosis" panose="020B0604020202020204" charset="0"/>
            </a:rPr>
            <a:t>Atomic IOCs</a:t>
          </a:r>
          <a:endParaRPr lang="en-US" sz="1000" b="1" dirty="0">
            <a:solidFill>
              <a:schemeClr val="bg1"/>
            </a:solidFill>
            <a:effectLst/>
            <a:latin typeface="Dosis" panose="020B0604020202020204" charset="0"/>
          </a:endParaRPr>
        </a:p>
      </dgm:t>
    </dgm:pt>
    <dgm:pt modelId="{BF0E5290-7209-4E3B-805D-5083187E088B}" type="parTrans" cxnId="{16F724EE-1CD4-43DF-8239-11B588C9A38C}">
      <dgm:prSet/>
      <dgm:spPr/>
      <dgm:t>
        <a:bodyPr/>
        <a:lstStyle/>
        <a:p>
          <a:endParaRPr lang="en-US" sz="1000">
            <a:latin typeface="Dosis" panose="020B0604020202020204" charset="0"/>
          </a:endParaRPr>
        </a:p>
      </dgm:t>
    </dgm:pt>
    <dgm:pt modelId="{824000EF-5A0F-4288-AECF-5CE28CD6AD1B}" type="sibTrans" cxnId="{16F724EE-1CD4-43DF-8239-11B588C9A38C}">
      <dgm:prSet/>
      <dgm:spPr/>
      <dgm:t>
        <a:bodyPr/>
        <a:lstStyle/>
        <a:p>
          <a:endParaRPr lang="en-US" sz="1000">
            <a:latin typeface="Dosis" panose="020B0604020202020204" charset="0"/>
          </a:endParaRPr>
        </a:p>
      </dgm:t>
    </dgm:pt>
    <dgm:pt modelId="{5641A5BA-7859-479C-837C-BE040129B616}">
      <dgm:prSet phldrT="[Text]" custT="1"/>
      <dgm:spPr>
        <a:solidFill>
          <a:schemeClr val="tx1">
            <a:lumMod val="90000"/>
            <a:lumOff val="10000"/>
          </a:schemeClr>
        </a:solidFill>
      </dgm:spPr>
      <dgm:t>
        <a:bodyPr/>
        <a:lstStyle/>
        <a:p>
          <a:r>
            <a:rPr lang="en-US" sz="1000" b="1" dirty="0" smtClean="0">
              <a:solidFill>
                <a:schemeClr val="bg1"/>
              </a:solidFill>
              <a:effectLst/>
              <a:latin typeface="Dosis" panose="020B0604020202020204" charset="0"/>
            </a:rPr>
            <a:t>Event Details</a:t>
          </a:r>
          <a:endParaRPr lang="en-US" sz="1000" b="1" dirty="0">
            <a:solidFill>
              <a:schemeClr val="bg1"/>
            </a:solidFill>
            <a:effectLst/>
            <a:latin typeface="Dosis" panose="020B0604020202020204" charset="0"/>
          </a:endParaRPr>
        </a:p>
      </dgm:t>
    </dgm:pt>
    <dgm:pt modelId="{E097F609-4241-4027-BFE3-3F635F40C181}" type="parTrans" cxnId="{21684BA5-A67E-4B90-9533-8DDB8858892F}">
      <dgm:prSet/>
      <dgm:spPr/>
      <dgm:t>
        <a:bodyPr/>
        <a:lstStyle/>
        <a:p>
          <a:endParaRPr lang="en-US" sz="1000">
            <a:latin typeface="Dosis" panose="020B0604020202020204" charset="0"/>
          </a:endParaRPr>
        </a:p>
      </dgm:t>
    </dgm:pt>
    <dgm:pt modelId="{BCB5D5A9-1ABF-4B72-8ED2-77E8950C0C46}" type="sibTrans" cxnId="{21684BA5-A67E-4B90-9533-8DDB8858892F}">
      <dgm:prSet/>
      <dgm:spPr/>
      <dgm:t>
        <a:bodyPr/>
        <a:lstStyle/>
        <a:p>
          <a:endParaRPr lang="en-US" sz="1000">
            <a:latin typeface="Dosis" panose="020B0604020202020204" charset="0"/>
          </a:endParaRPr>
        </a:p>
      </dgm:t>
    </dgm:pt>
    <dgm:pt modelId="{8959AB6E-26C6-4863-B6DD-C1E661CC6978}" type="pres">
      <dgm:prSet presAssocID="{FC60FD31-03DF-46C3-9095-A8612BFE19F3}" presName="Name0" presStyleCnt="0">
        <dgm:presLayoutVars>
          <dgm:dir/>
          <dgm:animLvl val="lvl"/>
          <dgm:resizeHandles val="exact"/>
        </dgm:presLayoutVars>
      </dgm:prSet>
      <dgm:spPr/>
    </dgm:pt>
    <dgm:pt modelId="{98ACCA70-07D9-4F38-A991-8608154A1029}" type="pres">
      <dgm:prSet presAssocID="{4BA815C9-A763-4E1C-84DF-51E0C823D75A}" presName="Name8" presStyleCnt="0"/>
      <dgm:spPr/>
    </dgm:pt>
    <dgm:pt modelId="{D6DEB514-627C-4280-A507-E25BCF78D1F4}" type="pres">
      <dgm:prSet presAssocID="{4BA815C9-A763-4E1C-84DF-51E0C823D75A}" presName="level" presStyleLbl="node1" presStyleIdx="0" presStyleCnt="5">
        <dgm:presLayoutVars>
          <dgm:chMax val="1"/>
          <dgm:bulletEnabled val="1"/>
        </dgm:presLayoutVars>
      </dgm:prSet>
      <dgm:spPr/>
      <dgm:t>
        <a:bodyPr/>
        <a:lstStyle/>
        <a:p>
          <a:endParaRPr lang="en-US"/>
        </a:p>
      </dgm:t>
    </dgm:pt>
    <dgm:pt modelId="{3402E5C9-A806-44C6-B56B-FBE9170212A0}" type="pres">
      <dgm:prSet presAssocID="{4BA815C9-A763-4E1C-84DF-51E0C823D75A}" presName="levelTx" presStyleLbl="revTx" presStyleIdx="0" presStyleCnt="0">
        <dgm:presLayoutVars>
          <dgm:chMax val="1"/>
          <dgm:bulletEnabled val="1"/>
        </dgm:presLayoutVars>
      </dgm:prSet>
      <dgm:spPr/>
      <dgm:t>
        <a:bodyPr/>
        <a:lstStyle/>
        <a:p>
          <a:endParaRPr lang="en-US"/>
        </a:p>
      </dgm:t>
    </dgm:pt>
    <dgm:pt modelId="{6807FD4A-7AC0-407C-B936-5F6B91B2A106}" type="pres">
      <dgm:prSet presAssocID="{4EAB2221-FA95-49F4-B38E-DD290BB826AE}" presName="Name8" presStyleCnt="0"/>
      <dgm:spPr/>
    </dgm:pt>
    <dgm:pt modelId="{DCE15CC6-43AC-4388-9815-25113CA85A77}" type="pres">
      <dgm:prSet presAssocID="{4EAB2221-FA95-49F4-B38E-DD290BB826AE}" presName="level" presStyleLbl="node1" presStyleIdx="1" presStyleCnt="5">
        <dgm:presLayoutVars>
          <dgm:chMax val="1"/>
          <dgm:bulletEnabled val="1"/>
        </dgm:presLayoutVars>
      </dgm:prSet>
      <dgm:spPr/>
      <dgm:t>
        <a:bodyPr/>
        <a:lstStyle/>
        <a:p>
          <a:endParaRPr lang="en-US"/>
        </a:p>
      </dgm:t>
    </dgm:pt>
    <dgm:pt modelId="{7C220835-BA68-4FA6-8A43-12D0FD4D6179}" type="pres">
      <dgm:prSet presAssocID="{4EAB2221-FA95-49F4-B38E-DD290BB826AE}" presName="levelTx" presStyleLbl="revTx" presStyleIdx="0" presStyleCnt="0">
        <dgm:presLayoutVars>
          <dgm:chMax val="1"/>
          <dgm:bulletEnabled val="1"/>
        </dgm:presLayoutVars>
      </dgm:prSet>
      <dgm:spPr/>
      <dgm:t>
        <a:bodyPr/>
        <a:lstStyle/>
        <a:p>
          <a:endParaRPr lang="en-US"/>
        </a:p>
      </dgm:t>
    </dgm:pt>
    <dgm:pt modelId="{17C4E2AE-CE4A-49D8-99BB-430CFD964B8E}" type="pres">
      <dgm:prSet presAssocID="{55F5A7FC-ED0C-47B6-AE38-180BD908765C}" presName="Name8" presStyleCnt="0"/>
      <dgm:spPr/>
    </dgm:pt>
    <dgm:pt modelId="{5272D1B4-C673-4D26-B8C4-92387C09D310}" type="pres">
      <dgm:prSet presAssocID="{55F5A7FC-ED0C-47B6-AE38-180BD908765C}" presName="level" presStyleLbl="node1" presStyleIdx="2" presStyleCnt="5" custLinFactNeighborY="2052">
        <dgm:presLayoutVars>
          <dgm:chMax val="1"/>
          <dgm:bulletEnabled val="1"/>
        </dgm:presLayoutVars>
      </dgm:prSet>
      <dgm:spPr/>
      <dgm:t>
        <a:bodyPr/>
        <a:lstStyle/>
        <a:p>
          <a:endParaRPr lang="en-US"/>
        </a:p>
      </dgm:t>
    </dgm:pt>
    <dgm:pt modelId="{AF45C08C-8202-4CED-B1CE-303AB355C2F1}" type="pres">
      <dgm:prSet presAssocID="{55F5A7FC-ED0C-47B6-AE38-180BD908765C}" presName="levelTx" presStyleLbl="revTx" presStyleIdx="0" presStyleCnt="0">
        <dgm:presLayoutVars>
          <dgm:chMax val="1"/>
          <dgm:bulletEnabled val="1"/>
        </dgm:presLayoutVars>
      </dgm:prSet>
      <dgm:spPr/>
      <dgm:t>
        <a:bodyPr/>
        <a:lstStyle/>
        <a:p>
          <a:endParaRPr lang="en-US"/>
        </a:p>
      </dgm:t>
    </dgm:pt>
    <dgm:pt modelId="{CCE6B715-411E-4116-A5ED-B135E8783614}" type="pres">
      <dgm:prSet presAssocID="{7BB8FBFA-7E20-4C07-B7BC-C1327303EFD4}" presName="Name8" presStyleCnt="0"/>
      <dgm:spPr/>
    </dgm:pt>
    <dgm:pt modelId="{CD098791-E6A3-4315-9B4A-22D9447A2C6D}" type="pres">
      <dgm:prSet presAssocID="{7BB8FBFA-7E20-4C07-B7BC-C1327303EFD4}" presName="level" presStyleLbl="node1" presStyleIdx="3" presStyleCnt="5" custLinFactNeighborX="0" custLinFactNeighborY="3537">
        <dgm:presLayoutVars>
          <dgm:chMax val="1"/>
          <dgm:bulletEnabled val="1"/>
        </dgm:presLayoutVars>
      </dgm:prSet>
      <dgm:spPr/>
      <dgm:t>
        <a:bodyPr/>
        <a:lstStyle/>
        <a:p>
          <a:endParaRPr lang="en-US"/>
        </a:p>
      </dgm:t>
    </dgm:pt>
    <dgm:pt modelId="{B4847D3A-2977-4ADE-BA5B-B5239B480ED8}" type="pres">
      <dgm:prSet presAssocID="{7BB8FBFA-7E20-4C07-B7BC-C1327303EFD4}" presName="levelTx" presStyleLbl="revTx" presStyleIdx="0" presStyleCnt="0">
        <dgm:presLayoutVars>
          <dgm:chMax val="1"/>
          <dgm:bulletEnabled val="1"/>
        </dgm:presLayoutVars>
      </dgm:prSet>
      <dgm:spPr/>
      <dgm:t>
        <a:bodyPr/>
        <a:lstStyle/>
        <a:p>
          <a:endParaRPr lang="en-US"/>
        </a:p>
      </dgm:t>
    </dgm:pt>
    <dgm:pt modelId="{3288D84C-6952-4EA6-9777-C32CE7A180A3}" type="pres">
      <dgm:prSet presAssocID="{5641A5BA-7859-479C-837C-BE040129B616}" presName="Name8" presStyleCnt="0"/>
      <dgm:spPr/>
    </dgm:pt>
    <dgm:pt modelId="{88F57D48-C588-408D-A17D-356322AD6662}" type="pres">
      <dgm:prSet presAssocID="{5641A5BA-7859-479C-837C-BE040129B616}" presName="level" presStyleLbl="node1" presStyleIdx="4" presStyleCnt="5">
        <dgm:presLayoutVars>
          <dgm:chMax val="1"/>
          <dgm:bulletEnabled val="1"/>
        </dgm:presLayoutVars>
      </dgm:prSet>
      <dgm:spPr/>
      <dgm:t>
        <a:bodyPr/>
        <a:lstStyle/>
        <a:p>
          <a:endParaRPr lang="en-US"/>
        </a:p>
      </dgm:t>
    </dgm:pt>
    <dgm:pt modelId="{EFD5429B-4E9E-44FB-9BB9-3105141C1024}" type="pres">
      <dgm:prSet presAssocID="{5641A5BA-7859-479C-837C-BE040129B616}" presName="levelTx" presStyleLbl="revTx" presStyleIdx="0" presStyleCnt="0">
        <dgm:presLayoutVars>
          <dgm:chMax val="1"/>
          <dgm:bulletEnabled val="1"/>
        </dgm:presLayoutVars>
      </dgm:prSet>
      <dgm:spPr/>
      <dgm:t>
        <a:bodyPr/>
        <a:lstStyle/>
        <a:p>
          <a:endParaRPr lang="en-US"/>
        </a:p>
      </dgm:t>
    </dgm:pt>
  </dgm:ptLst>
  <dgm:cxnLst>
    <dgm:cxn modelId="{FF02E40D-BAB8-4740-A809-1435217EBDA8}" type="presOf" srcId="{7BB8FBFA-7E20-4C07-B7BC-C1327303EFD4}" destId="{CD098791-E6A3-4315-9B4A-22D9447A2C6D}" srcOrd="0" destOrd="0" presId="urn:microsoft.com/office/officeart/2005/8/layout/pyramid1"/>
    <dgm:cxn modelId="{AD87EA3C-03CA-4560-AD18-81472CA45D08}" type="presOf" srcId="{5641A5BA-7859-479C-837C-BE040129B616}" destId="{EFD5429B-4E9E-44FB-9BB9-3105141C1024}" srcOrd="1" destOrd="0" presId="urn:microsoft.com/office/officeart/2005/8/layout/pyramid1"/>
    <dgm:cxn modelId="{414DC219-6D4C-4216-81D0-08EB07D8C9A7}" type="presOf" srcId="{55F5A7FC-ED0C-47B6-AE38-180BD908765C}" destId="{5272D1B4-C673-4D26-B8C4-92387C09D310}" srcOrd="0" destOrd="0" presId="urn:microsoft.com/office/officeart/2005/8/layout/pyramid1"/>
    <dgm:cxn modelId="{16F724EE-1CD4-43DF-8239-11B588C9A38C}" srcId="{FC60FD31-03DF-46C3-9095-A8612BFE19F3}" destId="{7BB8FBFA-7E20-4C07-B7BC-C1327303EFD4}" srcOrd="3" destOrd="0" parTransId="{BF0E5290-7209-4E3B-805D-5083187E088B}" sibTransId="{824000EF-5A0F-4288-AECF-5CE28CD6AD1B}"/>
    <dgm:cxn modelId="{5E7C4265-DDB6-47C5-BEE9-44B54A367AD8}" type="presOf" srcId="{5641A5BA-7859-479C-837C-BE040129B616}" destId="{88F57D48-C588-408D-A17D-356322AD6662}" srcOrd="0" destOrd="0" presId="urn:microsoft.com/office/officeart/2005/8/layout/pyramid1"/>
    <dgm:cxn modelId="{3E13568C-EF92-44DA-85B3-3020FD106CC9}" srcId="{FC60FD31-03DF-46C3-9095-A8612BFE19F3}" destId="{4BA815C9-A763-4E1C-84DF-51E0C823D75A}" srcOrd="0" destOrd="0" parTransId="{2CB77942-77F0-4296-8C4F-ADA293207C56}" sibTransId="{03426FDB-B127-45ED-A913-510C329A6594}"/>
    <dgm:cxn modelId="{D28260EE-74C2-4465-B406-AE0A17B4911B}" type="presOf" srcId="{4BA815C9-A763-4E1C-84DF-51E0C823D75A}" destId="{D6DEB514-627C-4280-A507-E25BCF78D1F4}" srcOrd="0" destOrd="0" presId="urn:microsoft.com/office/officeart/2005/8/layout/pyramid1"/>
    <dgm:cxn modelId="{21684BA5-A67E-4B90-9533-8DDB8858892F}" srcId="{FC60FD31-03DF-46C3-9095-A8612BFE19F3}" destId="{5641A5BA-7859-479C-837C-BE040129B616}" srcOrd="4" destOrd="0" parTransId="{E097F609-4241-4027-BFE3-3F635F40C181}" sibTransId="{BCB5D5A9-1ABF-4B72-8ED2-77E8950C0C46}"/>
    <dgm:cxn modelId="{3821BC73-68A8-4511-995C-3F964D813578}" type="presOf" srcId="{4EAB2221-FA95-49F4-B38E-DD290BB826AE}" destId="{7C220835-BA68-4FA6-8A43-12D0FD4D6179}" srcOrd="1" destOrd="0" presId="urn:microsoft.com/office/officeart/2005/8/layout/pyramid1"/>
    <dgm:cxn modelId="{B5FCFF0C-ECF4-44D5-877E-958A72F09BA4}" srcId="{FC60FD31-03DF-46C3-9095-A8612BFE19F3}" destId="{55F5A7FC-ED0C-47B6-AE38-180BD908765C}" srcOrd="2" destOrd="0" parTransId="{AE39AD63-4CEF-47C1-A513-B8C3C2FCADC1}" sibTransId="{9437D8A3-9201-4BBB-8B58-1301E2EEA1B5}"/>
    <dgm:cxn modelId="{56602CAB-38A6-443E-9347-4367B85BDEC0}" type="presOf" srcId="{7BB8FBFA-7E20-4C07-B7BC-C1327303EFD4}" destId="{B4847D3A-2977-4ADE-BA5B-B5239B480ED8}" srcOrd="1" destOrd="0" presId="urn:microsoft.com/office/officeart/2005/8/layout/pyramid1"/>
    <dgm:cxn modelId="{7B4D0203-05B6-4C6D-B219-8A6FB7645AC2}" type="presOf" srcId="{55F5A7FC-ED0C-47B6-AE38-180BD908765C}" destId="{AF45C08C-8202-4CED-B1CE-303AB355C2F1}" srcOrd="1" destOrd="0" presId="urn:microsoft.com/office/officeart/2005/8/layout/pyramid1"/>
    <dgm:cxn modelId="{505CB14A-A3B1-43C5-8B39-2606638C14F3}" srcId="{FC60FD31-03DF-46C3-9095-A8612BFE19F3}" destId="{4EAB2221-FA95-49F4-B38E-DD290BB826AE}" srcOrd="1" destOrd="0" parTransId="{8259FC2B-AB81-4140-93D8-B0B21F609E4F}" sibTransId="{35CEE3A3-F300-44C1-8F65-87591DA39644}"/>
    <dgm:cxn modelId="{C91B724D-FFB4-4725-916F-E0724B1D36AC}" type="presOf" srcId="{4EAB2221-FA95-49F4-B38E-DD290BB826AE}" destId="{DCE15CC6-43AC-4388-9815-25113CA85A77}" srcOrd="0" destOrd="0" presId="urn:microsoft.com/office/officeart/2005/8/layout/pyramid1"/>
    <dgm:cxn modelId="{070EBE02-2242-4259-8ACF-B7AB9BEE7BB6}" type="presOf" srcId="{4BA815C9-A763-4E1C-84DF-51E0C823D75A}" destId="{3402E5C9-A806-44C6-B56B-FBE9170212A0}" srcOrd="1" destOrd="0" presId="urn:microsoft.com/office/officeart/2005/8/layout/pyramid1"/>
    <dgm:cxn modelId="{934731C2-2DA5-4A6F-8B1A-65CAAAC0AE5F}" type="presOf" srcId="{FC60FD31-03DF-46C3-9095-A8612BFE19F3}" destId="{8959AB6E-26C6-4863-B6DD-C1E661CC6978}" srcOrd="0" destOrd="0" presId="urn:microsoft.com/office/officeart/2005/8/layout/pyramid1"/>
    <dgm:cxn modelId="{C0B06FAD-D69C-4C22-B362-2DA6231C844A}" type="presParOf" srcId="{8959AB6E-26C6-4863-B6DD-C1E661CC6978}" destId="{98ACCA70-07D9-4F38-A991-8608154A1029}" srcOrd="0" destOrd="0" presId="urn:microsoft.com/office/officeart/2005/8/layout/pyramid1"/>
    <dgm:cxn modelId="{A7485BE6-52CF-4225-909E-C1797DE8C550}" type="presParOf" srcId="{98ACCA70-07D9-4F38-A991-8608154A1029}" destId="{D6DEB514-627C-4280-A507-E25BCF78D1F4}" srcOrd="0" destOrd="0" presId="urn:microsoft.com/office/officeart/2005/8/layout/pyramid1"/>
    <dgm:cxn modelId="{D07A5716-7418-4820-AF19-C456C4FC9EC4}" type="presParOf" srcId="{98ACCA70-07D9-4F38-A991-8608154A1029}" destId="{3402E5C9-A806-44C6-B56B-FBE9170212A0}" srcOrd="1" destOrd="0" presId="urn:microsoft.com/office/officeart/2005/8/layout/pyramid1"/>
    <dgm:cxn modelId="{B6D0B572-C589-4917-AEB2-C60EC45E2CCA}" type="presParOf" srcId="{8959AB6E-26C6-4863-B6DD-C1E661CC6978}" destId="{6807FD4A-7AC0-407C-B936-5F6B91B2A106}" srcOrd="1" destOrd="0" presId="urn:microsoft.com/office/officeart/2005/8/layout/pyramid1"/>
    <dgm:cxn modelId="{B96BBED5-BFEB-4739-A7C7-42BCE5E3B06B}" type="presParOf" srcId="{6807FD4A-7AC0-407C-B936-5F6B91B2A106}" destId="{DCE15CC6-43AC-4388-9815-25113CA85A77}" srcOrd="0" destOrd="0" presId="urn:microsoft.com/office/officeart/2005/8/layout/pyramid1"/>
    <dgm:cxn modelId="{1214C1CA-5361-434B-BD39-F5100C9D01E8}" type="presParOf" srcId="{6807FD4A-7AC0-407C-B936-5F6B91B2A106}" destId="{7C220835-BA68-4FA6-8A43-12D0FD4D6179}" srcOrd="1" destOrd="0" presId="urn:microsoft.com/office/officeart/2005/8/layout/pyramid1"/>
    <dgm:cxn modelId="{F5A52219-4DBF-42A4-835E-C76A94D4817B}" type="presParOf" srcId="{8959AB6E-26C6-4863-B6DD-C1E661CC6978}" destId="{17C4E2AE-CE4A-49D8-99BB-430CFD964B8E}" srcOrd="2" destOrd="0" presId="urn:microsoft.com/office/officeart/2005/8/layout/pyramid1"/>
    <dgm:cxn modelId="{6AEFA962-5EE4-4B26-943A-E5EEF5BF8083}" type="presParOf" srcId="{17C4E2AE-CE4A-49D8-99BB-430CFD964B8E}" destId="{5272D1B4-C673-4D26-B8C4-92387C09D310}" srcOrd="0" destOrd="0" presId="urn:microsoft.com/office/officeart/2005/8/layout/pyramid1"/>
    <dgm:cxn modelId="{1E1DD1BD-BF10-43F2-B469-BB847E85F14F}" type="presParOf" srcId="{17C4E2AE-CE4A-49D8-99BB-430CFD964B8E}" destId="{AF45C08C-8202-4CED-B1CE-303AB355C2F1}" srcOrd="1" destOrd="0" presId="urn:microsoft.com/office/officeart/2005/8/layout/pyramid1"/>
    <dgm:cxn modelId="{32C667A2-186B-409B-A7D4-1825DA1246C3}" type="presParOf" srcId="{8959AB6E-26C6-4863-B6DD-C1E661CC6978}" destId="{CCE6B715-411E-4116-A5ED-B135E8783614}" srcOrd="3" destOrd="0" presId="urn:microsoft.com/office/officeart/2005/8/layout/pyramid1"/>
    <dgm:cxn modelId="{F20EEDE1-FE35-432E-A329-AEDBBF07CEF2}" type="presParOf" srcId="{CCE6B715-411E-4116-A5ED-B135E8783614}" destId="{CD098791-E6A3-4315-9B4A-22D9447A2C6D}" srcOrd="0" destOrd="0" presId="urn:microsoft.com/office/officeart/2005/8/layout/pyramid1"/>
    <dgm:cxn modelId="{1DCC4B19-9E0C-4AF8-AFE9-6837A56B412D}" type="presParOf" srcId="{CCE6B715-411E-4116-A5ED-B135E8783614}" destId="{B4847D3A-2977-4ADE-BA5B-B5239B480ED8}" srcOrd="1" destOrd="0" presId="urn:microsoft.com/office/officeart/2005/8/layout/pyramid1"/>
    <dgm:cxn modelId="{D2C70AC3-BC2A-4722-A7E9-A7E30BE0774E}" type="presParOf" srcId="{8959AB6E-26C6-4863-B6DD-C1E661CC6978}" destId="{3288D84C-6952-4EA6-9777-C32CE7A180A3}" srcOrd="4" destOrd="0" presId="urn:microsoft.com/office/officeart/2005/8/layout/pyramid1"/>
    <dgm:cxn modelId="{A158F7C0-4240-4AB9-9361-727D8634F6AC}" type="presParOf" srcId="{3288D84C-6952-4EA6-9777-C32CE7A180A3}" destId="{88F57D48-C588-408D-A17D-356322AD6662}" srcOrd="0" destOrd="0" presId="urn:microsoft.com/office/officeart/2005/8/layout/pyramid1"/>
    <dgm:cxn modelId="{71466DA1-2755-4FD3-88A9-80A9E3FEFD9C}" type="presParOf" srcId="{3288D84C-6952-4EA6-9777-C32CE7A180A3}" destId="{EFD5429B-4E9E-44FB-9BB9-3105141C102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60FD31-03DF-46C3-9095-A8612BFE19F3}" type="doc">
      <dgm:prSet loTypeId="urn:microsoft.com/office/officeart/2005/8/layout/pyramid3" loCatId="pyramid" qsTypeId="urn:microsoft.com/office/officeart/2005/8/quickstyle/3d2" qsCatId="3D" csTypeId="urn:microsoft.com/office/officeart/2005/8/colors/accent0_3" csCatId="mainScheme" phldr="1"/>
      <dgm:spPr/>
    </dgm:pt>
    <dgm:pt modelId="{500A5ED0-F056-4F88-9DC2-F772C3A4ED03}">
      <dgm:prSet phldrT="[Text]" custT="1"/>
      <dgm:spPr>
        <a:solidFill>
          <a:schemeClr val="tx1"/>
        </a:solidFill>
      </dgm:spPr>
      <dgm:t>
        <a:bodyPr/>
        <a:lstStyle/>
        <a:p>
          <a:r>
            <a:rPr lang="en-US" sz="1000" b="1" dirty="0" smtClean="0">
              <a:solidFill>
                <a:schemeClr val="bg1"/>
              </a:solidFill>
              <a:effectLst/>
              <a:latin typeface="Dosis" panose="020B0604020202020204" charset="0"/>
            </a:rPr>
            <a:t>Global Threat Landscape</a:t>
          </a:r>
          <a:endParaRPr lang="en-US" sz="1000" b="1" dirty="0">
            <a:solidFill>
              <a:schemeClr val="bg1"/>
            </a:solidFill>
            <a:effectLst/>
            <a:latin typeface="Dosis" panose="020B0604020202020204" charset="0"/>
          </a:endParaRPr>
        </a:p>
      </dgm:t>
    </dgm:pt>
    <dgm:pt modelId="{6B54BD31-2D81-403F-BAAA-76C2B49BF9AD}" type="parTrans" cxnId="{16493069-58A8-4A44-B1A4-374B85E79FCF}">
      <dgm:prSet/>
      <dgm:spPr/>
      <dgm:t>
        <a:bodyPr/>
        <a:lstStyle/>
        <a:p>
          <a:endParaRPr lang="en-US" sz="1000" b="1">
            <a:latin typeface="Dosis" panose="020B0604020202020204" charset="0"/>
          </a:endParaRPr>
        </a:p>
      </dgm:t>
    </dgm:pt>
    <dgm:pt modelId="{FFC5065B-6A94-4685-B0F3-BE2C5749CE1C}" type="sibTrans" cxnId="{16493069-58A8-4A44-B1A4-374B85E79FCF}">
      <dgm:prSet/>
      <dgm:spPr/>
      <dgm:t>
        <a:bodyPr/>
        <a:lstStyle/>
        <a:p>
          <a:endParaRPr lang="en-US" sz="1000" b="1">
            <a:latin typeface="Dosis" panose="020B0604020202020204" charset="0"/>
          </a:endParaRPr>
        </a:p>
      </dgm:t>
    </dgm:pt>
    <dgm:pt modelId="{8831B9D5-F1AE-4AC3-B25E-C0E03AA35A6D}">
      <dgm:prSet phldrT="[Text]" custT="1"/>
      <dgm:spPr>
        <a:solidFill>
          <a:schemeClr val="tx1">
            <a:lumMod val="75000"/>
            <a:lumOff val="25000"/>
          </a:schemeClr>
        </a:solidFill>
      </dgm:spPr>
      <dgm:t>
        <a:bodyPr/>
        <a:lstStyle/>
        <a:p>
          <a:r>
            <a:rPr lang="en-US" sz="1000" b="1" dirty="0" smtClean="0">
              <a:solidFill>
                <a:schemeClr val="bg1"/>
              </a:solidFill>
              <a:effectLst/>
              <a:latin typeface="Dosis" panose="020B0604020202020204" charset="0"/>
            </a:rPr>
            <a:t>Campaign Analysis</a:t>
          </a:r>
          <a:endParaRPr lang="en-US" sz="1000" b="1" dirty="0">
            <a:solidFill>
              <a:schemeClr val="bg1"/>
            </a:solidFill>
            <a:effectLst/>
            <a:latin typeface="Dosis" panose="020B0604020202020204" charset="0"/>
          </a:endParaRPr>
        </a:p>
      </dgm:t>
    </dgm:pt>
    <dgm:pt modelId="{BA4E33B9-B4D7-4C7C-B0C2-514CAC7981E7}" type="parTrans" cxnId="{02D0923F-0FD9-45D0-91EF-00108AFFA589}">
      <dgm:prSet/>
      <dgm:spPr/>
      <dgm:t>
        <a:bodyPr/>
        <a:lstStyle/>
        <a:p>
          <a:endParaRPr lang="en-US" sz="1000" b="1">
            <a:latin typeface="Dosis" panose="020B0604020202020204" charset="0"/>
          </a:endParaRPr>
        </a:p>
      </dgm:t>
    </dgm:pt>
    <dgm:pt modelId="{752A64BB-F796-427B-8D2D-A77C06C0DE2E}" type="sibTrans" cxnId="{02D0923F-0FD9-45D0-91EF-00108AFFA589}">
      <dgm:prSet/>
      <dgm:spPr/>
      <dgm:t>
        <a:bodyPr/>
        <a:lstStyle/>
        <a:p>
          <a:endParaRPr lang="en-US" sz="1000" b="1">
            <a:latin typeface="Dosis" panose="020B0604020202020204" charset="0"/>
          </a:endParaRPr>
        </a:p>
      </dgm:t>
    </dgm:pt>
    <dgm:pt modelId="{B809B811-0534-4AE1-8D05-2EEA04DB55C2}">
      <dgm:prSet phldrT="[Text]" custT="1"/>
      <dgm:spPr>
        <a:solidFill>
          <a:schemeClr val="bg2">
            <a:lumMod val="40000"/>
            <a:lumOff val="60000"/>
          </a:schemeClr>
        </a:solidFill>
      </dgm:spPr>
      <dgm:t>
        <a:bodyPr/>
        <a:lstStyle/>
        <a:p>
          <a:r>
            <a:rPr lang="en-US" sz="1000" b="1" dirty="0" smtClean="0">
              <a:solidFill>
                <a:schemeClr val="bg1"/>
              </a:solidFill>
              <a:effectLst/>
              <a:latin typeface="Dosis" panose="020B0604020202020204" charset="0"/>
            </a:rPr>
            <a:t>Intent / Capability</a:t>
          </a:r>
          <a:endParaRPr lang="en-US" sz="1000" b="1" dirty="0">
            <a:solidFill>
              <a:schemeClr val="bg1"/>
            </a:solidFill>
            <a:effectLst/>
            <a:latin typeface="Dosis" panose="020B0604020202020204" charset="0"/>
          </a:endParaRPr>
        </a:p>
      </dgm:t>
    </dgm:pt>
    <dgm:pt modelId="{FA0390BF-6C87-4F7F-B590-4D773C29CA79}" type="parTrans" cxnId="{519D27AB-7E58-45DD-9942-DD33F9F8A6BA}">
      <dgm:prSet/>
      <dgm:spPr/>
      <dgm:t>
        <a:bodyPr/>
        <a:lstStyle/>
        <a:p>
          <a:endParaRPr lang="en-US" sz="1000" b="1">
            <a:latin typeface="Dosis" panose="020B0604020202020204" charset="0"/>
          </a:endParaRPr>
        </a:p>
      </dgm:t>
    </dgm:pt>
    <dgm:pt modelId="{930E44F8-77A1-4AA4-B487-2ED062A4C220}" type="sibTrans" cxnId="{519D27AB-7E58-45DD-9942-DD33F9F8A6BA}">
      <dgm:prSet/>
      <dgm:spPr/>
      <dgm:t>
        <a:bodyPr/>
        <a:lstStyle/>
        <a:p>
          <a:endParaRPr lang="en-US" sz="1000" b="1">
            <a:latin typeface="Dosis" panose="020B0604020202020204" charset="0"/>
          </a:endParaRPr>
        </a:p>
      </dgm:t>
    </dgm:pt>
    <dgm:pt modelId="{601C7021-8D65-48A5-AD75-768BC6340482}">
      <dgm:prSet phldrT="[Text]" custT="1"/>
      <dgm:spPr>
        <a:solidFill>
          <a:srgbClr val="FF0000"/>
        </a:solidFill>
      </dgm:spPr>
      <dgm:t>
        <a:bodyPr/>
        <a:lstStyle/>
        <a:p>
          <a:r>
            <a:rPr lang="en-US" sz="1000" b="1" dirty="0" smtClean="0">
              <a:effectLst/>
              <a:latin typeface="Dosis" panose="020B0604020202020204" charset="0"/>
            </a:rPr>
            <a:t>TTPs</a:t>
          </a:r>
          <a:endParaRPr lang="en-US" sz="1000" b="1" dirty="0">
            <a:effectLst/>
            <a:latin typeface="Dosis" panose="020B0604020202020204" charset="0"/>
          </a:endParaRPr>
        </a:p>
      </dgm:t>
    </dgm:pt>
    <dgm:pt modelId="{9757AFA5-1A26-423B-90A5-E25B5A32EF73}" type="parTrans" cxnId="{AAE45682-34FA-4B13-A13D-4E87F9C63837}">
      <dgm:prSet/>
      <dgm:spPr/>
      <dgm:t>
        <a:bodyPr/>
        <a:lstStyle/>
        <a:p>
          <a:endParaRPr lang="en-US" sz="1000" b="1">
            <a:latin typeface="Dosis" panose="020B0604020202020204" charset="0"/>
          </a:endParaRPr>
        </a:p>
      </dgm:t>
    </dgm:pt>
    <dgm:pt modelId="{B5C73157-C9AA-40B4-9FA3-96A0FD5B8C79}" type="sibTrans" cxnId="{AAE45682-34FA-4B13-A13D-4E87F9C63837}">
      <dgm:prSet/>
      <dgm:spPr/>
      <dgm:t>
        <a:bodyPr/>
        <a:lstStyle/>
        <a:p>
          <a:endParaRPr lang="en-US" sz="1000" b="1">
            <a:latin typeface="Dosis" panose="020B0604020202020204" charset="0"/>
          </a:endParaRPr>
        </a:p>
      </dgm:t>
    </dgm:pt>
    <dgm:pt modelId="{A82EF3A4-01E8-4EB0-8BB7-828F435131C5}">
      <dgm:prSet phldrT="[Text]" custT="1"/>
      <dgm:spPr>
        <a:solidFill>
          <a:schemeClr val="tx1">
            <a:lumMod val="50000"/>
            <a:lumOff val="50000"/>
          </a:schemeClr>
        </a:solidFill>
      </dgm:spPr>
      <dgm:t>
        <a:bodyPr/>
        <a:lstStyle/>
        <a:p>
          <a:r>
            <a:rPr lang="en-US" sz="1000" b="1" dirty="0" smtClean="0">
              <a:solidFill>
                <a:schemeClr val="bg1"/>
              </a:solidFill>
              <a:effectLst/>
              <a:latin typeface="Dosis" panose="020B0604020202020204" charset="0"/>
            </a:rPr>
            <a:t>Threat Actor Tracking</a:t>
          </a:r>
          <a:endParaRPr lang="en-US" sz="1000" b="1" dirty="0">
            <a:solidFill>
              <a:schemeClr val="bg1"/>
            </a:solidFill>
            <a:effectLst/>
            <a:latin typeface="Dosis" panose="020B0604020202020204" charset="0"/>
          </a:endParaRPr>
        </a:p>
      </dgm:t>
    </dgm:pt>
    <dgm:pt modelId="{78789AC7-6FED-42E9-A5B3-2553FBA3270D}" type="parTrans" cxnId="{00045402-8996-4BEB-8C18-C09AA36F8CED}">
      <dgm:prSet/>
      <dgm:spPr/>
      <dgm:t>
        <a:bodyPr/>
        <a:lstStyle/>
        <a:p>
          <a:endParaRPr lang="en-US" sz="1000" b="1">
            <a:latin typeface="Dosis" panose="020B0604020202020204" charset="0"/>
          </a:endParaRPr>
        </a:p>
      </dgm:t>
    </dgm:pt>
    <dgm:pt modelId="{34CD2AB4-83B1-435A-B032-50AE59493C79}" type="sibTrans" cxnId="{00045402-8996-4BEB-8C18-C09AA36F8CED}">
      <dgm:prSet/>
      <dgm:spPr/>
      <dgm:t>
        <a:bodyPr/>
        <a:lstStyle/>
        <a:p>
          <a:endParaRPr lang="en-US" sz="1000" b="1">
            <a:latin typeface="Dosis" panose="020B0604020202020204" charset="0"/>
          </a:endParaRPr>
        </a:p>
      </dgm:t>
    </dgm:pt>
    <dgm:pt modelId="{FA3A717B-3E65-476A-95CB-396896AE2270}" type="pres">
      <dgm:prSet presAssocID="{FC60FD31-03DF-46C3-9095-A8612BFE19F3}" presName="Name0" presStyleCnt="0">
        <dgm:presLayoutVars>
          <dgm:dir/>
          <dgm:animLvl val="lvl"/>
          <dgm:resizeHandles val="exact"/>
        </dgm:presLayoutVars>
      </dgm:prSet>
      <dgm:spPr/>
    </dgm:pt>
    <dgm:pt modelId="{1CD0864D-BE85-45C2-9747-968999CDDDEF}" type="pres">
      <dgm:prSet presAssocID="{500A5ED0-F056-4F88-9DC2-F772C3A4ED03}" presName="Name8" presStyleCnt="0"/>
      <dgm:spPr/>
    </dgm:pt>
    <dgm:pt modelId="{D77A8E10-3F76-4B0C-BD4C-40E7C86F9CEB}" type="pres">
      <dgm:prSet presAssocID="{500A5ED0-F056-4F88-9DC2-F772C3A4ED03}" presName="level" presStyleLbl="node1" presStyleIdx="0" presStyleCnt="5">
        <dgm:presLayoutVars>
          <dgm:chMax val="1"/>
          <dgm:bulletEnabled val="1"/>
        </dgm:presLayoutVars>
      </dgm:prSet>
      <dgm:spPr/>
      <dgm:t>
        <a:bodyPr/>
        <a:lstStyle/>
        <a:p>
          <a:endParaRPr lang="en-US"/>
        </a:p>
      </dgm:t>
    </dgm:pt>
    <dgm:pt modelId="{16DB26A8-416A-405F-B91F-0553936FAA5A}" type="pres">
      <dgm:prSet presAssocID="{500A5ED0-F056-4F88-9DC2-F772C3A4ED03}" presName="levelTx" presStyleLbl="revTx" presStyleIdx="0" presStyleCnt="0">
        <dgm:presLayoutVars>
          <dgm:chMax val="1"/>
          <dgm:bulletEnabled val="1"/>
        </dgm:presLayoutVars>
      </dgm:prSet>
      <dgm:spPr/>
      <dgm:t>
        <a:bodyPr/>
        <a:lstStyle/>
        <a:p>
          <a:endParaRPr lang="en-US"/>
        </a:p>
      </dgm:t>
    </dgm:pt>
    <dgm:pt modelId="{7FDC4486-C594-41F3-BEE4-0DCAAB9C441E}" type="pres">
      <dgm:prSet presAssocID="{8831B9D5-F1AE-4AC3-B25E-C0E03AA35A6D}" presName="Name8" presStyleCnt="0"/>
      <dgm:spPr/>
    </dgm:pt>
    <dgm:pt modelId="{B23427B1-CF5C-4AA6-9DE1-332998B0EC51}" type="pres">
      <dgm:prSet presAssocID="{8831B9D5-F1AE-4AC3-B25E-C0E03AA35A6D}" presName="level" presStyleLbl="node1" presStyleIdx="1" presStyleCnt="5">
        <dgm:presLayoutVars>
          <dgm:chMax val="1"/>
          <dgm:bulletEnabled val="1"/>
        </dgm:presLayoutVars>
      </dgm:prSet>
      <dgm:spPr/>
      <dgm:t>
        <a:bodyPr/>
        <a:lstStyle/>
        <a:p>
          <a:endParaRPr lang="en-US"/>
        </a:p>
      </dgm:t>
    </dgm:pt>
    <dgm:pt modelId="{D695BDF6-23C2-4798-8458-00BFEF92A709}" type="pres">
      <dgm:prSet presAssocID="{8831B9D5-F1AE-4AC3-B25E-C0E03AA35A6D}" presName="levelTx" presStyleLbl="revTx" presStyleIdx="0" presStyleCnt="0">
        <dgm:presLayoutVars>
          <dgm:chMax val="1"/>
          <dgm:bulletEnabled val="1"/>
        </dgm:presLayoutVars>
      </dgm:prSet>
      <dgm:spPr/>
      <dgm:t>
        <a:bodyPr/>
        <a:lstStyle/>
        <a:p>
          <a:endParaRPr lang="en-US"/>
        </a:p>
      </dgm:t>
    </dgm:pt>
    <dgm:pt modelId="{8EBD91F0-177F-4E5F-AD3D-E6AEE21103AA}" type="pres">
      <dgm:prSet presAssocID="{A82EF3A4-01E8-4EB0-8BB7-828F435131C5}" presName="Name8" presStyleCnt="0"/>
      <dgm:spPr/>
    </dgm:pt>
    <dgm:pt modelId="{6500B135-1DC2-4F24-A039-28B58828D4CA}" type="pres">
      <dgm:prSet presAssocID="{A82EF3A4-01E8-4EB0-8BB7-828F435131C5}" presName="level" presStyleLbl="node1" presStyleIdx="2" presStyleCnt="5">
        <dgm:presLayoutVars>
          <dgm:chMax val="1"/>
          <dgm:bulletEnabled val="1"/>
        </dgm:presLayoutVars>
      </dgm:prSet>
      <dgm:spPr/>
      <dgm:t>
        <a:bodyPr/>
        <a:lstStyle/>
        <a:p>
          <a:endParaRPr lang="en-US"/>
        </a:p>
      </dgm:t>
    </dgm:pt>
    <dgm:pt modelId="{2EADFF31-FC91-4E40-91D8-A47B1321FF36}" type="pres">
      <dgm:prSet presAssocID="{A82EF3A4-01E8-4EB0-8BB7-828F435131C5}" presName="levelTx" presStyleLbl="revTx" presStyleIdx="0" presStyleCnt="0">
        <dgm:presLayoutVars>
          <dgm:chMax val="1"/>
          <dgm:bulletEnabled val="1"/>
        </dgm:presLayoutVars>
      </dgm:prSet>
      <dgm:spPr/>
      <dgm:t>
        <a:bodyPr/>
        <a:lstStyle/>
        <a:p>
          <a:endParaRPr lang="en-US"/>
        </a:p>
      </dgm:t>
    </dgm:pt>
    <dgm:pt modelId="{A0AB2A14-1889-4ACC-9DF0-3DA767870BB0}" type="pres">
      <dgm:prSet presAssocID="{B809B811-0534-4AE1-8D05-2EEA04DB55C2}" presName="Name8" presStyleCnt="0"/>
      <dgm:spPr/>
    </dgm:pt>
    <dgm:pt modelId="{F4F13444-B184-4410-BE18-22409CD3A994}" type="pres">
      <dgm:prSet presAssocID="{B809B811-0534-4AE1-8D05-2EEA04DB55C2}" presName="level" presStyleLbl="node1" presStyleIdx="3" presStyleCnt="5">
        <dgm:presLayoutVars>
          <dgm:chMax val="1"/>
          <dgm:bulletEnabled val="1"/>
        </dgm:presLayoutVars>
      </dgm:prSet>
      <dgm:spPr/>
      <dgm:t>
        <a:bodyPr/>
        <a:lstStyle/>
        <a:p>
          <a:endParaRPr lang="en-US"/>
        </a:p>
      </dgm:t>
    </dgm:pt>
    <dgm:pt modelId="{F7923105-35DC-4050-B22E-0BE5F3B64EF7}" type="pres">
      <dgm:prSet presAssocID="{B809B811-0534-4AE1-8D05-2EEA04DB55C2}" presName="levelTx" presStyleLbl="revTx" presStyleIdx="0" presStyleCnt="0">
        <dgm:presLayoutVars>
          <dgm:chMax val="1"/>
          <dgm:bulletEnabled val="1"/>
        </dgm:presLayoutVars>
      </dgm:prSet>
      <dgm:spPr/>
      <dgm:t>
        <a:bodyPr/>
        <a:lstStyle/>
        <a:p>
          <a:endParaRPr lang="en-US"/>
        </a:p>
      </dgm:t>
    </dgm:pt>
    <dgm:pt modelId="{CFE19594-EB88-4D45-B8DF-F4A2AD634E80}" type="pres">
      <dgm:prSet presAssocID="{601C7021-8D65-48A5-AD75-768BC6340482}" presName="Name8" presStyleCnt="0"/>
      <dgm:spPr/>
    </dgm:pt>
    <dgm:pt modelId="{7EB2323D-0562-49E9-B679-1C61AE857796}" type="pres">
      <dgm:prSet presAssocID="{601C7021-8D65-48A5-AD75-768BC6340482}" presName="level" presStyleLbl="node1" presStyleIdx="4" presStyleCnt="5">
        <dgm:presLayoutVars>
          <dgm:chMax val="1"/>
          <dgm:bulletEnabled val="1"/>
        </dgm:presLayoutVars>
      </dgm:prSet>
      <dgm:spPr/>
      <dgm:t>
        <a:bodyPr/>
        <a:lstStyle/>
        <a:p>
          <a:endParaRPr lang="en-US"/>
        </a:p>
      </dgm:t>
    </dgm:pt>
    <dgm:pt modelId="{DD8B4DE3-B3EE-4D37-9889-A2C87A716BED}" type="pres">
      <dgm:prSet presAssocID="{601C7021-8D65-48A5-AD75-768BC6340482}" presName="levelTx" presStyleLbl="revTx" presStyleIdx="0" presStyleCnt="0">
        <dgm:presLayoutVars>
          <dgm:chMax val="1"/>
          <dgm:bulletEnabled val="1"/>
        </dgm:presLayoutVars>
      </dgm:prSet>
      <dgm:spPr/>
      <dgm:t>
        <a:bodyPr/>
        <a:lstStyle/>
        <a:p>
          <a:endParaRPr lang="en-US"/>
        </a:p>
      </dgm:t>
    </dgm:pt>
  </dgm:ptLst>
  <dgm:cxnLst>
    <dgm:cxn modelId="{916FEBC5-8E6D-4F3C-832A-969611974987}" type="presOf" srcId="{8831B9D5-F1AE-4AC3-B25E-C0E03AA35A6D}" destId="{D695BDF6-23C2-4798-8458-00BFEF92A709}" srcOrd="1" destOrd="0" presId="urn:microsoft.com/office/officeart/2005/8/layout/pyramid3"/>
    <dgm:cxn modelId="{5D7D3F1B-780D-4B35-93E3-5008F6A795CD}" type="presOf" srcId="{A82EF3A4-01E8-4EB0-8BB7-828F435131C5}" destId="{2EADFF31-FC91-4E40-91D8-A47B1321FF36}" srcOrd="1" destOrd="0" presId="urn:microsoft.com/office/officeart/2005/8/layout/pyramid3"/>
    <dgm:cxn modelId="{1CD0AEDB-5D47-45A7-AFA2-2EAD28905912}" type="presOf" srcId="{B809B811-0534-4AE1-8D05-2EEA04DB55C2}" destId="{F7923105-35DC-4050-B22E-0BE5F3B64EF7}" srcOrd="1" destOrd="0" presId="urn:microsoft.com/office/officeart/2005/8/layout/pyramid3"/>
    <dgm:cxn modelId="{0DE7771C-D89C-4B02-BA8A-6BC2913384FA}" type="presOf" srcId="{8831B9D5-F1AE-4AC3-B25E-C0E03AA35A6D}" destId="{B23427B1-CF5C-4AA6-9DE1-332998B0EC51}" srcOrd="0" destOrd="0" presId="urn:microsoft.com/office/officeart/2005/8/layout/pyramid3"/>
    <dgm:cxn modelId="{35F6E1F3-4174-4597-B24A-5EDF72ED53E9}" type="presOf" srcId="{500A5ED0-F056-4F88-9DC2-F772C3A4ED03}" destId="{16DB26A8-416A-405F-B91F-0553936FAA5A}" srcOrd="1" destOrd="0" presId="urn:microsoft.com/office/officeart/2005/8/layout/pyramid3"/>
    <dgm:cxn modelId="{0D28A418-930C-4CF3-927D-04C7D6D37B69}" type="presOf" srcId="{601C7021-8D65-48A5-AD75-768BC6340482}" destId="{7EB2323D-0562-49E9-B679-1C61AE857796}" srcOrd="0" destOrd="0" presId="urn:microsoft.com/office/officeart/2005/8/layout/pyramid3"/>
    <dgm:cxn modelId="{8EF35583-C49C-42B6-B02C-309536FE6932}" type="presOf" srcId="{A82EF3A4-01E8-4EB0-8BB7-828F435131C5}" destId="{6500B135-1DC2-4F24-A039-28B58828D4CA}" srcOrd="0" destOrd="0" presId="urn:microsoft.com/office/officeart/2005/8/layout/pyramid3"/>
    <dgm:cxn modelId="{2B1DB126-54B6-4325-8766-E091589ADB8D}" type="presOf" srcId="{FC60FD31-03DF-46C3-9095-A8612BFE19F3}" destId="{FA3A717B-3E65-476A-95CB-396896AE2270}" srcOrd="0" destOrd="0" presId="urn:microsoft.com/office/officeart/2005/8/layout/pyramid3"/>
    <dgm:cxn modelId="{00045402-8996-4BEB-8C18-C09AA36F8CED}" srcId="{FC60FD31-03DF-46C3-9095-A8612BFE19F3}" destId="{A82EF3A4-01E8-4EB0-8BB7-828F435131C5}" srcOrd="2" destOrd="0" parTransId="{78789AC7-6FED-42E9-A5B3-2553FBA3270D}" sibTransId="{34CD2AB4-83B1-435A-B032-50AE59493C79}"/>
    <dgm:cxn modelId="{AAE45682-34FA-4B13-A13D-4E87F9C63837}" srcId="{FC60FD31-03DF-46C3-9095-A8612BFE19F3}" destId="{601C7021-8D65-48A5-AD75-768BC6340482}" srcOrd="4" destOrd="0" parTransId="{9757AFA5-1A26-423B-90A5-E25B5A32EF73}" sibTransId="{B5C73157-C9AA-40B4-9FA3-96A0FD5B8C79}"/>
    <dgm:cxn modelId="{02D0923F-0FD9-45D0-91EF-00108AFFA589}" srcId="{FC60FD31-03DF-46C3-9095-A8612BFE19F3}" destId="{8831B9D5-F1AE-4AC3-B25E-C0E03AA35A6D}" srcOrd="1" destOrd="0" parTransId="{BA4E33B9-B4D7-4C7C-B0C2-514CAC7981E7}" sibTransId="{752A64BB-F796-427B-8D2D-A77C06C0DE2E}"/>
    <dgm:cxn modelId="{519D27AB-7E58-45DD-9942-DD33F9F8A6BA}" srcId="{FC60FD31-03DF-46C3-9095-A8612BFE19F3}" destId="{B809B811-0534-4AE1-8D05-2EEA04DB55C2}" srcOrd="3" destOrd="0" parTransId="{FA0390BF-6C87-4F7F-B590-4D773C29CA79}" sibTransId="{930E44F8-77A1-4AA4-B487-2ED062A4C220}"/>
    <dgm:cxn modelId="{A5A37F64-842E-499D-BEEE-156C6F0084E1}" type="presOf" srcId="{500A5ED0-F056-4F88-9DC2-F772C3A4ED03}" destId="{D77A8E10-3F76-4B0C-BD4C-40E7C86F9CEB}" srcOrd="0" destOrd="0" presId="urn:microsoft.com/office/officeart/2005/8/layout/pyramid3"/>
    <dgm:cxn modelId="{4208C977-CCB3-4CA4-9574-51FF06945EEA}" type="presOf" srcId="{601C7021-8D65-48A5-AD75-768BC6340482}" destId="{DD8B4DE3-B3EE-4D37-9889-A2C87A716BED}" srcOrd="1" destOrd="0" presId="urn:microsoft.com/office/officeart/2005/8/layout/pyramid3"/>
    <dgm:cxn modelId="{16493069-58A8-4A44-B1A4-374B85E79FCF}" srcId="{FC60FD31-03DF-46C3-9095-A8612BFE19F3}" destId="{500A5ED0-F056-4F88-9DC2-F772C3A4ED03}" srcOrd="0" destOrd="0" parTransId="{6B54BD31-2D81-403F-BAAA-76C2B49BF9AD}" sibTransId="{FFC5065B-6A94-4685-B0F3-BE2C5749CE1C}"/>
    <dgm:cxn modelId="{BF1E9876-F2BB-404C-8081-CF6B9DB20FAE}" type="presOf" srcId="{B809B811-0534-4AE1-8D05-2EEA04DB55C2}" destId="{F4F13444-B184-4410-BE18-22409CD3A994}" srcOrd="0" destOrd="0" presId="urn:microsoft.com/office/officeart/2005/8/layout/pyramid3"/>
    <dgm:cxn modelId="{4AE1628C-6A94-4BE4-83A5-C755B4D18A7A}" type="presParOf" srcId="{FA3A717B-3E65-476A-95CB-396896AE2270}" destId="{1CD0864D-BE85-45C2-9747-968999CDDDEF}" srcOrd="0" destOrd="0" presId="urn:microsoft.com/office/officeart/2005/8/layout/pyramid3"/>
    <dgm:cxn modelId="{D099665E-6E39-4148-AC19-2F184E7EFE9F}" type="presParOf" srcId="{1CD0864D-BE85-45C2-9747-968999CDDDEF}" destId="{D77A8E10-3F76-4B0C-BD4C-40E7C86F9CEB}" srcOrd="0" destOrd="0" presId="urn:microsoft.com/office/officeart/2005/8/layout/pyramid3"/>
    <dgm:cxn modelId="{4AA0475C-3AC7-4308-9D84-6E27E7355D66}" type="presParOf" srcId="{1CD0864D-BE85-45C2-9747-968999CDDDEF}" destId="{16DB26A8-416A-405F-B91F-0553936FAA5A}" srcOrd="1" destOrd="0" presId="urn:microsoft.com/office/officeart/2005/8/layout/pyramid3"/>
    <dgm:cxn modelId="{62CFFC4D-BBC9-4C95-9DCC-F683CF64EFFB}" type="presParOf" srcId="{FA3A717B-3E65-476A-95CB-396896AE2270}" destId="{7FDC4486-C594-41F3-BEE4-0DCAAB9C441E}" srcOrd="1" destOrd="0" presId="urn:microsoft.com/office/officeart/2005/8/layout/pyramid3"/>
    <dgm:cxn modelId="{E9CFED57-E531-4857-A334-A6BB1027F4BE}" type="presParOf" srcId="{7FDC4486-C594-41F3-BEE4-0DCAAB9C441E}" destId="{B23427B1-CF5C-4AA6-9DE1-332998B0EC51}" srcOrd="0" destOrd="0" presId="urn:microsoft.com/office/officeart/2005/8/layout/pyramid3"/>
    <dgm:cxn modelId="{3BA221B6-4C15-4C17-9D38-93E6A9D300A4}" type="presParOf" srcId="{7FDC4486-C594-41F3-BEE4-0DCAAB9C441E}" destId="{D695BDF6-23C2-4798-8458-00BFEF92A709}" srcOrd="1" destOrd="0" presId="urn:microsoft.com/office/officeart/2005/8/layout/pyramid3"/>
    <dgm:cxn modelId="{AC34ACB0-235A-4709-A63E-30373F0DE8EF}" type="presParOf" srcId="{FA3A717B-3E65-476A-95CB-396896AE2270}" destId="{8EBD91F0-177F-4E5F-AD3D-E6AEE21103AA}" srcOrd="2" destOrd="0" presId="urn:microsoft.com/office/officeart/2005/8/layout/pyramid3"/>
    <dgm:cxn modelId="{04F6A664-7CFD-41EA-8545-AF06ACEA11CD}" type="presParOf" srcId="{8EBD91F0-177F-4E5F-AD3D-E6AEE21103AA}" destId="{6500B135-1DC2-4F24-A039-28B58828D4CA}" srcOrd="0" destOrd="0" presId="urn:microsoft.com/office/officeart/2005/8/layout/pyramid3"/>
    <dgm:cxn modelId="{FFA0C6D6-C0BC-451C-8BA2-CD2AC35CF3C5}" type="presParOf" srcId="{8EBD91F0-177F-4E5F-AD3D-E6AEE21103AA}" destId="{2EADFF31-FC91-4E40-91D8-A47B1321FF36}" srcOrd="1" destOrd="0" presId="urn:microsoft.com/office/officeart/2005/8/layout/pyramid3"/>
    <dgm:cxn modelId="{7C95868F-9D2C-4714-B6F5-B2A992299025}" type="presParOf" srcId="{FA3A717B-3E65-476A-95CB-396896AE2270}" destId="{A0AB2A14-1889-4ACC-9DF0-3DA767870BB0}" srcOrd="3" destOrd="0" presId="urn:microsoft.com/office/officeart/2005/8/layout/pyramid3"/>
    <dgm:cxn modelId="{528959E5-6518-4037-87A4-DF6F23F8A7B1}" type="presParOf" srcId="{A0AB2A14-1889-4ACC-9DF0-3DA767870BB0}" destId="{F4F13444-B184-4410-BE18-22409CD3A994}" srcOrd="0" destOrd="0" presId="urn:microsoft.com/office/officeart/2005/8/layout/pyramid3"/>
    <dgm:cxn modelId="{B8BEB0E5-F488-44D2-A62E-E4F70FBB1667}" type="presParOf" srcId="{A0AB2A14-1889-4ACC-9DF0-3DA767870BB0}" destId="{F7923105-35DC-4050-B22E-0BE5F3B64EF7}" srcOrd="1" destOrd="0" presId="urn:microsoft.com/office/officeart/2005/8/layout/pyramid3"/>
    <dgm:cxn modelId="{DE6E022B-75AE-4CD9-86D6-4D749CB12DD5}" type="presParOf" srcId="{FA3A717B-3E65-476A-95CB-396896AE2270}" destId="{CFE19594-EB88-4D45-B8DF-F4A2AD634E80}" srcOrd="4" destOrd="0" presId="urn:microsoft.com/office/officeart/2005/8/layout/pyramid3"/>
    <dgm:cxn modelId="{CCD99E08-5BB1-4D75-82BD-998F561C31D0}" type="presParOf" srcId="{CFE19594-EB88-4D45-B8DF-F4A2AD634E80}" destId="{7EB2323D-0562-49E9-B679-1C61AE857796}" srcOrd="0" destOrd="0" presId="urn:microsoft.com/office/officeart/2005/8/layout/pyramid3"/>
    <dgm:cxn modelId="{B857FAAA-1CAA-4DAE-9A89-AC8EA9684D18}" type="presParOf" srcId="{CFE19594-EB88-4D45-B8DF-F4A2AD634E80}" destId="{DD8B4DE3-B3EE-4D37-9889-A2C87A716BED}" srcOrd="1" destOrd="0" presId="urn:microsoft.com/office/officeart/2005/8/layout/pyramid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EB514-627C-4280-A507-E25BCF78D1F4}">
      <dsp:nvSpPr>
        <dsp:cNvPr id="0" name=""/>
        <dsp:cNvSpPr/>
      </dsp:nvSpPr>
      <dsp:spPr>
        <a:xfrm>
          <a:off x="940037" y="0"/>
          <a:ext cx="470018" cy="380854"/>
        </a:xfrm>
        <a:prstGeom prst="trapezoid">
          <a:avLst>
            <a:gd name="adj" fmla="val 61706"/>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0" kern="1200" dirty="0" smtClean="0">
              <a:effectLst/>
              <a:latin typeface="Dosis" panose="020B0604020202020204" charset="0"/>
            </a:rPr>
            <a:t> TTPs</a:t>
          </a:r>
          <a:endParaRPr lang="en-US" sz="1000" b="0" kern="1200" dirty="0">
            <a:effectLst/>
            <a:latin typeface="Dosis" panose="020B0604020202020204" charset="0"/>
          </a:endParaRPr>
        </a:p>
      </dsp:txBody>
      <dsp:txXfrm>
        <a:off x="940037" y="0"/>
        <a:ext cx="470018" cy="380854"/>
      </dsp:txXfrm>
    </dsp:sp>
    <dsp:sp modelId="{DCE15CC6-43AC-4388-9815-25113CA85A77}">
      <dsp:nvSpPr>
        <dsp:cNvPr id="0" name=""/>
        <dsp:cNvSpPr/>
      </dsp:nvSpPr>
      <dsp:spPr>
        <a:xfrm>
          <a:off x="705028" y="380854"/>
          <a:ext cx="940037" cy="380854"/>
        </a:xfrm>
        <a:prstGeom prst="trapezoid">
          <a:avLst>
            <a:gd name="adj" fmla="val 61706"/>
          </a:avLst>
        </a:prstGeom>
        <a:solidFill>
          <a:schemeClr val="bg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Tools</a:t>
          </a:r>
          <a:endParaRPr lang="en-US" sz="1000" b="1" kern="1200" dirty="0">
            <a:solidFill>
              <a:schemeClr val="bg1"/>
            </a:solidFill>
            <a:effectLst/>
            <a:latin typeface="Dosis" panose="020B0604020202020204" charset="0"/>
          </a:endParaRPr>
        </a:p>
      </dsp:txBody>
      <dsp:txXfrm>
        <a:off x="869534" y="380854"/>
        <a:ext cx="611024" cy="380854"/>
      </dsp:txXfrm>
    </dsp:sp>
    <dsp:sp modelId="{5272D1B4-C673-4D26-B8C4-92387C09D310}">
      <dsp:nvSpPr>
        <dsp:cNvPr id="0" name=""/>
        <dsp:cNvSpPr/>
      </dsp:nvSpPr>
      <dsp:spPr>
        <a:xfrm>
          <a:off x="470018" y="769523"/>
          <a:ext cx="1410056" cy="380854"/>
        </a:xfrm>
        <a:prstGeom prst="trapezoid">
          <a:avLst>
            <a:gd name="adj" fmla="val 61706"/>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Network Artifacts </a:t>
          </a:r>
          <a:endParaRPr lang="en-US" sz="1000" b="1" kern="1200" dirty="0">
            <a:solidFill>
              <a:schemeClr val="bg1"/>
            </a:solidFill>
            <a:effectLst/>
            <a:latin typeface="Dosis" panose="020B0604020202020204" charset="0"/>
          </a:endParaRPr>
        </a:p>
      </dsp:txBody>
      <dsp:txXfrm>
        <a:off x="716778" y="769523"/>
        <a:ext cx="916536" cy="380854"/>
      </dsp:txXfrm>
    </dsp:sp>
    <dsp:sp modelId="{CD098791-E6A3-4315-9B4A-22D9447A2C6D}">
      <dsp:nvSpPr>
        <dsp:cNvPr id="0" name=""/>
        <dsp:cNvSpPr/>
      </dsp:nvSpPr>
      <dsp:spPr>
        <a:xfrm>
          <a:off x="235009" y="1156033"/>
          <a:ext cx="1880075" cy="380854"/>
        </a:xfrm>
        <a:prstGeom prst="trapezoid">
          <a:avLst>
            <a:gd name="adj" fmla="val 61706"/>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Atomic IOCs</a:t>
          </a:r>
          <a:endParaRPr lang="en-US" sz="1000" b="1" kern="1200" dirty="0">
            <a:solidFill>
              <a:schemeClr val="bg1"/>
            </a:solidFill>
            <a:effectLst/>
            <a:latin typeface="Dosis" panose="020B0604020202020204" charset="0"/>
          </a:endParaRPr>
        </a:p>
      </dsp:txBody>
      <dsp:txXfrm>
        <a:off x="564022" y="1156033"/>
        <a:ext cx="1222048" cy="380854"/>
      </dsp:txXfrm>
    </dsp:sp>
    <dsp:sp modelId="{88F57D48-C588-408D-A17D-356322AD6662}">
      <dsp:nvSpPr>
        <dsp:cNvPr id="0" name=""/>
        <dsp:cNvSpPr/>
      </dsp:nvSpPr>
      <dsp:spPr>
        <a:xfrm>
          <a:off x="0" y="1523416"/>
          <a:ext cx="2350094" cy="380854"/>
        </a:xfrm>
        <a:prstGeom prst="trapezoid">
          <a:avLst>
            <a:gd name="adj" fmla="val 61706"/>
          </a:avLst>
        </a:prstGeom>
        <a:solidFill>
          <a:schemeClr val="tx1">
            <a:lumMod val="90000"/>
            <a:lumOff val="1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Event Details</a:t>
          </a:r>
          <a:endParaRPr lang="en-US" sz="1000" b="1" kern="1200" dirty="0">
            <a:solidFill>
              <a:schemeClr val="bg1"/>
            </a:solidFill>
            <a:effectLst/>
            <a:latin typeface="Dosis" panose="020B0604020202020204" charset="0"/>
          </a:endParaRPr>
        </a:p>
      </dsp:txBody>
      <dsp:txXfrm>
        <a:off x="411266" y="1523416"/>
        <a:ext cx="1527561" cy="380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A8E10-3F76-4B0C-BD4C-40E7C86F9CEB}">
      <dsp:nvSpPr>
        <dsp:cNvPr id="0" name=""/>
        <dsp:cNvSpPr/>
      </dsp:nvSpPr>
      <dsp:spPr>
        <a:xfrm rot="10800000">
          <a:off x="0" y="0"/>
          <a:ext cx="2239960" cy="373366"/>
        </a:xfrm>
        <a:prstGeom prst="trapezoid">
          <a:avLst>
            <a:gd name="adj" fmla="val 59994"/>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Global Threat Landscape</a:t>
          </a:r>
          <a:endParaRPr lang="en-US" sz="1000" b="1" kern="1200" dirty="0">
            <a:solidFill>
              <a:schemeClr val="bg1"/>
            </a:solidFill>
            <a:effectLst/>
            <a:latin typeface="Dosis" panose="020B0604020202020204" charset="0"/>
          </a:endParaRPr>
        </a:p>
      </dsp:txBody>
      <dsp:txXfrm rot="-10800000">
        <a:off x="391993" y="0"/>
        <a:ext cx="1455974" cy="373366"/>
      </dsp:txXfrm>
    </dsp:sp>
    <dsp:sp modelId="{B23427B1-CF5C-4AA6-9DE1-332998B0EC51}">
      <dsp:nvSpPr>
        <dsp:cNvPr id="0" name=""/>
        <dsp:cNvSpPr/>
      </dsp:nvSpPr>
      <dsp:spPr>
        <a:xfrm rot="10800000">
          <a:off x="223996" y="373366"/>
          <a:ext cx="1791968" cy="373366"/>
        </a:xfrm>
        <a:prstGeom prst="trapezoid">
          <a:avLst>
            <a:gd name="adj" fmla="val 59994"/>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Campaign Analysis</a:t>
          </a:r>
          <a:endParaRPr lang="en-US" sz="1000" b="1" kern="1200" dirty="0">
            <a:solidFill>
              <a:schemeClr val="bg1"/>
            </a:solidFill>
            <a:effectLst/>
            <a:latin typeface="Dosis" panose="020B0604020202020204" charset="0"/>
          </a:endParaRPr>
        </a:p>
      </dsp:txBody>
      <dsp:txXfrm rot="-10800000">
        <a:off x="537590" y="373366"/>
        <a:ext cx="1164779" cy="373366"/>
      </dsp:txXfrm>
    </dsp:sp>
    <dsp:sp modelId="{6500B135-1DC2-4F24-A039-28B58828D4CA}">
      <dsp:nvSpPr>
        <dsp:cNvPr id="0" name=""/>
        <dsp:cNvSpPr/>
      </dsp:nvSpPr>
      <dsp:spPr>
        <a:xfrm rot="10800000">
          <a:off x="447992" y="746732"/>
          <a:ext cx="1343976" cy="373366"/>
        </a:xfrm>
        <a:prstGeom prst="trapezoid">
          <a:avLst>
            <a:gd name="adj" fmla="val 59994"/>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Threat Actor Tracking</a:t>
          </a:r>
          <a:endParaRPr lang="en-US" sz="1000" b="1" kern="1200" dirty="0">
            <a:solidFill>
              <a:schemeClr val="bg1"/>
            </a:solidFill>
            <a:effectLst/>
            <a:latin typeface="Dosis" panose="020B0604020202020204" charset="0"/>
          </a:endParaRPr>
        </a:p>
      </dsp:txBody>
      <dsp:txXfrm rot="-10800000">
        <a:off x="683188" y="746732"/>
        <a:ext cx="873584" cy="373366"/>
      </dsp:txXfrm>
    </dsp:sp>
    <dsp:sp modelId="{F4F13444-B184-4410-BE18-22409CD3A994}">
      <dsp:nvSpPr>
        <dsp:cNvPr id="0" name=""/>
        <dsp:cNvSpPr/>
      </dsp:nvSpPr>
      <dsp:spPr>
        <a:xfrm rot="10800000">
          <a:off x="671988" y="1120098"/>
          <a:ext cx="895984" cy="373366"/>
        </a:xfrm>
        <a:prstGeom prst="trapezoid">
          <a:avLst>
            <a:gd name="adj" fmla="val 59994"/>
          </a:avLst>
        </a:prstGeom>
        <a:solidFill>
          <a:schemeClr val="bg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Intent / Capability</a:t>
          </a:r>
          <a:endParaRPr lang="en-US" sz="1000" b="1" kern="1200" dirty="0">
            <a:solidFill>
              <a:schemeClr val="bg1"/>
            </a:solidFill>
            <a:effectLst/>
            <a:latin typeface="Dosis" panose="020B0604020202020204" charset="0"/>
          </a:endParaRPr>
        </a:p>
      </dsp:txBody>
      <dsp:txXfrm rot="-10800000">
        <a:off x="828785" y="1120098"/>
        <a:ext cx="582389" cy="373366"/>
      </dsp:txXfrm>
    </dsp:sp>
    <dsp:sp modelId="{7EB2323D-0562-49E9-B679-1C61AE857796}">
      <dsp:nvSpPr>
        <dsp:cNvPr id="0" name=""/>
        <dsp:cNvSpPr/>
      </dsp:nvSpPr>
      <dsp:spPr>
        <a:xfrm rot="10800000">
          <a:off x="895984" y="1493464"/>
          <a:ext cx="447992" cy="373366"/>
        </a:xfrm>
        <a:prstGeom prst="trapezoid">
          <a:avLst>
            <a:gd name="adj" fmla="val 59994"/>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effectLst/>
              <a:latin typeface="Dosis" panose="020B0604020202020204" charset="0"/>
            </a:rPr>
            <a:t>TTPs</a:t>
          </a:r>
          <a:endParaRPr lang="en-US" sz="1000" b="1" kern="1200" dirty="0">
            <a:effectLst/>
            <a:latin typeface="Dosis" panose="020B0604020202020204" charset="0"/>
          </a:endParaRPr>
        </a:p>
      </dsp:txBody>
      <dsp:txXfrm rot="-10800000">
        <a:off x="895984" y="1493464"/>
        <a:ext cx="447992" cy="373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EB514-627C-4280-A507-E25BCF78D1F4}">
      <dsp:nvSpPr>
        <dsp:cNvPr id="0" name=""/>
        <dsp:cNvSpPr/>
      </dsp:nvSpPr>
      <dsp:spPr>
        <a:xfrm>
          <a:off x="940037" y="0"/>
          <a:ext cx="470018" cy="380854"/>
        </a:xfrm>
        <a:prstGeom prst="trapezoid">
          <a:avLst>
            <a:gd name="adj" fmla="val 61706"/>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0" kern="1200" dirty="0" smtClean="0">
              <a:effectLst/>
              <a:latin typeface="Dosis" panose="020B0604020202020204" charset="0"/>
            </a:rPr>
            <a:t> TTPs</a:t>
          </a:r>
          <a:endParaRPr lang="en-US" sz="1000" b="0" kern="1200" dirty="0">
            <a:effectLst/>
            <a:latin typeface="Dosis" panose="020B0604020202020204" charset="0"/>
          </a:endParaRPr>
        </a:p>
      </dsp:txBody>
      <dsp:txXfrm>
        <a:off x="940037" y="0"/>
        <a:ext cx="470018" cy="380854"/>
      </dsp:txXfrm>
    </dsp:sp>
    <dsp:sp modelId="{DCE15CC6-43AC-4388-9815-25113CA85A77}">
      <dsp:nvSpPr>
        <dsp:cNvPr id="0" name=""/>
        <dsp:cNvSpPr/>
      </dsp:nvSpPr>
      <dsp:spPr>
        <a:xfrm>
          <a:off x="705028" y="380854"/>
          <a:ext cx="940037" cy="380854"/>
        </a:xfrm>
        <a:prstGeom prst="trapezoid">
          <a:avLst>
            <a:gd name="adj" fmla="val 61706"/>
          </a:avLst>
        </a:prstGeom>
        <a:solidFill>
          <a:schemeClr val="bg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Tools</a:t>
          </a:r>
          <a:endParaRPr lang="en-US" sz="1000" b="1" kern="1200" dirty="0">
            <a:solidFill>
              <a:schemeClr val="bg1"/>
            </a:solidFill>
            <a:effectLst/>
            <a:latin typeface="Dosis" panose="020B0604020202020204" charset="0"/>
          </a:endParaRPr>
        </a:p>
      </dsp:txBody>
      <dsp:txXfrm>
        <a:off x="869534" y="380854"/>
        <a:ext cx="611024" cy="380854"/>
      </dsp:txXfrm>
    </dsp:sp>
    <dsp:sp modelId="{5272D1B4-C673-4D26-B8C4-92387C09D310}">
      <dsp:nvSpPr>
        <dsp:cNvPr id="0" name=""/>
        <dsp:cNvSpPr/>
      </dsp:nvSpPr>
      <dsp:spPr>
        <a:xfrm>
          <a:off x="470018" y="769523"/>
          <a:ext cx="1410056" cy="380854"/>
        </a:xfrm>
        <a:prstGeom prst="trapezoid">
          <a:avLst>
            <a:gd name="adj" fmla="val 61706"/>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Network Artifacts </a:t>
          </a:r>
          <a:endParaRPr lang="en-US" sz="1000" b="1" kern="1200" dirty="0">
            <a:solidFill>
              <a:schemeClr val="bg1"/>
            </a:solidFill>
            <a:effectLst/>
            <a:latin typeface="Dosis" panose="020B0604020202020204" charset="0"/>
          </a:endParaRPr>
        </a:p>
      </dsp:txBody>
      <dsp:txXfrm>
        <a:off x="716778" y="769523"/>
        <a:ext cx="916536" cy="380854"/>
      </dsp:txXfrm>
    </dsp:sp>
    <dsp:sp modelId="{CD098791-E6A3-4315-9B4A-22D9447A2C6D}">
      <dsp:nvSpPr>
        <dsp:cNvPr id="0" name=""/>
        <dsp:cNvSpPr/>
      </dsp:nvSpPr>
      <dsp:spPr>
        <a:xfrm>
          <a:off x="235009" y="1156033"/>
          <a:ext cx="1880075" cy="380854"/>
        </a:xfrm>
        <a:prstGeom prst="trapezoid">
          <a:avLst>
            <a:gd name="adj" fmla="val 61706"/>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Atomic IOCs</a:t>
          </a:r>
          <a:endParaRPr lang="en-US" sz="1000" b="1" kern="1200" dirty="0">
            <a:solidFill>
              <a:schemeClr val="bg1"/>
            </a:solidFill>
            <a:effectLst/>
            <a:latin typeface="Dosis" panose="020B0604020202020204" charset="0"/>
          </a:endParaRPr>
        </a:p>
      </dsp:txBody>
      <dsp:txXfrm>
        <a:off x="564022" y="1156033"/>
        <a:ext cx="1222048" cy="380854"/>
      </dsp:txXfrm>
    </dsp:sp>
    <dsp:sp modelId="{88F57D48-C588-408D-A17D-356322AD6662}">
      <dsp:nvSpPr>
        <dsp:cNvPr id="0" name=""/>
        <dsp:cNvSpPr/>
      </dsp:nvSpPr>
      <dsp:spPr>
        <a:xfrm>
          <a:off x="0" y="1523416"/>
          <a:ext cx="2350094" cy="380854"/>
        </a:xfrm>
        <a:prstGeom prst="trapezoid">
          <a:avLst>
            <a:gd name="adj" fmla="val 61706"/>
          </a:avLst>
        </a:prstGeom>
        <a:solidFill>
          <a:schemeClr val="tx1">
            <a:lumMod val="90000"/>
            <a:lumOff val="1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Event Details</a:t>
          </a:r>
          <a:endParaRPr lang="en-US" sz="1000" b="1" kern="1200" dirty="0">
            <a:solidFill>
              <a:schemeClr val="bg1"/>
            </a:solidFill>
            <a:effectLst/>
            <a:latin typeface="Dosis" panose="020B0604020202020204" charset="0"/>
          </a:endParaRPr>
        </a:p>
      </dsp:txBody>
      <dsp:txXfrm>
        <a:off x="411266" y="1523416"/>
        <a:ext cx="1527561" cy="380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A8E10-3F76-4B0C-BD4C-40E7C86F9CEB}">
      <dsp:nvSpPr>
        <dsp:cNvPr id="0" name=""/>
        <dsp:cNvSpPr/>
      </dsp:nvSpPr>
      <dsp:spPr>
        <a:xfrm rot="10800000">
          <a:off x="0" y="0"/>
          <a:ext cx="2246937" cy="367346"/>
        </a:xfrm>
        <a:prstGeom prst="trapezoid">
          <a:avLst>
            <a:gd name="adj" fmla="val 61167"/>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Global Threat Landscape</a:t>
          </a:r>
          <a:endParaRPr lang="en-US" sz="1000" b="1" kern="1200" dirty="0">
            <a:solidFill>
              <a:schemeClr val="bg1"/>
            </a:solidFill>
            <a:effectLst/>
            <a:latin typeface="Dosis" panose="020B0604020202020204" charset="0"/>
          </a:endParaRPr>
        </a:p>
      </dsp:txBody>
      <dsp:txXfrm rot="-10800000">
        <a:off x="393214" y="0"/>
        <a:ext cx="1460509" cy="367346"/>
      </dsp:txXfrm>
    </dsp:sp>
    <dsp:sp modelId="{B23427B1-CF5C-4AA6-9DE1-332998B0EC51}">
      <dsp:nvSpPr>
        <dsp:cNvPr id="0" name=""/>
        <dsp:cNvSpPr/>
      </dsp:nvSpPr>
      <dsp:spPr>
        <a:xfrm rot="10800000">
          <a:off x="224693" y="367346"/>
          <a:ext cx="1797550" cy="367346"/>
        </a:xfrm>
        <a:prstGeom prst="trapezoid">
          <a:avLst>
            <a:gd name="adj" fmla="val 61167"/>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Campaign Analysis</a:t>
          </a:r>
          <a:endParaRPr lang="en-US" sz="1000" b="1" kern="1200" dirty="0">
            <a:solidFill>
              <a:schemeClr val="bg1"/>
            </a:solidFill>
            <a:effectLst/>
            <a:latin typeface="Dosis" panose="020B0604020202020204" charset="0"/>
          </a:endParaRPr>
        </a:p>
      </dsp:txBody>
      <dsp:txXfrm rot="-10800000">
        <a:off x="539265" y="367346"/>
        <a:ext cx="1168407" cy="367346"/>
      </dsp:txXfrm>
    </dsp:sp>
    <dsp:sp modelId="{6500B135-1DC2-4F24-A039-28B58828D4CA}">
      <dsp:nvSpPr>
        <dsp:cNvPr id="0" name=""/>
        <dsp:cNvSpPr/>
      </dsp:nvSpPr>
      <dsp:spPr>
        <a:xfrm rot="10800000">
          <a:off x="449387" y="734693"/>
          <a:ext cx="1348162" cy="367346"/>
        </a:xfrm>
        <a:prstGeom prst="trapezoid">
          <a:avLst>
            <a:gd name="adj" fmla="val 61167"/>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Threat Actor Tracking</a:t>
          </a:r>
          <a:endParaRPr lang="en-US" sz="1000" b="1" kern="1200" dirty="0">
            <a:solidFill>
              <a:schemeClr val="bg1"/>
            </a:solidFill>
            <a:effectLst/>
            <a:latin typeface="Dosis" panose="020B0604020202020204" charset="0"/>
          </a:endParaRPr>
        </a:p>
      </dsp:txBody>
      <dsp:txXfrm rot="-10800000">
        <a:off x="685316" y="734693"/>
        <a:ext cx="876305" cy="367346"/>
      </dsp:txXfrm>
    </dsp:sp>
    <dsp:sp modelId="{F4F13444-B184-4410-BE18-22409CD3A994}">
      <dsp:nvSpPr>
        <dsp:cNvPr id="0" name=""/>
        <dsp:cNvSpPr/>
      </dsp:nvSpPr>
      <dsp:spPr>
        <a:xfrm rot="10800000">
          <a:off x="674081" y="1102040"/>
          <a:ext cx="898775" cy="367346"/>
        </a:xfrm>
        <a:prstGeom prst="trapezoid">
          <a:avLst>
            <a:gd name="adj" fmla="val 61167"/>
          </a:avLst>
        </a:prstGeom>
        <a:solidFill>
          <a:schemeClr val="bg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effectLst/>
              <a:latin typeface="Dosis" panose="020B0604020202020204" charset="0"/>
            </a:rPr>
            <a:t>Intent / Capability</a:t>
          </a:r>
          <a:endParaRPr lang="en-US" sz="1000" b="1" kern="1200" dirty="0">
            <a:solidFill>
              <a:schemeClr val="bg1"/>
            </a:solidFill>
            <a:effectLst/>
            <a:latin typeface="Dosis" panose="020B0604020202020204" charset="0"/>
          </a:endParaRPr>
        </a:p>
      </dsp:txBody>
      <dsp:txXfrm rot="-10800000">
        <a:off x="831367" y="1102040"/>
        <a:ext cx="584203" cy="367346"/>
      </dsp:txXfrm>
    </dsp:sp>
    <dsp:sp modelId="{7EB2323D-0562-49E9-B679-1C61AE857796}">
      <dsp:nvSpPr>
        <dsp:cNvPr id="0" name=""/>
        <dsp:cNvSpPr/>
      </dsp:nvSpPr>
      <dsp:spPr>
        <a:xfrm rot="10800000">
          <a:off x="898775" y="1469387"/>
          <a:ext cx="449387" cy="367346"/>
        </a:xfrm>
        <a:prstGeom prst="trapezoid">
          <a:avLst>
            <a:gd name="adj" fmla="val 61167"/>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effectLst/>
              <a:latin typeface="Dosis" panose="020B0604020202020204" charset="0"/>
            </a:rPr>
            <a:t>TTPs</a:t>
          </a:r>
          <a:endParaRPr lang="en-US" sz="1000" b="1" kern="1200" dirty="0">
            <a:effectLst/>
            <a:latin typeface="Dosis" panose="020B0604020202020204" charset="0"/>
          </a:endParaRPr>
        </a:p>
      </dsp:txBody>
      <dsp:txXfrm rot="-10800000">
        <a:off x="898775" y="1469387"/>
        <a:ext cx="449387" cy="36734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507" name="Rectangle 5"/>
          <p:cNvSpPr>
            <a:spLocks noGrp="1"/>
          </p:cNvSpPr>
          <p:nvPr>
            <p:ph type="body" idx="1"/>
          </p:nvPr>
        </p:nvSpPr>
        <p:spPr>
          <a:xfrm>
            <a:off x="729828" y="4561227"/>
            <a:ext cx="5855547" cy="169277"/>
          </a:xfrm>
          <a:noFill/>
          <a:ln/>
        </p:spPr>
        <p:txBody>
          <a:bodyPr/>
          <a:lstStyle/>
          <a:p>
            <a:endParaRPr lang="en-US" dirty="0">
              <a:latin typeface="Arial" charset="0"/>
            </a:endParaRPr>
          </a:p>
        </p:txBody>
      </p:sp>
    </p:spTree>
    <p:extLst>
      <p:ext uri="{BB962C8B-B14F-4D97-AF65-F5344CB8AC3E}">
        <p14:creationId xmlns:p14="http://schemas.microsoft.com/office/powerpoint/2010/main" val="222177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None/>
              <a:tabLst/>
              <a:defRPr/>
            </a:pPr>
            <a:r>
              <a:rPr lang="en-US" sz="1200" dirty="0" smtClean="0"/>
              <a:t>This report contains CONFIDENTIAL material and is not authorized for external disclosure. Do not distribute outside of the Cyber Fusion Center</a:t>
            </a:r>
            <a:endParaRPr lang="en-US" sz="1200" dirty="0" smtClean="0">
              <a:solidFill>
                <a:prstClr val="black"/>
              </a:solidFill>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73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None/>
              <a:tabLst/>
              <a:defRPr/>
            </a:pPr>
            <a:r>
              <a:rPr lang="en-US" sz="1200" dirty="0" smtClean="0"/>
              <a:t>This report contains CONFIDENTIAL material and is not authorized for external disclosure. Do not distribute outside of the Cyber Fusion Center</a:t>
            </a:r>
            <a:endParaRPr lang="en-US" sz="1200" dirty="0" smtClean="0">
              <a:solidFill>
                <a:prstClr val="black"/>
              </a:solidFill>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38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None/>
              <a:tabLst/>
              <a:defRPr/>
            </a:pPr>
            <a:r>
              <a:rPr lang="en-US" sz="1200" dirty="0" smtClean="0"/>
              <a:t>This report contains CONFIDENTIAL material and is not authorized for external disclosure. Do not distribute outside of the Cyber Fusion Center</a:t>
            </a:r>
            <a:endParaRPr lang="en-US" sz="1200" dirty="0" smtClean="0">
              <a:solidFill>
                <a:prstClr val="black"/>
              </a:solidFill>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872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507" name="Rectangle 5"/>
          <p:cNvSpPr>
            <a:spLocks noGrp="1"/>
          </p:cNvSpPr>
          <p:nvPr>
            <p:ph type="body" idx="1"/>
          </p:nvPr>
        </p:nvSpPr>
        <p:spPr>
          <a:xfrm>
            <a:off x="729828" y="4561227"/>
            <a:ext cx="5855547" cy="169277"/>
          </a:xfrm>
          <a:noFill/>
          <a:ln/>
        </p:spPr>
        <p:txBody>
          <a:bodyPr/>
          <a:lstStyle/>
          <a:p>
            <a:endParaRPr lang="en-US" dirty="0">
              <a:latin typeface="Arial" charset="0"/>
            </a:endParaRPr>
          </a:p>
        </p:txBody>
      </p:sp>
    </p:spTree>
    <p:extLst>
      <p:ext uri="{BB962C8B-B14F-4D97-AF65-F5344CB8AC3E}">
        <p14:creationId xmlns:p14="http://schemas.microsoft.com/office/powerpoint/2010/main" val="3714054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just"/>
            <a:r>
              <a:rPr lang="en-US" sz="1200" dirty="0" smtClean="0">
                <a:latin typeface="Dosis" panose="020B0604020202020204" charset="0"/>
                <a:ea typeface="Calibri" panose="020F0502020204030204" pitchFamily="34" charset="0"/>
                <a:cs typeface="Times New Roman" panose="02020603050405020304" pitchFamily="18" charset="0"/>
              </a:rPr>
              <a:t>Nearly every environment benefits from vulnerability analysis.</a:t>
            </a:r>
          </a:p>
          <a:p>
            <a:pPr algn="just"/>
            <a:r>
              <a:rPr lang="en-US" sz="1200" dirty="0" smtClean="0">
                <a:latin typeface="Dosis" panose="020B0604020202020204" charset="0"/>
                <a:ea typeface="Calibri" panose="020F0502020204030204" pitchFamily="34" charset="0"/>
                <a:cs typeface="Times New Roman" panose="02020603050405020304" pitchFamily="18" charset="0"/>
              </a:rPr>
              <a:t>How many of you out there have some sort of vulnerability management team?</a:t>
            </a:r>
          </a:p>
          <a:p>
            <a:pPr algn="just"/>
            <a:r>
              <a:rPr lang="en-US" sz="1200" dirty="0" smtClean="0">
                <a:latin typeface="Dosis" panose="020B0604020202020204" charset="0"/>
                <a:ea typeface="Calibri" panose="020F0502020204030204" pitchFamily="34" charset="0"/>
                <a:cs typeface="Times New Roman" panose="02020603050405020304" pitchFamily="18" charset="0"/>
              </a:rPr>
              <a:t>How effective would you say they are at prioritizing vulnerabilities to be patched?</a:t>
            </a:r>
          </a:p>
          <a:p>
            <a:pPr algn="just"/>
            <a:r>
              <a:rPr lang="en-US" sz="1200" dirty="0" smtClean="0">
                <a:latin typeface="Dosis" panose="020B0604020202020204" charset="0"/>
                <a:ea typeface="Calibri" panose="020F0502020204030204" pitchFamily="34" charset="0"/>
                <a:cs typeface="Times New Roman" panose="02020603050405020304" pitchFamily="18" charset="0"/>
              </a:rPr>
              <a:t>Do you think they are lacking information to do so?</a:t>
            </a:r>
          </a:p>
          <a:p>
            <a:pPr algn="just"/>
            <a:r>
              <a:rPr lang="en-US" sz="1200" dirty="0" smtClean="0">
                <a:latin typeface="Dosis" panose="020B0604020202020204" charset="0"/>
                <a:ea typeface="Calibri" panose="020F0502020204030204" pitchFamily="34" charset="0"/>
                <a:cs typeface="Times New Roman" panose="02020603050405020304" pitchFamily="18" charset="0"/>
              </a:rPr>
              <a:t>I would argue that the most valuable and perhaps highest ROI for any intel program is your relationship with your </a:t>
            </a:r>
            <a:r>
              <a:rPr lang="en-US" sz="1200" dirty="0" err="1" smtClean="0">
                <a:latin typeface="Dosis" panose="020B0604020202020204" charset="0"/>
                <a:ea typeface="Calibri" panose="020F0502020204030204" pitchFamily="34" charset="0"/>
                <a:cs typeface="Times New Roman" panose="02020603050405020304" pitchFamily="18" charset="0"/>
              </a:rPr>
              <a:t>vuln</a:t>
            </a:r>
            <a:r>
              <a:rPr lang="en-US" sz="1200" dirty="0" smtClean="0">
                <a:latin typeface="Dosis" panose="020B0604020202020204" charset="0"/>
                <a:ea typeface="Calibri" panose="020F0502020204030204" pitchFamily="34" charset="0"/>
                <a:cs typeface="Times New Roman" panose="02020603050405020304" pitchFamily="18" charset="0"/>
              </a:rPr>
              <a:t> management team.</a:t>
            </a:r>
          </a:p>
          <a:p>
            <a:pPr marL="55880" lvl="4" indent="0" algn="l">
              <a:buNone/>
            </a:pPr>
            <a:endParaRPr lang="en-US" sz="1600" i="1" dirty="0" smtClean="0">
              <a:latin typeface="Dosis" panose="020B0604020202020204" charset="0"/>
              <a:ea typeface="Calibri" panose="020F0502020204030204" pitchFamily="34" charset="0"/>
              <a:cs typeface="Times New Roman" panose="02020603050405020304" pitchFamily="18" charset="0"/>
            </a:endParaRP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Prioritization of key vulnerabilities</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Quicker mitigation</a:t>
            </a:r>
          </a:p>
          <a:p>
            <a:pPr marL="158750" indent="0" algn="l">
              <a:buNone/>
            </a:pPr>
            <a:r>
              <a:rPr lang="en-US" sz="1800" b="1" dirty="0" smtClean="0">
                <a:latin typeface="Dosis" panose="020B0604020202020204" charset="0"/>
                <a:ea typeface="Calibri" panose="020F0502020204030204" pitchFamily="34" charset="0"/>
                <a:cs typeface="Times New Roman" panose="02020603050405020304" pitchFamily="18" charset="0"/>
              </a:rPr>
              <a:t>Supports Developing Mitigation Controls:</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Is there something you can turn off? </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Something you can block? </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Something you can stop from running in environment?</a:t>
            </a:r>
          </a:p>
          <a:p>
            <a:pPr marL="354330" lvl="4" algn="ctr"/>
            <a:endParaRPr lang="en-US" sz="1600" i="1" dirty="0" smtClean="0">
              <a:latin typeface="Dosis" panose="020B0604020202020204" charset="0"/>
              <a:ea typeface="Calibri" panose="020F0502020204030204" pitchFamily="34" charset="0"/>
              <a:cs typeface="Times New Roman" panose="02020603050405020304" pitchFamily="18" charset="0"/>
            </a:endParaRPr>
          </a:p>
          <a:p>
            <a:pPr algn="just"/>
            <a:r>
              <a:rPr lang="en-US" sz="1200" dirty="0" smtClean="0"/>
              <a:t>This relationship also allows you to build compensating controls. Is there something we can turn off? Most of the recent Microsoft Office abuse could be dealt with by making some registry changes, sometimes with no effect to the end user. </a:t>
            </a:r>
          </a:p>
          <a:p>
            <a:pPr algn="just"/>
            <a:r>
              <a:rPr lang="en-US" sz="1200" dirty="0" smtClean="0"/>
              <a:t>There’s load of value here. One person, not writing strategic intelligence, just focused on vulnerability analysis. This will get you started.</a:t>
            </a:r>
          </a:p>
          <a:p>
            <a:pPr marL="0" indent="0">
              <a:buClr>
                <a:srgbClr val="C00000"/>
              </a:buClr>
              <a:buFont typeface="Arial" panose="020B0604020202020204" pitchFamily="34" charset="0"/>
              <a:buNone/>
            </a:pPr>
            <a:endParaRPr lang="en-US" sz="1200" b="0" i="0" u="none" strike="noStrike" kern="1200" cap="none" dirty="0" smtClean="0">
              <a:solidFill>
                <a:schemeClr val="tx1"/>
              </a:solidFill>
              <a:effectLst/>
              <a:latin typeface="Arial"/>
              <a:ea typeface="Arial"/>
              <a:cs typeface="Arial"/>
              <a:sym typeface="Arial"/>
            </a:endParaRPr>
          </a:p>
          <a:p>
            <a:pPr marL="0" indent="0">
              <a:buClr>
                <a:srgbClr val="C00000"/>
              </a:buClr>
              <a:buFont typeface="Arial" panose="020B0604020202020204" pitchFamily="34" charset="0"/>
              <a:buNone/>
            </a:pPr>
            <a:endParaRPr lang="en-US" sz="1200" b="0" i="0" u="none" strike="noStrike" kern="1200" cap="none" dirty="0" smtClean="0">
              <a:solidFill>
                <a:schemeClr val="tx1"/>
              </a:solidFill>
              <a:effectLst/>
              <a:latin typeface="Arial"/>
              <a:ea typeface="Arial"/>
              <a:cs typeface="Arial"/>
              <a:sym typeface="Arial"/>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051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C00000"/>
              </a:buClr>
              <a:buSzPts val="1100"/>
              <a:buFont typeface="Arial" panose="020B0604020202020204" pitchFamily="34" charset="0"/>
              <a:buNone/>
              <a:tabLst/>
              <a:defRPr/>
            </a:pP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rPr>
              <a:t>Repeatable Actions </a:t>
            </a: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 Proactive Analysis  Escalate Patching</a:t>
            </a:r>
          </a:p>
          <a:p>
            <a:pPr marL="0" marR="0" lvl="0" indent="0" algn="l" defTabSz="914400" rtl="0" eaLnBrk="1" fontAlgn="auto" latinLnBrk="0" hangingPunct="1">
              <a:lnSpc>
                <a:spcPct val="100000"/>
              </a:lnSpc>
              <a:spcBef>
                <a:spcPts val="0"/>
              </a:spcBef>
              <a:spcAft>
                <a:spcPts val="0"/>
              </a:spcAft>
              <a:buClr>
                <a:srgbClr val="C00000"/>
              </a:buClr>
              <a:buSzPts val="1100"/>
              <a:buFont typeface="Arial" panose="020B0604020202020204" pitchFamily="34" charset="0"/>
              <a:buNone/>
              <a:tabLst/>
              <a:defRPr/>
            </a:pPr>
            <a:endPar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sym typeface="Wingdings" panose="05000000000000000000" pitchFamily="2" charset="2"/>
            </a:endParaRPr>
          </a:p>
          <a:p>
            <a:pPr marL="158750" indent="0" algn="l">
              <a:buClr>
                <a:schemeClr val="bg1"/>
              </a:buClr>
              <a:buNone/>
            </a:pP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rPr>
              <a:t>A dedicated</a:t>
            </a:r>
            <a:r>
              <a:rPr lang="en-US" sz="1200" b="1" baseline="0" dirty="0" smtClean="0">
                <a:solidFill>
                  <a:schemeClr val="bg1"/>
                </a:solidFill>
                <a:latin typeface="Dosis" panose="020B0604020202020204" charset="0"/>
                <a:ea typeface="Calibri" panose="020F0502020204030204" pitchFamily="34" charset="0"/>
                <a:cs typeface="Times New Roman" panose="02020603050405020304" pitchFamily="18" charset="0"/>
              </a:rPr>
              <a:t> analyst ca hunt for threat characteristics:</a:t>
            </a:r>
            <a:endPar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endParaRPr>
          </a:p>
          <a:p>
            <a:pPr marL="158750" indent="0" algn="l">
              <a:buClr>
                <a:schemeClr val="bg1"/>
              </a:buClr>
              <a:buNone/>
            </a:pP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rPr>
              <a:t>Dark Web Intelligence </a:t>
            </a: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 </a:t>
            </a: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rPr>
              <a:t>Early Warning</a:t>
            </a:r>
          </a:p>
          <a:p>
            <a:pPr marL="158750" indent="0" algn="l">
              <a:buClr>
                <a:schemeClr val="bg1"/>
              </a:buClr>
              <a:buNone/>
            </a:pP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rPr>
              <a:t>Which Vulnerabilities are Gaining Interest?</a:t>
            </a:r>
          </a:p>
          <a:p>
            <a:pPr marL="158750" indent="0" algn="l">
              <a:buClr>
                <a:schemeClr val="bg1"/>
              </a:buClr>
              <a:buNone/>
            </a:pP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rPr>
              <a:t>POC or Exploit?</a:t>
            </a:r>
          </a:p>
          <a:p>
            <a:pPr marL="0" marR="0" lvl="0" indent="0" algn="l" defTabSz="914400" rtl="0" eaLnBrk="1" fontAlgn="auto" latinLnBrk="0" hangingPunct="1">
              <a:lnSpc>
                <a:spcPct val="100000"/>
              </a:lnSpc>
              <a:spcBef>
                <a:spcPts val="0"/>
              </a:spcBef>
              <a:spcAft>
                <a:spcPts val="0"/>
              </a:spcAft>
              <a:buClr>
                <a:srgbClr val="C00000"/>
              </a:buClr>
              <a:buSzPts val="1100"/>
              <a:buFont typeface="Arial" panose="020B0604020202020204" pitchFamily="34" charset="0"/>
              <a:buNone/>
              <a:tabLst/>
              <a:defRPr/>
            </a:pPr>
            <a:endPar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sym typeface="Wingdings" panose="05000000000000000000" pitchFamily="2" charset="2"/>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600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58750" indent="0" algn="l">
              <a:buNone/>
            </a:pP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rPr>
              <a:t>If you’re not analyzing phishing, you likely have little knowledge about the single most persistent &amp; utilized infection vector</a:t>
            </a:r>
          </a:p>
          <a:p>
            <a:pPr marL="640080" lvl="4" indent="-285750" algn="l">
              <a:buFont typeface="Arial" panose="020B0604020202020204" pitchFamily="34" charset="0"/>
              <a:buChar char="•"/>
            </a:pPr>
            <a:r>
              <a:rPr lang="en-US" i="1" dirty="0" smtClean="0">
                <a:latin typeface="Dosis" panose="020B0604020202020204" charset="0"/>
                <a:ea typeface="Calibri" panose="020F0502020204030204" pitchFamily="34" charset="0"/>
                <a:cs typeface="Times New Roman" panose="02020603050405020304" pitchFamily="18" charset="0"/>
              </a:rPr>
              <a:t>Do you know about all the campaigns that hit your org? </a:t>
            </a:r>
          </a:p>
          <a:p>
            <a:pPr marL="640080" lvl="4" indent="-285750" algn="l">
              <a:buFont typeface="Arial" panose="020B0604020202020204" pitchFamily="34" charset="0"/>
              <a:buChar char="•"/>
            </a:pPr>
            <a:r>
              <a:rPr lang="en-US" i="1" dirty="0" smtClean="0">
                <a:latin typeface="Dosis" panose="020B0604020202020204" charset="0"/>
                <a:ea typeface="Calibri" panose="020F0502020204030204" pitchFamily="34" charset="0"/>
                <a:cs typeface="Times New Roman" panose="02020603050405020304" pitchFamily="18" charset="0"/>
              </a:rPr>
              <a:t>Payloads / Commodity malware / Frequency</a:t>
            </a:r>
          </a:p>
          <a:p>
            <a:pPr marL="640080" lvl="4" indent="-285750" algn="l">
              <a:buFont typeface="Arial" panose="020B0604020202020204" pitchFamily="34" charset="0"/>
              <a:buChar char="•"/>
            </a:pPr>
            <a:r>
              <a:rPr lang="en-US" i="1" dirty="0" smtClean="0">
                <a:latin typeface="Dosis" panose="020B0604020202020204" charset="0"/>
                <a:ea typeface="Calibri" panose="020F0502020204030204" pitchFamily="34" charset="0"/>
                <a:cs typeface="Times New Roman" panose="02020603050405020304" pitchFamily="18" charset="0"/>
              </a:rPr>
              <a:t>Targeted phishing vs widespread?</a:t>
            </a:r>
          </a:p>
          <a:p>
            <a:pPr marL="158750" indent="0" algn="l">
              <a:buNone/>
            </a:pPr>
            <a:endPar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endParaRPr>
          </a:p>
          <a:p>
            <a:pPr marL="158750" indent="0" algn="l">
              <a:buNone/>
            </a:pPr>
            <a:r>
              <a:rPr lang="en-US" sz="1800" b="1" dirty="0" smtClean="0">
                <a:latin typeface="Dosis" panose="020B0604020202020204" charset="0"/>
                <a:ea typeface="Calibri" panose="020F0502020204030204" pitchFamily="34" charset="0"/>
                <a:cs typeface="Times New Roman" panose="02020603050405020304" pitchFamily="18" charset="0"/>
              </a:rPr>
              <a:t>Analyzing Internal Phishing Data Can Help:</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Understand its active threat landscape</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Generate intel / IOC generation</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Identify gaps in security </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Track persistent threat actor TTPs</a:t>
            </a:r>
          </a:p>
          <a:p>
            <a:pPr marL="0" indent="0" algn="l">
              <a:buFont typeface="Arial" panose="020B0604020202020204" pitchFamily="34" charset="0"/>
              <a:buNone/>
            </a:pPr>
            <a:endParaRPr lang="en-US" sz="1600" dirty="0" smtClean="0">
              <a:latin typeface="Dosis" panose="020B0604020202020204" charset="0"/>
              <a:ea typeface="Calibri" panose="020F0502020204030204" pitchFamily="34" charset="0"/>
              <a:cs typeface="Times New Roman" panose="02020603050405020304" pitchFamily="18" charset="0"/>
            </a:endParaRPr>
          </a:p>
          <a:p>
            <a:pPr marL="0" indent="0" algn="l">
              <a:buFont typeface="Arial" panose="020B0604020202020204" pitchFamily="34" charset="0"/>
              <a:buNone/>
            </a:pPr>
            <a:endParaRPr lang="en-US" sz="1600" dirty="0" smtClean="0">
              <a:latin typeface="Dosis" panose="020B0604020202020204" charset="0"/>
              <a:ea typeface="Calibri" panose="020F0502020204030204" pitchFamily="34" charset="0"/>
              <a:cs typeface="Times New Roman" panose="02020603050405020304" pitchFamily="18" charset="0"/>
            </a:endParaRPr>
          </a:p>
          <a:p>
            <a:pPr marL="158750" indent="0" algn="l">
              <a:buNone/>
            </a:pPr>
            <a:r>
              <a:rPr lang="en-US" sz="1800" b="1" dirty="0" smtClean="0">
                <a:latin typeface="Dosis" panose="020B0604020202020204" charset="0"/>
                <a:ea typeface="Calibri" panose="020F0502020204030204" pitchFamily="34" charset="0"/>
                <a:cs typeface="Times New Roman" panose="02020603050405020304" pitchFamily="18" charset="0"/>
              </a:rPr>
              <a:t>Supports Developing Mitigation Controls:</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Domain / infrastructure tracking</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Early alerting</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IOC correlation / connections</a:t>
            </a: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410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Clr>
                <a:srgbClr val="C00000"/>
              </a:buClr>
              <a:buFont typeface="Arial" panose="020B0604020202020204" pitchFamily="34" charset="0"/>
              <a:buNone/>
            </a:pPr>
            <a:endParaRPr lang="en-US" sz="12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C00000"/>
              </a:buClr>
              <a:buSzPts val="1100"/>
              <a:buFont typeface="Arial" panose="020B0604020202020204" pitchFamily="34" charset="0"/>
              <a:buNone/>
              <a:tabLst/>
              <a:defRPr/>
            </a:pP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rPr>
              <a:t>Repeatable Actions </a:t>
            </a: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 Catalogue</a:t>
            </a:r>
            <a:r>
              <a:rPr lang="en-US" sz="1200" b="1" baseline="0" dirty="0" smtClean="0">
                <a:solidFill>
                  <a:schemeClr val="bg1"/>
                </a:solidFill>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 data </a:t>
            </a: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 Prioritize active phishing threats / intel &amp; detection gaps</a:t>
            </a:r>
          </a:p>
          <a:p>
            <a:pPr algn="l">
              <a:buClr>
                <a:schemeClr val="bg1"/>
              </a:buClr>
            </a:pP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rPr>
              <a:t>What Data is Most Important?</a:t>
            </a:r>
          </a:p>
          <a:p>
            <a:pPr algn="l">
              <a:buClr>
                <a:schemeClr val="bg1"/>
              </a:buClr>
            </a:pP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rPr>
              <a:t>Campaign Correlation?</a:t>
            </a:r>
          </a:p>
          <a:p>
            <a:pPr algn="l">
              <a:buClr>
                <a:schemeClr val="bg1"/>
              </a:buClr>
            </a:pP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rPr>
              <a:t>What</a:t>
            </a:r>
            <a:r>
              <a:rPr lang="en-US" sz="1200" b="1" baseline="0" dirty="0" smtClean="0">
                <a:solidFill>
                  <a:schemeClr val="bg1"/>
                </a:solidFill>
                <a:latin typeface="Dosis" panose="020B0604020202020204" charset="0"/>
                <a:ea typeface="Calibri" panose="020F0502020204030204" pitchFamily="34" charset="0"/>
                <a:cs typeface="Times New Roman" panose="02020603050405020304" pitchFamily="18" charset="0"/>
              </a:rPr>
              <a:t> can you share?</a:t>
            </a:r>
            <a:endPar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C00000"/>
              </a:buClr>
              <a:buSzPts val="1100"/>
              <a:buFont typeface="Arial" panose="020B0604020202020204" pitchFamily="34" charset="0"/>
              <a:buNone/>
              <a:tabLst/>
              <a:defRPr/>
            </a:pPr>
            <a:endPar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sym typeface="Wingdings" panose="05000000000000000000" pitchFamily="2" charset="2"/>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13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58750" indent="0" algn="l">
              <a:buNone/>
            </a:pPr>
            <a:r>
              <a:rPr lang="en-US" sz="1200" b="1" dirty="0" smtClean="0">
                <a:latin typeface="Dosis" panose="020B0604020202020204" charset="0"/>
              </a:rPr>
              <a:t>3 - 4 FTEs – Vulnerabilities / Phishing / Strategic Trends &amp; Daily Reporting</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smtClean="0">
                <a:latin typeface="Dosis" panose="020B0604020202020204" charset="0"/>
                <a:ea typeface="Calibri" panose="020F0502020204030204" pitchFamily="34" charset="0"/>
                <a:cs typeface="Times New Roman" panose="02020603050405020304" pitchFamily="18" charset="0"/>
              </a:rPr>
              <a:t>Generating ANY intel reporting should only happen after basic technical analysis is </a:t>
            </a:r>
            <a:r>
              <a:rPr lang="en-US" sz="1200" b="1" dirty="0" smtClean="0">
                <a:latin typeface="Dosis" panose="020B0604020202020204" charset="0"/>
                <a:ea typeface="Calibri" panose="020F0502020204030204" pitchFamily="34" charset="0"/>
                <a:cs typeface="Times New Roman" panose="02020603050405020304" pitchFamily="18" charset="0"/>
              </a:rPr>
              <a:t>routine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smtClean="0">
              <a:latin typeface="Dosis" panose="020B0604020202020204" charset="0"/>
              <a:ea typeface="Calibri" panose="020F0502020204030204" pitchFamily="34" charset="0"/>
              <a:cs typeface="Times New Roman" panose="02020603050405020304" pitchFamily="18" charset="0"/>
            </a:endParaRPr>
          </a:p>
          <a:p>
            <a:pPr marL="158750" indent="0" algn="l">
              <a:buNone/>
            </a:pPr>
            <a:r>
              <a:rPr lang="en-US" sz="1800" b="1" dirty="0" smtClean="0">
                <a:latin typeface="Dosis" panose="020B0604020202020204" charset="0"/>
                <a:ea typeface="Calibri" panose="020F0502020204030204" pitchFamily="34" charset="0"/>
                <a:cs typeface="Times New Roman" panose="02020603050405020304" pitchFamily="18" charset="0"/>
              </a:rPr>
              <a:t>Trend Research / External Threat Landscape / IOC context</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Maintain vulnerability &amp; phishing intel</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Begin prioritizing threat actors / develop process</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Establish Daily Intel reporting</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Participate in info sharing – SHARE intel to RECEIVE intel</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Analyze data for trend analysis</a:t>
            </a:r>
          </a:p>
          <a:p>
            <a:pPr marL="0" indent="0" algn="l">
              <a:buFont typeface="Arial" panose="020B0604020202020204" pitchFamily="34" charset="0"/>
              <a:buNone/>
            </a:pPr>
            <a:endParaRPr lang="en-US" sz="1600" b="1" dirty="0" smtClean="0">
              <a:latin typeface="Dosis" panose="020B0604020202020204" charset="0"/>
              <a:ea typeface="Calibri" panose="020F0502020204030204" pitchFamily="34" charset="0"/>
              <a:cs typeface="Times New Roman" panose="02020603050405020304" pitchFamily="18" charset="0"/>
            </a:endParaRPr>
          </a:p>
          <a:p>
            <a:pPr marL="158750" indent="0" algn="l">
              <a:buNone/>
            </a:pPr>
            <a:r>
              <a:rPr lang="en-US" sz="1800" b="1" dirty="0" smtClean="0">
                <a:latin typeface="Dosis" panose="020B0604020202020204" charset="0"/>
                <a:ea typeface="Calibri" panose="020F0502020204030204" pitchFamily="34" charset="0"/>
                <a:cs typeface="Times New Roman" panose="02020603050405020304" pitchFamily="18" charset="0"/>
              </a:rPr>
              <a:t>Focus To Answer: </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What adversaries are you most concerned about and why?</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How can you track them?</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Where are you getting intel? Buy? Build?</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How can your team consume intel? Where is it stored? How is it actioned?</a:t>
            </a:r>
          </a:p>
          <a:p>
            <a:pPr algn="just"/>
            <a:endParaRPr lang="en-US" sz="1200" dirty="0" smtClean="0">
              <a:latin typeface="Dosis" panose="020B0604020202020204" charset="0"/>
              <a:ea typeface="Calibri" panose="020F0502020204030204" pitchFamily="34" charset="0"/>
              <a:cs typeface="Times New Roman" panose="02020603050405020304" pitchFamily="18" charset="0"/>
            </a:endParaRPr>
          </a:p>
          <a:p>
            <a:pPr algn="just"/>
            <a:endParaRPr lang="en-US" sz="1200" dirty="0" smtClean="0">
              <a:latin typeface="Dosis" panose="020B0604020202020204" charset="0"/>
              <a:ea typeface="Calibri" panose="020F0502020204030204" pitchFamily="34" charset="0"/>
              <a:cs typeface="Times New Roman" panose="02020603050405020304" pitchFamily="18" charset="0"/>
            </a:endParaRPr>
          </a:p>
          <a:p>
            <a:pPr algn="just"/>
            <a:r>
              <a:rPr lang="en-US" sz="1200" dirty="0" smtClean="0">
                <a:latin typeface="Dosis" panose="020B0604020202020204" charset="0"/>
                <a:ea typeface="Calibri" panose="020F0502020204030204" pitchFamily="34" charset="0"/>
                <a:cs typeface="Times New Roman" panose="02020603050405020304" pitchFamily="18" charset="0"/>
              </a:rPr>
              <a:t> You don’t need an intel team to build a curated news feed. Stop this nonsense. If that’s what you want, setup an RSS feed, Google news filter, or peruse Twitter. </a:t>
            </a:r>
          </a:p>
          <a:p>
            <a:pPr algn="just"/>
            <a:endParaRPr lang="en-US" sz="1200" dirty="0" smtClean="0">
              <a:latin typeface="Dosis" panose="020B0604020202020204" charset="0"/>
              <a:ea typeface="Calibri" panose="020F0502020204030204" pitchFamily="34" charset="0"/>
              <a:cs typeface="Times New Roman" panose="02020603050405020304" pitchFamily="18" charset="0"/>
            </a:endParaRPr>
          </a:p>
          <a:p>
            <a:pPr algn="just"/>
            <a:r>
              <a:rPr lang="en-US" sz="1200" dirty="0" smtClean="0">
                <a:latin typeface="Dosis" panose="020B0604020202020204" charset="0"/>
                <a:ea typeface="Calibri" panose="020F0502020204030204" pitchFamily="34" charset="0"/>
                <a:cs typeface="Times New Roman" panose="02020603050405020304" pitchFamily="18" charset="0"/>
              </a:rPr>
              <a:t>Try to answer these questions:</a:t>
            </a:r>
          </a:p>
          <a:p>
            <a:pPr algn="just"/>
            <a:r>
              <a:rPr lang="en-US" sz="1200" dirty="0" smtClean="0">
                <a:latin typeface="Dosis" panose="020B0604020202020204" charset="0"/>
                <a:ea typeface="Calibri" panose="020F0502020204030204" pitchFamily="34" charset="0"/>
                <a:cs typeface="Times New Roman" panose="02020603050405020304" pitchFamily="18" charset="0"/>
              </a:rPr>
              <a:t>What adversaries are you most concerned about and why?</a:t>
            </a:r>
          </a:p>
          <a:p>
            <a:pPr algn="just"/>
            <a:r>
              <a:rPr lang="en-US" sz="1200" dirty="0" smtClean="0">
                <a:latin typeface="Dosis" panose="020B0604020202020204" charset="0"/>
                <a:ea typeface="Calibri" panose="020F0502020204030204" pitchFamily="34" charset="0"/>
                <a:cs typeface="Times New Roman" panose="02020603050405020304" pitchFamily="18" charset="0"/>
              </a:rPr>
              <a:t>How can you track them?</a:t>
            </a:r>
          </a:p>
          <a:p>
            <a:pPr algn="just"/>
            <a:r>
              <a:rPr lang="en-US" sz="1200" dirty="0" smtClean="0">
                <a:latin typeface="Dosis" panose="020B0604020202020204" charset="0"/>
                <a:ea typeface="Calibri" panose="020F0502020204030204" pitchFamily="34" charset="0"/>
                <a:cs typeface="Times New Roman" panose="02020603050405020304" pitchFamily="18" charset="0"/>
              </a:rPr>
              <a:t>Do you need to buy an intel feed or can you build something?</a:t>
            </a:r>
          </a:p>
          <a:p>
            <a:pPr algn="just"/>
            <a:r>
              <a:rPr lang="en-US" sz="1200" dirty="0" smtClean="0">
                <a:latin typeface="Dosis" panose="020B0604020202020204" charset="0"/>
                <a:ea typeface="Calibri" panose="020F0502020204030204" pitchFamily="34" charset="0"/>
                <a:cs typeface="Times New Roman" panose="02020603050405020304" pitchFamily="18" charset="0"/>
              </a:rPr>
              <a:t>Once you have this intel, how can your tech team consume it?</a:t>
            </a:r>
          </a:p>
          <a:p>
            <a:pPr algn="just"/>
            <a:r>
              <a:rPr lang="en-US" sz="1200" dirty="0" smtClean="0">
                <a:latin typeface="Dosis" panose="020B0604020202020204" charset="0"/>
                <a:ea typeface="Calibri" panose="020F0502020204030204" pitchFamily="34" charset="0"/>
                <a:cs typeface="Times New Roman" panose="02020603050405020304" pitchFamily="18" charset="0"/>
              </a:rPr>
              <a:t>How can the tech team action it?</a:t>
            </a:r>
          </a:p>
          <a:p>
            <a:pPr algn="just"/>
            <a:r>
              <a:rPr lang="en-US" sz="1200" dirty="0" smtClean="0">
                <a:latin typeface="Dosis" panose="020B0604020202020204" charset="0"/>
                <a:ea typeface="Calibri" panose="020F0502020204030204" pitchFamily="34" charset="0"/>
                <a:cs typeface="Times New Roman" panose="02020603050405020304" pitchFamily="18" charset="0"/>
              </a:rPr>
              <a:t> </a:t>
            </a:r>
          </a:p>
          <a:p>
            <a:pPr algn="just"/>
            <a:r>
              <a:rPr lang="en-US" sz="1200" dirty="0" smtClean="0">
                <a:latin typeface="Dosis" panose="020B0604020202020204" charset="0"/>
                <a:ea typeface="Calibri" panose="020F0502020204030204" pitchFamily="34" charset="0"/>
                <a:cs typeface="Times New Roman" panose="02020603050405020304" pitchFamily="18" charset="0"/>
              </a:rPr>
              <a:t>Last note on building – You can have a fantastic intel team and produce great content, but if the other entities in your organization are not setup to consume it, you are placing a heavy burden on your intel team to succeed. </a:t>
            </a:r>
          </a:p>
          <a:p>
            <a:pPr marL="0" indent="0">
              <a:buClr>
                <a:srgbClr val="C00000"/>
              </a:buClr>
              <a:buFont typeface="Arial" panose="020B0604020202020204" pitchFamily="34" charset="0"/>
              <a:buNone/>
            </a:pPr>
            <a:endParaRPr lang="en-US" sz="1200" b="0" i="0" u="none" strike="noStrike" kern="1200" cap="none" dirty="0" smtClean="0">
              <a:solidFill>
                <a:schemeClr val="tx1"/>
              </a:solidFill>
              <a:effectLst/>
              <a:latin typeface="Arial"/>
              <a:ea typeface="Arial"/>
              <a:cs typeface="Arial"/>
              <a:sym typeface="Arial"/>
            </a:endParaRPr>
          </a:p>
          <a:p>
            <a:pPr marL="0" indent="0">
              <a:buClr>
                <a:srgbClr val="C00000"/>
              </a:buClr>
              <a:buFont typeface="Arial" panose="020B0604020202020204" pitchFamily="34" charset="0"/>
              <a:buNone/>
            </a:pPr>
            <a:endParaRPr lang="en-US" sz="1200" b="0" i="0" u="none" strike="noStrike" kern="1200" cap="none" dirty="0" smtClean="0">
              <a:solidFill>
                <a:schemeClr val="tx1"/>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smtClean="0">
              <a:latin typeface="Dosis" panose="020B0604020202020204" charset="0"/>
              <a:ea typeface="Calibri" panose="020F0502020204030204" pitchFamily="34" charset="0"/>
              <a:cs typeface="Times New Roman" panose="02020603050405020304" pitchFamily="18" charset="0"/>
            </a:endParaRPr>
          </a:p>
          <a:p>
            <a:pPr marL="158750" indent="0" algn="l">
              <a:buNone/>
            </a:pPr>
            <a:endParaRPr lang="en-US" sz="1200" b="1" dirty="0" smtClean="0">
              <a:latin typeface="Dosis" panose="020B0604020202020204" charset="0"/>
            </a:endParaRPr>
          </a:p>
          <a:p>
            <a:pPr marL="158750" indent="0" algn="l">
              <a:buNone/>
            </a:pPr>
            <a:endPar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03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C00000"/>
              </a:buClr>
              <a:buSzPts val="1100"/>
              <a:buFont typeface="Arial" panose="020B0604020202020204" pitchFamily="34" charset="0"/>
              <a:buNone/>
              <a:tabLst/>
              <a:defRPr/>
            </a:pPr>
            <a:r>
              <a:rPr lang="en-US" sz="1200" b="1" cap="all" dirty="0" smtClean="0">
                <a:latin typeface="Dosis" panose="020B0604020202020204" charset="0"/>
                <a:ea typeface="Calibri" panose="020F0502020204030204" pitchFamily="34" charset="0"/>
                <a:cs typeface="Times New Roman" panose="02020603050405020304" pitchFamily="18" charset="0"/>
              </a:rPr>
              <a:t>Trend Analysis </a:t>
            </a:r>
            <a:r>
              <a:rPr lang="en-US" sz="1200" b="1" cap="all" dirty="0" smtClean="0">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 </a:t>
            </a:r>
            <a:r>
              <a:rPr lang="en-US" sz="1200" b="1" cap="all" dirty="0" smtClean="0">
                <a:latin typeface="Dosis" panose="020B0604020202020204" charset="0"/>
                <a:ea typeface="Calibri" panose="020F0502020204030204" pitchFamily="34" charset="0"/>
                <a:cs typeface="Times New Roman" panose="02020603050405020304" pitchFamily="18" charset="0"/>
              </a:rPr>
              <a:t>Easy Once Process Established </a:t>
            </a: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11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None/>
              <a:tabLst/>
              <a:defRPr/>
            </a:pPr>
            <a:r>
              <a:rPr lang="en-US" sz="1200" dirty="0" smtClean="0"/>
              <a:t>This report contains CONFIDENTIAL material and is not authorized for external disclosure. Do not distribute outside of the Cyber Fusion Center</a:t>
            </a:r>
            <a:endParaRPr lang="en-US" sz="1200" dirty="0" smtClean="0">
              <a:solidFill>
                <a:prstClr val="black"/>
              </a:solidFill>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587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just"/>
            <a:r>
              <a:rPr lang="en-US" sz="1800" dirty="0" smtClean="0">
                <a:latin typeface="Dosis" panose="020B0604020202020204" charset="0"/>
                <a:ea typeface="Calibri" panose="020F0502020204030204" pitchFamily="34" charset="0"/>
                <a:cs typeface="Times New Roman" panose="02020603050405020304" pitchFamily="18" charset="0"/>
              </a:rPr>
              <a:t>After you’ve established your technical intelligence team, you may proceed with building a strategic intelligence operation. This team can do many things, but where you’ll be the most effective is enumerating threat actors, prioritizing them, and developing a long-term tracking program that you’ll leverage your tech team for. </a:t>
            </a:r>
          </a:p>
          <a:p>
            <a:pPr algn="just"/>
            <a:r>
              <a:rPr lang="en-US" sz="1800" dirty="0" smtClean="0">
                <a:latin typeface="Dosis" panose="020B0604020202020204" charset="0"/>
              </a:rPr>
              <a:t>One of the LAST things a CTI program should do is generate / publish analysis.</a:t>
            </a:r>
          </a:p>
          <a:p>
            <a:pPr marL="158750" indent="0" algn="l">
              <a:buNone/>
            </a:pPr>
            <a:endParaRPr lang="en-US" sz="1800" b="1" dirty="0" smtClean="0">
              <a:latin typeface="Dosis" panose="020B0604020202020204" charset="0"/>
              <a:ea typeface="Calibri" panose="020F0502020204030204" pitchFamily="34" charset="0"/>
              <a:cs typeface="Times New Roman" panose="02020603050405020304" pitchFamily="18" charset="0"/>
            </a:endParaRPr>
          </a:p>
          <a:p>
            <a:pPr marL="158750" indent="0" algn="l">
              <a:buNone/>
            </a:pPr>
            <a:r>
              <a:rPr lang="en-US" sz="1800" b="1" dirty="0" smtClean="0">
                <a:latin typeface="Dosis" panose="020B0604020202020204" charset="0"/>
                <a:ea typeface="Calibri" panose="020F0502020204030204" pitchFamily="34" charset="0"/>
                <a:cs typeface="Times New Roman" panose="02020603050405020304" pitchFamily="18" charset="0"/>
              </a:rPr>
              <a:t>Threat Actor Tracking / Campaign Analysis / Generating IOCs</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Develop threat actor tracking workflow </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Establish documentation / methods to capture data</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Conduct behavioral analysis for enhanced detection</a:t>
            </a:r>
          </a:p>
          <a:p>
            <a:pPr marL="354330" marR="0" lvl="4"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600" dirty="0" smtClean="0">
                <a:latin typeface="Dosis" panose="020B0604020202020204" charset="0"/>
                <a:ea typeface="Calibri" panose="020F0502020204030204" pitchFamily="34" charset="0"/>
                <a:cs typeface="Times New Roman" panose="02020603050405020304" pitchFamily="18" charset="0"/>
              </a:rPr>
              <a:t>develop a long-term tracking program that you’ll leverage your tech team for. </a:t>
            </a:r>
          </a:p>
          <a:p>
            <a:pPr marL="354330" lvl="4" indent="0" algn="l">
              <a:buNone/>
            </a:pPr>
            <a:endParaRPr lang="en-US" sz="1600" i="1" dirty="0" smtClean="0">
              <a:latin typeface="Dosis" panose="020B0604020202020204" charset="0"/>
              <a:ea typeface="Calibri" panose="020F0502020204030204" pitchFamily="34" charset="0"/>
              <a:cs typeface="Times New Roman" panose="02020603050405020304" pitchFamily="18" charset="0"/>
            </a:endParaRPr>
          </a:p>
          <a:p>
            <a:pPr marL="354330" lvl="4" indent="0" algn="l">
              <a:buNone/>
            </a:pPr>
            <a:endParaRPr lang="en-US" sz="1600" i="1" dirty="0" smtClean="0">
              <a:latin typeface="Dosis" panose="020B0604020202020204" charset="0"/>
              <a:ea typeface="Calibri" panose="020F0502020204030204" pitchFamily="34" charset="0"/>
              <a:cs typeface="Times New Roman" panose="02020603050405020304" pitchFamily="18" charset="0"/>
            </a:endParaRPr>
          </a:p>
          <a:p>
            <a:pPr marL="55880" lvl="4" indent="0" algn="l">
              <a:buNone/>
            </a:pPr>
            <a:r>
              <a:rPr lang="en-US" sz="1800" b="1" dirty="0" smtClean="0">
                <a:latin typeface="Dosis" panose="020B0604020202020204" charset="0"/>
                <a:ea typeface="Calibri" panose="020F0502020204030204" pitchFamily="34" charset="0"/>
                <a:cs typeface="Times New Roman" panose="02020603050405020304" pitchFamily="18" charset="0"/>
              </a:rPr>
              <a:t>Develop Workflow For Strategic Intelligence Production</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Produce detailed analysis of key threats</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Engage leadership with strategic production – impact / mitigation </a:t>
            </a:r>
          </a:p>
          <a:p>
            <a:pPr marL="55880" lvl="4" indent="0" algn="l">
              <a:buNone/>
            </a:pPr>
            <a:endParaRPr lang="en-US" sz="1600" i="1" dirty="0" smtClean="0">
              <a:latin typeface="Dosis" panose="020B0604020202020204" charset="0"/>
              <a:ea typeface="Calibri" panose="020F0502020204030204" pitchFamily="34" charset="0"/>
              <a:cs typeface="Times New Roman" panose="02020603050405020304" pitchFamily="18" charset="0"/>
            </a:endParaRPr>
          </a:p>
          <a:p>
            <a:pPr marL="0" indent="0" algn="l">
              <a:buNone/>
            </a:pPr>
            <a:endParaRPr lang="en-US" sz="1600" dirty="0" smtClean="0">
              <a:latin typeface="Dosis" panose="020B0604020202020204" charset="0"/>
              <a:ea typeface="Calibri" panose="020F0502020204030204" pitchFamily="34" charset="0"/>
              <a:cs typeface="Times New Roman" panose="02020603050405020304" pitchFamily="18" charset="0"/>
            </a:endParaRPr>
          </a:p>
          <a:p>
            <a:pPr marL="158750" indent="0" algn="l">
              <a:buNone/>
            </a:pPr>
            <a:r>
              <a:rPr lang="en-US" sz="1800" b="1" dirty="0" smtClean="0">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External Team Support</a:t>
            </a:r>
          </a:p>
          <a:p>
            <a:pPr marL="158750" indent="0" algn="l">
              <a:buNone/>
            </a:pPr>
            <a:r>
              <a:rPr lang="en-US" sz="1800" dirty="0" smtClean="0">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In</a:t>
            </a:r>
            <a:r>
              <a:rPr lang="en-US" sz="1600" dirty="0" smtClean="0">
                <a:latin typeface="Dosis" panose="020B0604020202020204" charset="0"/>
                <a:ea typeface="Calibri" panose="020F0502020204030204" pitchFamily="34" charset="0"/>
                <a:cs typeface="Times New Roman" panose="02020603050405020304" pitchFamily="18" charset="0"/>
              </a:rPr>
              <a:t>tel to business risk</a:t>
            </a:r>
          </a:p>
          <a:p>
            <a:pPr marL="158750" indent="0" algn="l">
              <a:buNone/>
            </a:pPr>
            <a:r>
              <a:rPr lang="en-US" sz="1600" dirty="0" smtClean="0">
                <a:latin typeface="Dosis" panose="020B0604020202020204" charset="0"/>
                <a:ea typeface="Calibri" panose="020F0502020204030204" pitchFamily="34" charset="0"/>
                <a:cs typeface="Times New Roman" panose="02020603050405020304" pitchFamily="18" charset="0"/>
              </a:rPr>
              <a:t>Fraud / ATO</a:t>
            </a:r>
          </a:p>
          <a:p>
            <a:pPr marL="158750" indent="0" algn="l">
              <a:buNone/>
            </a:pPr>
            <a:r>
              <a:rPr lang="en-US" sz="1600" dirty="0" smtClean="0">
                <a:latin typeface="Dosis" panose="020B0604020202020204" charset="0"/>
                <a:ea typeface="Calibri" panose="020F0502020204030204" pitchFamily="34" charset="0"/>
                <a:cs typeface="Times New Roman" panose="02020603050405020304" pitchFamily="18" charset="0"/>
              </a:rPr>
              <a:t>Red Team</a:t>
            </a:r>
          </a:p>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smtClean="0">
                <a:latin typeface="Dosis" panose="020B0604020202020204" charset="0"/>
                <a:ea typeface="Calibri" panose="020F0502020204030204" pitchFamily="34" charset="0"/>
                <a:cs typeface="Times New Roman" panose="02020603050405020304" pitchFamily="18" charset="0"/>
              </a:rPr>
              <a:t>You can have a fantastic intel team and produce great content, but if the other entities in your organization are not setup to consume it, you are placing a heavy burden on your intel team to succeed. </a:t>
            </a:r>
          </a:p>
          <a:p>
            <a:pPr algn="just"/>
            <a:endParaRPr lang="en-US" sz="1200" dirty="0" smtClean="0">
              <a:latin typeface="Dosis" panose="020B0604020202020204" charset="0"/>
              <a:ea typeface="Calibri" panose="020F0502020204030204" pitchFamily="34" charset="0"/>
              <a:cs typeface="Times New Roman" panose="02020603050405020304" pitchFamily="18" charset="0"/>
            </a:endParaRPr>
          </a:p>
          <a:p>
            <a:pPr algn="just"/>
            <a:endParaRPr lang="en-US" sz="1200" dirty="0" smtClean="0">
              <a:latin typeface="Dosis" panose="020B060402020202020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894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None/>
              <a:tabLst/>
              <a:defRPr/>
            </a:pPr>
            <a:r>
              <a:rPr lang="en-US" sz="1200" dirty="0" smtClean="0"/>
              <a:t>This report contains CONFIDENTIAL material and is not authorized for external disclosure. Do not distribute outside of the Cyber Fusion Center</a:t>
            </a:r>
            <a:endParaRPr lang="en-US" sz="1200" dirty="0" smtClean="0">
              <a:solidFill>
                <a:prstClr val="black"/>
              </a:solidFill>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775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507" name="Rectangle 5"/>
          <p:cNvSpPr>
            <a:spLocks noGrp="1"/>
          </p:cNvSpPr>
          <p:nvPr>
            <p:ph type="body" idx="1"/>
          </p:nvPr>
        </p:nvSpPr>
        <p:spPr>
          <a:xfrm>
            <a:off x="729828" y="4561227"/>
            <a:ext cx="5855547" cy="169277"/>
          </a:xfrm>
          <a:noFill/>
          <a:ln/>
        </p:spPr>
        <p:txBody>
          <a:bodyPr/>
          <a:lstStyle/>
          <a:p>
            <a:endParaRPr lang="en-US" dirty="0">
              <a:latin typeface="Arial" charset="0"/>
            </a:endParaRPr>
          </a:p>
        </p:txBody>
      </p:sp>
    </p:spTree>
    <p:extLst>
      <p:ext uri="{BB962C8B-B14F-4D97-AF65-F5344CB8AC3E}">
        <p14:creationId xmlns:p14="http://schemas.microsoft.com/office/powerpoint/2010/main" val="2427707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492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ctr"/>
            <a:r>
              <a:rPr lang="en-US" sz="1800" b="1" dirty="0" smtClean="0">
                <a:latin typeface="Dosis" panose="020B0604020202020204" charset="0"/>
                <a:ea typeface="Calibri" panose="020F0502020204030204" pitchFamily="34" charset="0"/>
                <a:cs typeface="Times New Roman" panose="02020603050405020304" pitchFamily="18" charset="0"/>
              </a:rPr>
              <a:t>CTI Needs To Know ENTIRE Org</a:t>
            </a:r>
          </a:p>
          <a:p>
            <a:pPr marL="354330" lvl="4" algn="ctr"/>
            <a:r>
              <a:rPr lang="en-US" sz="1600" dirty="0" smtClean="0">
                <a:latin typeface="Dosis" panose="020B0604020202020204" charset="0"/>
                <a:ea typeface="Calibri" panose="020F0502020204030204" pitchFamily="34" charset="0"/>
                <a:cs typeface="Times New Roman" panose="02020603050405020304" pitchFamily="18" charset="0"/>
              </a:rPr>
              <a:t>Assessing threats requires knowledge of EVERYTHING</a:t>
            </a:r>
          </a:p>
          <a:p>
            <a:pPr marL="354330" lvl="4" algn="ctr"/>
            <a:r>
              <a:rPr lang="en-US" sz="1600" dirty="0" smtClean="0">
                <a:latin typeface="Dosis" panose="020B0604020202020204" charset="0"/>
                <a:ea typeface="Calibri" panose="020F0502020204030204" pitchFamily="34" charset="0"/>
                <a:cs typeface="Times New Roman" panose="02020603050405020304" pitchFamily="18" charset="0"/>
              </a:rPr>
              <a:t>Hardware / Software / Platforms / Vendors / Access / Initiatives</a:t>
            </a:r>
          </a:p>
          <a:p>
            <a:pPr marL="354330" lvl="4" algn="ctr"/>
            <a:endParaRPr lang="en-US" sz="1600" b="1" i="1" dirty="0" smtClean="0">
              <a:latin typeface="Dosis" panose="020B0604020202020204" charset="0"/>
              <a:ea typeface="Calibri" panose="020F0502020204030204" pitchFamily="34" charset="0"/>
              <a:cs typeface="Times New Roman" panose="02020603050405020304" pitchFamily="18" charset="0"/>
            </a:endParaRPr>
          </a:p>
          <a:p>
            <a:pPr marL="354330" lvl="4" algn="ctr"/>
            <a:endParaRPr lang="en-US" sz="1600" b="1" i="1" dirty="0" smtClean="0">
              <a:latin typeface="Dosis" panose="020B0604020202020204" charset="0"/>
              <a:ea typeface="Calibri" panose="020F0502020204030204" pitchFamily="34" charset="0"/>
              <a:cs typeface="Times New Roman" panose="02020603050405020304" pitchFamily="18" charset="0"/>
            </a:endParaRPr>
          </a:p>
          <a:p>
            <a:pPr algn="ctr"/>
            <a:r>
              <a:rPr lang="en-US" sz="1800" b="1" dirty="0" smtClean="0">
                <a:latin typeface="Dosis" panose="020B0604020202020204" charset="0"/>
                <a:ea typeface="Calibri" panose="020F0502020204030204" pitchFamily="34" charset="0"/>
                <a:cs typeface="Times New Roman" panose="02020603050405020304" pitchFamily="18" charset="0"/>
              </a:rPr>
              <a:t>Developing a CTI Team is HARD WORK </a:t>
            </a:r>
            <a:r>
              <a:rPr lang="en-US" sz="1800" b="1" dirty="0" smtClean="0">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 Doing it Over is HARDER</a:t>
            </a:r>
          </a:p>
          <a:p>
            <a:pPr marL="354330" lvl="4" algn="ctr"/>
            <a:r>
              <a:rPr lang="en-US" sz="1600" dirty="0" smtClean="0">
                <a:latin typeface="Dosis" panose="020B0604020202020204" charset="0"/>
                <a:ea typeface="Calibri" panose="020F0502020204030204" pitchFamily="34" charset="0"/>
                <a:cs typeface="Times New Roman" panose="02020603050405020304" pitchFamily="18" charset="0"/>
              </a:rPr>
              <a:t>Retention / Development is KEY</a:t>
            </a:r>
          </a:p>
          <a:p>
            <a:pPr marL="354330" lvl="4" algn="ctr"/>
            <a:r>
              <a:rPr lang="en-US" sz="1600" dirty="0" smtClean="0">
                <a:latin typeface="Dosis" panose="020B0604020202020204" charset="0"/>
                <a:ea typeface="Calibri" panose="020F0502020204030204" pitchFamily="34" charset="0"/>
                <a:cs typeface="Times New Roman" panose="02020603050405020304" pitchFamily="18" charset="0"/>
              </a:rPr>
              <a:t>What does your org offer team members?</a:t>
            </a:r>
          </a:p>
          <a:p>
            <a:pPr marL="354330" lvl="4" algn="ctr"/>
            <a:r>
              <a:rPr lang="en-US" sz="1600" dirty="0" smtClean="0">
                <a:latin typeface="Dosis" panose="020B0604020202020204" charset="0"/>
                <a:ea typeface="Calibri" panose="020F0502020204030204" pitchFamily="34" charset="0"/>
                <a:cs typeface="Times New Roman" panose="02020603050405020304" pitchFamily="18" charset="0"/>
              </a:rPr>
              <a:t>Training? Education? Conferences? Freedom? Growth?</a:t>
            </a:r>
          </a:p>
          <a:p>
            <a:pPr algn="ctr"/>
            <a:endParaRPr lang="en-US" sz="1600" dirty="0" smtClean="0">
              <a:latin typeface="Dosis" panose="020B0604020202020204" charset="0"/>
              <a:ea typeface="Calibri" panose="020F0502020204030204" pitchFamily="34" charset="0"/>
              <a:cs typeface="Times New Roman" panose="02020603050405020304" pitchFamily="18" charset="0"/>
            </a:endParaRPr>
          </a:p>
          <a:p>
            <a:pPr algn="ctr"/>
            <a:r>
              <a:rPr lang="en-US" sz="1800" b="1" dirty="0" smtClean="0">
                <a:latin typeface="Dosis" panose="020B0604020202020204" charset="0"/>
                <a:ea typeface="Calibri" panose="020F0502020204030204" pitchFamily="34" charset="0"/>
                <a:cs typeface="Times New Roman" panose="02020603050405020304" pitchFamily="18" charset="0"/>
              </a:rPr>
              <a:t>Employees Interests / Desires / Motivations</a:t>
            </a:r>
          </a:p>
          <a:p>
            <a:pPr marL="354330" lvl="4" algn="ctr"/>
            <a:r>
              <a:rPr lang="en-US" sz="1600" dirty="0" smtClean="0">
                <a:latin typeface="Dosis" panose="020B0604020202020204" charset="0"/>
                <a:ea typeface="Calibri" panose="020F0502020204030204" pitchFamily="34" charset="0"/>
                <a:cs typeface="Times New Roman" panose="02020603050405020304" pitchFamily="18" charset="0"/>
              </a:rPr>
              <a:t>CTI can be monotonous </a:t>
            </a:r>
            <a:r>
              <a:rPr lang="en-US" sz="1600" dirty="0" smtClean="0">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 Everyone finds interest in different areas</a:t>
            </a:r>
            <a:endParaRPr lang="en-US" sz="1600" dirty="0" smtClean="0">
              <a:latin typeface="Dosis" panose="020B0604020202020204" charset="0"/>
              <a:ea typeface="Calibri" panose="020F0502020204030204" pitchFamily="34" charset="0"/>
              <a:cs typeface="Times New Roman" panose="02020603050405020304" pitchFamily="18" charset="0"/>
            </a:endParaRPr>
          </a:p>
          <a:p>
            <a:pPr marL="354330" lvl="4" algn="ctr"/>
            <a:r>
              <a:rPr lang="en-US" sz="1600" dirty="0" smtClean="0">
                <a:latin typeface="Dosis" panose="020B0604020202020204" charset="0"/>
                <a:ea typeface="Calibri" panose="020F0502020204030204" pitchFamily="34" charset="0"/>
                <a:cs typeface="Times New Roman" panose="02020603050405020304" pitchFamily="18" charset="0"/>
              </a:rPr>
              <a:t>Keep your analysts engaged</a:t>
            </a:r>
          </a:p>
          <a:p>
            <a:pPr marL="354330" lvl="4" algn="ctr"/>
            <a:r>
              <a:rPr lang="en-US" sz="1600" dirty="0" smtClean="0">
                <a:latin typeface="Dosis" panose="020B0604020202020204" charset="0"/>
                <a:ea typeface="Calibri" panose="020F0502020204030204" pitchFamily="34" charset="0"/>
                <a:cs typeface="Times New Roman" panose="02020603050405020304" pitchFamily="18" charset="0"/>
              </a:rPr>
              <a:t>Offer changes / growth</a:t>
            </a:r>
          </a:p>
          <a:p>
            <a:endParaRPr lang="en-US" sz="1200" b="0" i="0" u="none" strike="noStrike" cap="none" dirty="0" smtClean="0">
              <a:solidFill>
                <a:srgbClr val="000000"/>
              </a:solidFill>
              <a:effectLst/>
              <a:latin typeface="Arial"/>
              <a:ea typeface="Arial"/>
              <a:cs typeface="Arial"/>
              <a:sym typeface="Arial"/>
            </a:endParaRPr>
          </a:p>
          <a:p>
            <a:r>
              <a:rPr lang="en-US" sz="1200" b="0" i="0" u="none" strike="noStrike" cap="none" dirty="0" smtClean="0">
                <a:solidFill>
                  <a:srgbClr val="000000"/>
                </a:solidFill>
                <a:effectLst/>
                <a:latin typeface="Arial"/>
                <a:ea typeface="Arial"/>
                <a:cs typeface="Arial"/>
                <a:sym typeface="Arial"/>
              </a:rPr>
              <a:t>Your </a:t>
            </a:r>
            <a:r>
              <a:rPr lang="en-US" sz="1200" b="0" i="0" u="none" strike="noStrike" cap="none" dirty="0" smtClean="0">
                <a:solidFill>
                  <a:srgbClr val="000000"/>
                </a:solidFill>
                <a:effectLst/>
                <a:latin typeface="Arial"/>
                <a:ea typeface="Arial"/>
                <a:cs typeface="Arial"/>
                <a:sym typeface="Arial"/>
              </a:rPr>
              <a:t>program will likely fail or be rendered non-effective without the full support of executive leadership including the CISO. The CISO should actively be driving priority intelligence requirements. The oft used “What keeps me up at night!” Figure out what that is and how your CTI team can collect. </a:t>
            </a:r>
          </a:p>
          <a:p>
            <a:r>
              <a:rPr lang="en-US" sz="1200" b="0" i="0" u="none" strike="noStrike" cap="none" dirty="0" smtClean="0">
                <a:solidFill>
                  <a:srgbClr val="000000"/>
                </a:solidFill>
                <a:effectLst/>
                <a:latin typeface="Arial"/>
                <a:ea typeface="Arial"/>
                <a:cs typeface="Arial"/>
                <a:sym typeface="Arial"/>
              </a:rPr>
              <a:t> </a:t>
            </a:r>
          </a:p>
          <a:p>
            <a:r>
              <a:rPr lang="en-US" sz="1200" b="0" i="0" u="none" strike="noStrike" cap="none" dirty="0" smtClean="0">
                <a:solidFill>
                  <a:srgbClr val="000000"/>
                </a:solidFill>
                <a:effectLst/>
                <a:latin typeface="Arial"/>
                <a:ea typeface="Arial"/>
                <a:cs typeface="Arial"/>
                <a:sym typeface="Arial"/>
              </a:rPr>
              <a:t>You will likely need your CISO to drive a strategic shift to primarily address threat rather than risk (don’t get me wrong, risk is still important, but not to your intel program). If your CISO makes you a priority, you’ll likely be one. </a:t>
            </a:r>
          </a:p>
          <a:p>
            <a:r>
              <a:rPr lang="en-US" sz="1200" b="0" i="0" u="none" strike="noStrike" cap="none" dirty="0" smtClean="0">
                <a:solidFill>
                  <a:srgbClr val="000000"/>
                </a:solidFill>
                <a:effectLst/>
                <a:latin typeface="Arial"/>
                <a:ea typeface="Arial"/>
                <a:cs typeface="Arial"/>
                <a:sym typeface="Arial"/>
              </a:rPr>
              <a:t> </a:t>
            </a:r>
          </a:p>
          <a:p>
            <a:r>
              <a:rPr lang="en-US" sz="1200" b="0" i="0" u="none" strike="noStrike" cap="none" dirty="0" smtClean="0">
                <a:solidFill>
                  <a:srgbClr val="000000"/>
                </a:solidFill>
                <a:effectLst/>
                <a:latin typeface="Arial"/>
                <a:ea typeface="Arial"/>
                <a:cs typeface="Arial"/>
                <a:sym typeface="Arial"/>
              </a:rPr>
              <a:t>With this priority, engage business units, make in-roads, learn about your entire org as much as you can.</a:t>
            </a:r>
          </a:p>
          <a:p>
            <a:r>
              <a:rPr lang="en-US" sz="1200" b="0" i="0" u="none" strike="noStrike" cap="none" dirty="0" smtClean="0">
                <a:solidFill>
                  <a:srgbClr val="000000"/>
                </a:solidFill>
                <a:effectLst/>
                <a:latin typeface="Arial"/>
                <a:ea typeface="Arial"/>
                <a:cs typeface="Arial"/>
                <a:sym typeface="Arial"/>
              </a:rPr>
              <a:t> </a:t>
            </a:r>
          </a:p>
          <a:p>
            <a:r>
              <a:rPr lang="en-US" sz="1200" b="0" i="0" u="none" strike="noStrike" cap="none" dirty="0" smtClean="0">
                <a:solidFill>
                  <a:srgbClr val="000000"/>
                </a:solidFill>
                <a:effectLst/>
                <a:latin typeface="Arial"/>
                <a:ea typeface="Arial"/>
                <a:cs typeface="Arial"/>
                <a:sym typeface="Arial"/>
              </a:rPr>
              <a:t>Ask yourself, what information do these units need (collection requirement) and what do you know about the threat that could affect this unit (e.g. Marketing wants to stand-up a </a:t>
            </a:r>
            <a:r>
              <a:rPr lang="en-US" sz="1200" b="0" i="0" u="none" strike="noStrike" cap="none" dirty="0" err="1" smtClean="0">
                <a:solidFill>
                  <a:srgbClr val="000000"/>
                </a:solidFill>
                <a:effectLst/>
                <a:latin typeface="Arial"/>
                <a:ea typeface="Arial"/>
                <a:cs typeface="Arial"/>
                <a:sym typeface="Arial"/>
              </a:rPr>
              <a:t>Wordpress</a:t>
            </a:r>
            <a:r>
              <a:rPr lang="en-US" sz="1200" b="0" i="0" u="none" strike="noStrike" cap="none" dirty="0" smtClean="0">
                <a:solidFill>
                  <a:srgbClr val="000000"/>
                </a:solidFill>
                <a:effectLst/>
                <a:latin typeface="Arial"/>
                <a:ea typeface="Arial"/>
                <a:cs typeface="Arial"/>
                <a:sym typeface="Arial"/>
              </a:rPr>
              <a:t> site in </a:t>
            </a:r>
            <a:r>
              <a:rPr lang="en-US" sz="1200" b="0" i="0" u="none" strike="noStrike" cap="none" dirty="0" err="1" smtClean="0">
                <a:solidFill>
                  <a:srgbClr val="000000"/>
                </a:solidFill>
                <a:effectLst/>
                <a:latin typeface="Arial"/>
                <a:ea typeface="Arial"/>
                <a:cs typeface="Arial"/>
                <a:sym typeface="Arial"/>
              </a:rPr>
              <a:t>DigitalOcean</a:t>
            </a:r>
            <a:r>
              <a:rPr lang="en-US" sz="1200" b="0" i="0" u="none" strike="noStrike" cap="none" dirty="0" smtClean="0">
                <a:solidFill>
                  <a:srgbClr val="000000"/>
                </a:solidFill>
                <a:effectLst/>
                <a:latin typeface="Arial"/>
                <a:ea typeface="Arial"/>
                <a:cs typeface="Arial"/>
                <a:sym typeface="Arial"/>
              </a:rPr>
              <a:t> to test… )</a:t>
            </a:r>
          </a:p>
          <a:p>
            <a:r>
              <a:rPr lang="en-US" sz="1200" b="0" i="0" u="none" strike="noStrike" cap="none" dirty="0" smtClean="0">
                <a:solidFill>
                  <a:srgbClr val="000000"/>
                </a:solidFill>
                <a:effectLst/>
                <a:latin typeface="Arial"/>
                <a:ea typeface="Arial"/>
                <a:cs typeface="Arial"/>
                <a:sym typeface="Arial"/>
              </a:rPr>
              <a:t> </a:t>
            </a:r>
          </a:p>
          <a:p>
            <a:r>
              <a:rPr lang="en-US" sz="1200" b="0" i="0" u="none" strike="noStrike" cap="none" dirty="0" smtClean="0">
                <a:solidFill>
                  <a:srgbClr val="000000"/>
                </a:solidFill>
                <a:effectLst/>
                <a:latin typeface="Arial"/>
                <a:ea typeface="Arial"/>
                <a:cs typeface="Arial"/>
                <a:sym typeface="Arial"/>
              </a:rPr>
              <a:t>Wash, rinse, repeat</a:t>
            </a:r>
          </a:p>
          <a:p>
            <a:r>
              <a:rPr lang="en-US" sz="1200" b="0" i="0" u="none" strike="noStrike" cap="none" dirty="0" smtClean="0">
                <a:solidFill>
                  <a:srgbClr val="000000"/>
                </a:solidFill>
                <a:effectLst/>
                <a:latin typeface="Arial"/>
                <a:ea typeface="Arial"/>
                <a:cs typeface="Arial"/>
                <a:sym typeface="Arial"/>
              </a:rPr>
              <a:t> </a:t>
            </a:r>
          </a:p>
          <a:p>
            <a:r>
              <a:rPr lang="en-US" sz="1200" b="0" i="0" u="none" strike="noStrike" cap="none" dirty="0" smtClean="0">
                <a:solidFill>
                  <a:srgbClr val="000000"/>
                </a:solidFill>
                <a:effectLst/>
                <a:latin typeface="Arial"/>
                <a:ea typeface="Arial"/>
                <a:cs typeface="Arial"/>
                <a:sym typeface="Arial"/>
              </a:rPr>
              <a:t>A couple words on maintaining</a:t>
            </a:r>
          </a:p>
          <a:p>
            <a:r>
              <a:rPr lang="en-US" sz="1200" b="0" i="0" u="none" strike="noStrike" cap="none" dirty="0" smtClean="0">
                <a:solidFill>
                  <a:srgbClr val="000000"/>
                </a:solidFill>
                <a:effectLst/>
                <a:latin typeface="Arial"/>
                <a:ea typeface="Arial"/>
                <a:cs typeface="Arial"/>
                <a:sym typeface="Arial"/>
              </a:rPr>
              <a:t> </a:t>
            </a:r>
          </a:p>
          <a:p>
            <a:r>
              <a:rPr lang="en-US" sz="1200" b="0" i="0" u="none" strike="noStrike" cap="none" dirty="0" smtClean="0">
                <a:solidFill>
                  <a:srgbClr val="000000"/>
                </a:solidFill>
                <a:effectLst/>
                <a:latin typeface="Arial"/>
                <a:ea typeface="Arial"/>
                <a:cs typeface="Arial"/>
                <a:sym typeface="Arial"/>
              </a:rPr>
              <a:t>Retention and development will be your hardest job.</a:t>
            </a:r>
          </a:p>
          <a:p>
            <a:r>
              <a:rPr lang="en-US" sz="1200" b="0" i="0" u="none" strike="noStrike" cap="none" dirty="0" smtClean="0">
                <a:solidFill>
                  <a:srgbClr val="000000"/>
                </a:solidFill>
                <a:effectLst/>
                <a:latin typeface="Arial"/>
                <a:ea typeface="Arial"/>
                <a:cs typeface="Arial"/>
                <a:sym typeface="Arial"/>
              </a:rPr>
              <a:t> </a:t>
            </a:r>
          </a:p>
          <a:p>
            <a:r>
              <a:rPr lang="en-US" sz="1200" b="0" i="0" u="none" strike="noStrike" cap="none" dirty="0" smtClean="0">
                <a:solidFill>
                  <a:srgbClr val="000000"/>
                </a:solidFill>
                <a:effectLst/>
                <a:latin typeface="Arial"/>
                <a:ea typeface="Arial"/>
                <a:cs typeface="Arial"/>
                <a:sym typeface="Arial"/>
              </a:rPr>
              <a:t>This market is hot and one can pretty much go anywhere. </a:t>
            </a:r>
          </a:p>
          <a:p>
            <a:r>
              <a:rPr lang="en-US" sz="1200" b="0" i="0" u="none" strike="noStrike" cap="none" dirty="0" smtClean="0">
                <a:solidFill>
                  <a:srgbClr val="000000"/>
                </a:solidFill>
                <a:effectLst/>
                <a:latin typeface="Arial"/>
                <a:ea typeface="Arial"/>
                <a:cs typeface="Arial"/>
                <a:sym typeface="Arial"/>
              </a:rPr>
              <a:t> </a:t>
            </a:r>
          </a:p>
          <a:p>
            <a:r>
              <a:rPr lang="en-US" sz="1200" b="0" i="0" u="none" strike="noStrike" cap="none" dirty="0" smtClean="0">
                <a:solidFill>
                  <a:srgbClr val="000000"/>
                </a:solidFill>
                <a:effectLst/>
                <a:latin typeface="Arial"/>
                <a:ea typeface="Arial"/>
                <a:cs typeface="Arial"/>
                <a:sym typeface="Arial"/>
              </a:rPr>
              <a:t>Some aspects of CTI can be monotonous and simply be a turn-off after a couple of years. The same security issues happening over and over may break some.</a:t>
            </a:r>
          </a:p>
          <a:p>
            <a:r>
              <a:rPr lang="en-US" sz="1200" b="0" i="0" u="none" strike="noStrike" cap="none" dirty="0" smtClean="0">
                <a:solidFill>
                  <a:srgbClr val="000000"/>
                </a:solidFill>
                <a:effectLst/>
                <a:latin typeface="Arial"/>
                <a:ea typeface="Arial"/>
                <a:cs typeface="Arial"/>
                <a:sym typeface="Arial"/>
              </a:rPr>
              <a:t> </a:t>
            </a:r>
          </a:p>
          <a:p>
            <a:r>
              <a:rPr lang="en-US" sz="1200" b="0" i="0" u="none" strike="noStrike" cap="none" dirty="0" smtClean="0">
                <a:solidFill>
                  <a:srgbClr val="000000"/>
                </a:solidFill>
                <a:effectLst/>
                <a:latin typeface="Arial"/>
                <a:ea typeface="Arial"/>
                <a:cs typeface="Arial"/>
                <a:sym typeface="Arial"/>
              </a:rPr>
              <a:t>Most intel teams will be small, which doesn’t leave a lot of upward mobility. </a:t>
            </a:r>
          </a:p>
          <a:p>
            <a:r>
              <a:rPr lang="en-US" sz="1200" b="0" i="0" u="none" strike="noStrike" cap="none" dirty="0" smtClean="0">
                <a:solidFill>
                  <a:srgbClr val="000000"/>
                </a:solidFill>
                <a:effectLst/>
                <a:latin typeface="Arial"/>
                <a:ea typeface="Arial"/>
                <a:cs typeface="Arial"/>
                <a:sym typeface="Arial"/>
              </a:rPr>
              <a:t> </a:t>
            </a:r>
          </a:p>
          <a:p>
            <a:r>
              <a:rPr lang="en-US" sz="1200" b="0" i="0" u="none" strike="noStrike" cap="none" dirty="0" smtClean="0">
                <a:solidFill>
                  <a:srgbClr val="000000"/>
                </a:solidFill>
                <a:effectLst/>
                <a:latin typeface="Arial"/>
                <a:ea typeface="Arial"/>
                <a:cs typeface="Arial"/>
                <a:sym typeface="Arial"/>
              </a:rPr>
              <a:t> </a:t>
            </a:r>
          </a:p>
          <a:p>
            <a:pPr marL="0" indent="0">
              <a:buClr>
                <a:srgbClr val="C00000"/>
              </a:buClr>
              <a:buFont typeface="Arial" panose="020B0604020202020204" pitchFamily="34" charset="0"/>
              <a:buNone/>
            </a:pPr>
            <a:endParaRPr lang="en-US" sz="1400" b="0" i="0" u="none" strike="noStrike" kern="1200" cap="none" dirty="0" smtClean="0">
              <a:solidFill>
                <a:schemeClr val="tx1"/>
              </a:solidFill>
              <a:effectLst/>
              <a:latin typeface="Arial"/>
              <a:ea typeface="Arial"/>
              <a:cs typeface="Arial"/>
              <a:sym typeface="Arial"/>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590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507" name="Rectangle 5"/>
          <p:cNvSpPr>
            <a:spLocks noGrp="1"/>
          </p:cNvSpPr>
          <p:nvPr>
            <p:ph type="body" idx="1"/>
          </p:nvPr>
        </p:nvSpPr>
        <p:spPr>
          <a:xfrm>
            <a:off x="729828" y="4561227"/>
            <a:ext cx="5855547" cy="169277"/>
          </a:xfrm>
          <a:noFill/>
          <a:ln/>
        </p:spPr>
        <p:txBody>
          <a:bodyPr/>
          <a:lstStyle/>
          <a:p>
            <a:endParaRPr lang="en-US" dirty="0">
              <a:latin typeface="Arial" charset="0"/>
            </a:endParaRPr>
          </a:p>
        </p:txBody>
      </p:sp>
    </p:spTree>
    <p:extLst>
      <p:ext uri="{BB962C8B-B14F-4D97-AF65-F5344CB8AC3E}">
        <p14:creationId xmlns:p14="http://schemas.microsoft.com/office/powerpoint/2010/main" val="1050358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b="1" dirty="0" smtClean="0">
                <a:solidFill>
                  <a:srgbClr val="A9000B"/>
                </a:solidFill>
                <a:latin typeface="Dosis" panose="020B0604020202020204" charset="0"/>
              </a:rPr>
              <a:t>– How do you measure INTELLGIENCE?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rPr>
              <a:t>Successful Intelligence: Measurement Of Leadership Awareness &amp; Advanced </a:t>
            </a:r>
            <a:r>
              <a:rPr lang="en-US" sz="1200" b="1" dirty="0" err="1" smtClean="0">
                <a:solidFill>
                  <a:schemeClr val="bg1"/>
                </a:solidFill>
                <a:latin typeface="Dosis" panose="020B0604020202020204" charset="0"/>
                <a:ea typeface="Calibri" panose="020F0502020204030204" pitchFamily="34" charset="0"/>
                <a:cs typeface="Times New Roman" panose="02020603050405020304" pitchFamily="18" charset="0"/>
              </a:rPr>
              <a:t>Actionability</a:t>
            </a:r>
            <a:r>
              <a:rPr lang="en-US" sz="1200" b="1" dirty="0" smtClean="0">
                <a:solidFill>
                  <a:schemeClr val="bg1"/>
                </a:solidFill>
                <a:latin typeface="Dosis" panose="020B0604020202020204" charset="0"/>
                <a:ea typeface="Calibri" panose="020F0502020204030204" pitchFamily="34" charset="0"/>
                <a:cs typeface="Times New Roman" panose="02020603050405020304" pitchFamily="18" charset="0"/>
              </a:rPr>
              <a:t> / Detection</a:t>
            </a:r>
          </a:p>
          <a:p>
            <a:endParaRPr lang="en-US" sz="1200" b="0" i="0" u="none" strike="noStrike" cap="none" dirty="0" smtClean="0">
              <a:solidFill>
                <a:srgbClr val="000000"/>
              </a:solidFill>
              <a:effectLst/>
              <a:latin typeface="Arial"/>
              <a:ea typeface="Arial"/>
              <a:cs typeface="Arial"/>
              <a:sym typeface="Arial"/>
            </a:endParaRPr>
          </a:p>
          <a:p>
            <a:pPr marL="158750" indent="0" algn="l">
              <a:buNone/>
            </a:pPr>
            <a:r>
              <a:rPr lang="en-US" sz="1800" b="1" dirty="0" smtClean="0">
                <a:latin typeface="Dosis" panose="020B0604020202020204" charset="0"/>
                <a:ea typeface="Calibri" panose="020F0502020204030204" pitchFamily="34" charset="0"/>
                <a:cs typeface="Times New Roman" panose="02020603050405020304" pitchFamily="18" charset="0"/>
              </a:rPr>
              <a:t>QUANTITATIVE Measurements Of Intelligence = Counterproductive</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How many IOCs ingested? </a:t>
            </a:r>
            <a:r>
              <a:rPr lang="en-US" sz="1600" b="1" i="1" dirty="0" smtClean="0">
                <a:solidFill>
                  <a:srgbClr val="A9000B"/>
                </a:solidFill>
                <a:latin typeface="Dosis" panose="020B0604020202020204" charset="0"/>
                <a:ea typeface="Calibri" panose="020F0502020204030204" pitchFamily="34" charset="0"/>
                <a:cs typeface="Times New Roman" panose="02020603050405020304" pitchFamily="18" charset="0"/>
              </a:rPr>
              <a:t>WRONG</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How many alerts do we have? </a:t>
            </a:r>
            <a:r>
              <a:rPr lang="en-US" sz="1600" b="1" i="1" dirty="0" smtClean="0">
                <a:solidFill>
                  <a:srgbClr val="A9000B"/>
                </a:solidFill>
                <a:latin typeface="Dosis" panose="020B0604020202020204" charset="0"/>
                <a:ea typeface="Calibri" panose="020F0502020204030204" pitchFamily="34" charset="0"/>
                <a:cs typeface="Times New Roman" panose="02020603050405020304" pitchFamily="18" charset="0"/>
              </a:rPr>
              <a:t>WRONG</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How many products did we produce? </a:t>
            </a:r>
            <a:r>
              <a:rPr lang="en-US" sz="1600" b="1" i="1" dirty="0" smtClean="0">
                <a:solidFill>
                  <a:srgbClr val="A9000B"/>
                </a:solidFill>
                <a:latin typeface="Dosis" panose="020B0604020202020204" charset="0"/>
                <a:ea typeface="Calibri" panose="020F0502020204030204" pitchFamily="34" charset="0"/>
                <a:cs typeface="Times New Roman" panose="02020603050405020304" pitchFamily="18" charset="0"/>
              </a:rPr>
              <a:t>WRONG</a:t>
            </a:r>
          </a:p>
          <a:p>
            <a:pPr marL="0" lvl="1" indent="0" algn="l">
              <a:buFont typeface="Arial" panose="020B0604020202020204" pitchFamily="34" charset="0"/>
              <a:buNone/>
            </a:pPr>
            <a:endParaRPr lang="en-US" sz="1600" b="1" dirty="0" smtClean="0">
              <a:latin typeface="Dosis" panose="020B0604020202020204" charset="0"/>
              <a:ea typeface="Calibri" panose="020F0502020204030204" pitchFamily="34" charset="0"/>
              <a:cs typeface="Times New Roman" panose="02020603050405020304" pitchFamily="18" charset="0"/>
            </a:endParaRPr>
          </a:p>
          <a:p>
            <a:pPr marL="158750" indent="0" algn="l">
              <a:buNone/>
            </a:pPr>
            <a:endParaRPr lang="en-US" sz="1600" dirty="0" smtClean="0">
              <a:latin typeface="Dosis" panose="020B0604020202020204" charset="0"/>
              <a:ea typeface="Calibri" panose="020F0502020204030204" pitchFamily="34" charset="0"/>
              <a:cs typeface="Times New Roman" panose="02020603050405020304" pitchFamily="18" charset="0"/>
            </a:endParaRPr>
          </a:p>
          <a:p>
            <a:pPr marL="158750" indent="0" algn="l">
              <a:buNone/>
            </a:pPr>
            <a:r>
              <a:rPr lang="en-US" sz="1800" b="1" dirty="0" smtClean="0">
                <a:latin typeface="Dosis" panose="020B0604020202020204" charset="0"/>
                <a:ea typeface="Calibri" panose="020F0502020204030204" pitchFamily="34" charset="0"/>
                <a:cs typeface="Times New Roman" panose="02020603050405020304" pitchFamily="18" charset="0"/>
              </a:rPr>
              <a:t>Qualitative Measurements For CTI:</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Was your leadership ever surprised by a cyber event?</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Has CTI impacted business process – initiated change?</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What business units have incorporated CTI into workflow?</a:t>
            </a:r>
          </a:p>
          <a:p>
            <a:pPr marL="55880" lvl="4" indent="0" algn="l">
              <a:buNone/>
            </a:pPr>
            <a:r>
              <a:rPr lang="en-US" sz="1600" i="1" dirty="0" smtClean="0">
                <a:latin typeface="Dosis" panose="020B0604020202020204" charset="0"/>
                <a:ea typeface="Calibri" panose="020F0502020204030204" pitchFamily="34" charset="0"/>
                <a:cs typeface="Times New Roman" panose="02020603050405020304" pitchFamily="18" charset="0"/>
              </a:rPr>
              <a:t>Does managing / mitigating incidents become more timely w/ intelligence?</a:t>
            </a:r>
          </a:p>
          <a:p>
            <a:pPr marL="55880" lvl="4" indent="0" algn="l">
              <a:buNone/>
            </a:pPr>
            <a:endParaRPr lang="en-US" sz="1600" i="1" kern="1200" dirty="0" smtClean="0">
              <a:solidFill>
                <a:schemeClr val="tx1"/>
              </a:solidFill>
              <a:effectLst/>
              <a:latin typeface="Dosis" panose="020B0604020202020204" charset="0"/>
              <a:ea typeface="+mn-ea"/>
              <a:cs typeface="Times New Roman" panose="02020603050405020304" pitchFamily="18" charset="0"/>
            </a:endParaRPr>
          </a:p>
          <a:p>
            <a:r>
              <a:rPr lang="en-US" sz="1200" b="0" i="0" u="none" strike="noStrike" cap="none" dirty="0" smtClean="0">
                <a:solidFill>
                  <a:srgbClr val="000000"/>
                </a:solidFill>
                <a:effectLst/>
                <a:latin typeface="Arial"/>
                <a:ea typeface="Arial"/>
                <a:cs typeface="Arial"/>
                <a:sym typeface="Arial"/>
              </a:rPr>
              <a:t>Quantitative, meaningful metrics are extraordinarily hard to come by. However, there is some great work in this space that I was fortunate to be a part of. David Bianco built a framework for measuring an intel team from the inside. Essentially saying, How do we measure the </a:t>
            </a:r>
            <a:r>
              <a:rPr lang="en-US" sz="1200" b="0" i="0" u="none" strike="noStrike" cap="none" dirty="0" err="1" smtClean="0">
                <a:solidFill>
                  <a:srgbClr val="000000"/>
                </a:solidFill>
                <a:effectLst/>
                <a:latin typeface="Arial"/>
                <a:ea typeface="Arial"/>
                <a:cs typeface="Arial"/>
                <a:sym typeface="Arial"/>
              </a:rPr>
              <a:t>retrievability</a:t>
            </a:r>
            <a:r>
              <a:rPr lang="en-US" sz="1200" b="0" i="0" u="none" strike="noStrike" cap="none" dirty="0" smtClean="0">
                <a:solidFill>
                  <a:srgbClr val="000000"/>
                </a:solidFill>
                <a:effectLst/>
                <a:latin typeface="Arial"/>
                <a:ea typeface="Arial"/>
                <a:cs typeface="Arial"/>
                <a:sym typeface="Arial"/>
              </a:rPr>
              <a:t> of intelligence? How do we measure intelligence coverage against our highly-ranked threat actors? Try not to focus on measuring your output for outputs sake. Focus on measuring what your team has deemed high-priority and build lead measures around that.</a:t>
            </a:r>
          </a:p>
          <a:p>
            <a:r>
              <a:rPr lang="en-US" sz="1200" b="0" i="0" u="none" strike="noStrike" cap="none" dirty="0" smtClean="0">
                <a:solidFill>
                  <a:srgbClr val="000000"/>
                </a:solidFill>
                <a:effectLst/>
                <a:latin typeface="Arial"/>
                <a:ea typeface="Arial"/>
                <a:cs typeface="Arial"/>
                <a:sym typeface="Arial"/>
              </a:rPr>
              <a:t> Let’s quickly </a:t>
            </a:r>
            <a:r>
              <a:rPr lang="en-US" sz="1200" b="0" i="0" u="none" strike="noStrike" cap="none" dirty="0" err="1" smtClean="0">
                <a:solidFill>
                  <a:srgbClr val="000000"/>
                </a:solidFill>
                <a:effectLst/>
                <a:latin typeface="Arial"/>
                <a:ea typeface="Arial"/>
                <a:cs typeface="Arial"/>
                <a:sym typeface="Arial"/>
              </a:rPr>
              <a:t>focu</a:t>
            </a:r>
            <a:r>
              <a:rPr lang="en-US" sz="1200" b="0" i="0" u="none" strike="noStrike" cap="none" dirty="0" smtClean="0">
                <a:solidFill>
                  <a:srgbClr val="000000"/>
                </a:solidFill>
                <a:effectLst/>
                <a:latin typeface="Arial"/>
                <a:ea typeface="Arial"/>
                <a:cs typeface="Arial"/>
                <a:sym typeface="Arial"/>
              </a:rPr>
              <a:t> on the </a:t>
            </a:r>
            <a:r>
              <a:rPr lang="en-US" sz="1200" b="0" i="0" u="none" strike="noStrike" cap="none" dirty="0" err="1" smtClean="0">
                <a:solidFill>
                  <a:srgbClr val="000000"/>
                </a:solidFill>
                <a:effectLst/>
                <a:latin typeface="Arial"/>
                <a:ea typeface="Arial"/>
                <a:cs typeface="Arial"/>
                <a:sym typeface="Arial"/>
              </a:rPr>
              <a:t>vuln</a:t>
            </a:r>
            <a:r>
              <a:rPr lang="en-US" sz="1200" b="0" i="0" u="none" strike="noStrike" cap="none" dirty="0" smtClean="0">
                <a:solidFill>
                  <a:srgbClr val="000000"/>
                </a:solidFill>
                <a:effectLst/>
                <a:latin typeface="Arial"/>
                <a:ea typeface="Arial"/>
                <a:cs typeface="Arial"/>
                <a:sym typeface="Arial"/>
              </a:rPr>
              <a:t> management portion of your program. How many remediation cases was CTI involved in and what’s the percentage of total? – Time will tell you what this number should be. Then have </a:t>
            </a:r>
            <a:r>
              <a:rPr lang="en-US" sz="1200" b="0" i="0" u="none" strike="noStrike" cap="none" dirty="0" err="1" smtClean="0">
                <a:solidFill>
                  <a:srgbClr val="000000"/>
                </a:solidFill>
                <a:effectLst/>
                <a:latin typeface="Arial"/>
                <a:ea typeface="Arial"/>
                <a:cs typeface="Arial"/>
                <a:sym typeface="Arial"/>
              </a:rPr>
              <a:t>vuln</a:t>
            </a:r>
            <a:r>
              <a:rPr lang="en-US" sz="1200" b="0" i="0" u="none" strike="noStrike" cap="none" dirty="0" smtClean="0">
                <a:solidFill>
                  <a:srgbClr val="000000"/>
                </a:solidFill>
                <a:effectLst/>
                <a:latin typeface="Arial"/>
                <a:ea typeface="Arial"/>
                <a:cs typeface="Arial"/>
                <a:sym typeface="Arial"/>
              </a:rPr>
              <a:t> management give specifics on how CTI helped and where the wins occurred. </a:t>
            </a:r>
          </a:p>
          <a:p>
            <a:r>
              <a:rPr lang="en-US" sz="1200" b="0" i="0" u="none" strike="noStrike" cap="none" dirty="0" smtClean="0">
                <a:solidFill>
                  <a:srgbClr val="000000"/>
                </a:solidFill>
                <a:effectLst/>
                <a:latin typeface="Arial"/>
                <a:ea typeface="Arial"/>
                <a:cs typeface="Arial"/>
                <a:sym typeface="Arial"/>
              </a:rPr>
              <a:t> Let’s take a quick shot at quantitative metrics. Some of these don’t scale well without automation. How many threat actors groups and infrastructure are you tracking? Of the what you’re tracking, what’s the lead time to detect (e.g. from when you identified and deployed detection to when it hit your environment). How long does it take you to deploy detection once you’ve identified infrastructure? How long does intel sit in an unevaluated state (e.g. you have info on malware or a threat actor, but it’s sitting in a backlog waiting for further analysis)? Of the threats you track, what’s the percentage of infrastructure you’ve developed advanced warning on?</a:t>
            </a:r>
          </a:p>
          <a:p>
            <a:pPr marL="55880" lvl="4" indent="0" algn="l">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789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smtClean="0">
                <a:latin typeface="Dosis" panose="020B0604020202020204" charset="0"/>
              </a:rPr>
              <a:t>Sharing successes and failures allows others to level-up without the pain we went through. </a:t>
            </a:r>
          </a:p>
          <a:p>
            <a:r>
              <a:rPr lang="en-US" sz="1200" dirty="0" smtClean="0">
                <a:latin typeface="Dosis" panose="020B0604020202020204" charset="0"/>
              </a:rPr>
              <a:t>This is important as the old adage goes “you don’t have to be the fastest, you just have to be faster than the slowest guy.”</a:t>
            </a:r>
          </a:p>
          <a:p>
            <a:r>
              <a:rPr lang="en-US" sz="1200" dirty="0" smtClean="0">
                <a:latin typeface="Dosis" panose="020B0604020202020204" charset="0"/>
              </a:rPr>
              <a:t>However, I do not believe it is reasonable to leave someone behind to “figure it out” – basically chumming the waters and waiting for the sharks. </a:t>
            </a:r>
          </a:p>
          <a:p>
            <a:endParaRPr lang="en-US" sz="1200" dirty="0" smtClean="0">
              <a:latin typeface="Dosis" panose="020B060402020202020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smtClean="0">
                <a:latin typeface="Dosis" panose="020B0604020202020204" charset="0"/>
              </a:rPr>
              <a:t>The more competent CTI programs out there, the more analysts that are tracking adversary activity, the more threat actor intelligence that is available, and thus – hopefully – a more secure environment is created through the sharing of this intelligence.</a:t>
            </a:r>
          </a:p>
          <a:p>
            <a:endParaRPr lang="en-US" sz="1200" dirty="0" smtClean="0">
              <a:latin typeface="Dosis" panose="020B0604020202020204" charset="0"/>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124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smtClean="0">
                <a:latin typeface="Dosis" panose="020B0604020202020204" charset="0"/>
              </a:rPr>
              <a:t>Sharing successes and failures allows others to level-up without the pain we went through. </a:t>
            </a:r>
          </a:p>
          <a:p>
            <a:r>
              <a:rPr lang="en-US" sz="1200" dirty="0" smtClean="0">
                <a:latin typeface="Dosis" panose="020B0604020202020204" charset="0"/>
              </a:rPr>
              <a:t>This is important as the old adage goes “you don’t have to be the fastest, you just have to be faster than the slowest guy.”</a:t>
            </a:r>
          </a:p>
          <a:p>
            <a:r>
              <a:rPr lang="en-US" sz="1200" dirty="0" smtClean="0">
                <a:latin typeface="Dosis" panose="020B0604020202020204" charset="0"/>
              </a:rPr>
              <a:t>However, I do not believe it is reasonable to leave someone behind to “figure it out” – basically chumming the waters and waiting for the sharks. </a:t>
            </a:r>
          </a:p>
          <a:p>
            <a:endParaRPr lang="en-US" sz="1200" dirty="0" smtClean="0">
              <a:latin typeface="Dosis" panose="020B060402020202020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smtClean="0">
                <a:latin typeface="Dosis" panose="020B0604020202020204" charset="0"/>
              </a:rPr>
              <a:t>The more competent CTI programs out there, the more analysts that are tracking adversary activity, the more threat actor intelligence that is available, and thus – hopefully – a more secure environment is created through the sharing of this intelligence.</a:t>
            </a:r>
          </a:p>
          <a:p>
            <a:endParaRPr lang="en-US" sz="1200" dirty="0" smtClean="0">
              <a:latin typeface="Dosis" panose="020B0604020202020204" charset="0"/>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754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507" name="Rectangle 5"/>
          <p:cNvSpPr>
            <a:spLocks noGrp="1"/>
          </p:cNvSpPr>
          <p:nvPr>
            <p:ph type="body" idx="1"/>
          </p:nvPr>
        </p:nvSpPr>
        <p:spPr>
          <a:xfrm>
            <a:off x="729828" y="4561227"/>
            <a:ext cx="5855547" cy="169277"/>
          </a:xfrm>
          <a:noFill/>
          <a:ln/>
        </p:spPr>
        <p:txBody>
          <a:bodyPr/>
          <a:lstStyle/>
          <a:p>
            <a:endParaRPr lang="en-US" dirty="0">
              <a:latin typeface="Arial" charset="0"/>
            </a:endParaRPr>
          </a:p>
        </p:txBody>
      </p:sp>
    </p:spTree>
    <p:extLst>
      <p:ext uri="{BB962C8B-B14F-4D97-AF65-F5344CB8AC3E}">
        <p14:creationId xmlns:p14="http://schemas.microsoft.com/office/powerpoint/2010/main" val="358940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507" name="Rectangle 5"/>
          <p:cNvSpPr>
            <a:spLocks noGrp="1"/>
          </p:cNvSpPr>
          <p:nvPr>
            <p:ph type="body" idx="1"/>
          </p:nvPr>
        </p:nvSpPr>
        <p:spPr>
          <a:xfrm>
            <a:off x="729828" y="4561227"/>
            <a:ext cx="5855547" cy="169277"/>
          </a:xfrm>
          <a:noFill/>
          <a:ln/>
        </p:spPr>
        <p:txBody>
          <a:bodyPr/>
          <a:lstStyle/>
          <a:p>
            <a:endParaRPr lang="en-US" dirty="0">
              <a:latin typeface="Arial" charset="0"/>
            </a:endParaRPr>
          </a:p>
        </p:txBody>
      </p:sp>
    </p:spTree>
    <p:extLst>
      <p:ext uri="{BB962C8B-B14F-4D97-AF65-F5344CB8AC3E}">
        <p14:creationId xmlns:p14="http://schemas.microsoft.com/office/powerpoint/2010/main" val="225758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58750" indent="0" algn="l">
              <a:buNone/>
            </a:pPr>
            <a:r>
              <a:rPr lang="en-US" b="1" dirty="0" smtClean="0">
                <a:latin typeface="Dosis" panose="020B0604020202020204" charset="0"/>
                <a:ea typeface="Calibri" panose="020F0502020204030204" pitchFamily="34" charset="0"/>
                <a:cs typeface="Times New Roman" panose="02020603050405020304" pitchFamily="18" charset="0"/>
              </a:rPr>
              <a:t>Why do you need intelligence? </a:t>
            </a:r>
          </a:p>
          <a:p>
            <a:pPr marL="55880" lvl="4" indent="0" algn="l">
              <a:buNone/>
            </a:pPr>
            <a:r>
              <a:rPr lang="en-US" dirty="0" smtClean="0">
                <a:latin typeface="Dosis" panose="020B0604020202020204" charset="0"/>
                <a:ea typeface="Calibri" panose="020F0502020204030204" pitchFamily="34" charset="0"/>
                <a:cs typeface="Times New Roman" panose="02020603050405020304" pitchFamily="18" charset="0"/>
              </a:rPr>
              <a:t>Do you know your whole threat landscape? </a:t>
            </a:r>
          </a:p>
          <a:p>
            <a:pPr marL="55880" lvl="4" indent="0" algn="l">
              <a:buNone/>
            </a:pPr>
            <a:r>
              <a:rPr lang="en-US" dirty="0" smtClean="0">
                <a:latin typeface="Dosis" panose="020B0604020202020204" charset="0"/>
                <a:ea typeface="Calibri" panose="020F0502020204030204" pitchFamily="34" charset="0"/>
                <a:cs typeface="Times New Roman" panose="02020603050405020304" pitchFamily="18" charset="0"/>
              </a:rPr>
              <a:t>Do you know what threats to be concerned with? </a:t>
            </a:r>
          </a:p>
          <a:p>
            <a:pPr marL="55880" lvl="4" indent="0" algn="l">
              <a:buNone/>
            </a:pPr>
            <a:r>
              <a:rPr lang="en-US" dirty="0" smtClean="0">
                <a:latin typeface="Dosis" panose="020B0604020202020204" charset="0"/>
                <a:ea typeface="Calibri" panose="020F0502020204030204" pitchFamily="34" charset="0"/>
                <a:cs typeface="Times New Roman" panose="02020603050405020304" pitchFamily="18" charset="0"/>
              </a:rPr>
              <a:t>Do you know threat actor tactics? Capabilities?</a:t>
            </a:r>
          </a:p>
          <a:p>
            <a:pPr marL="55880" lvl="4" indent="0" algn="l">
              <a:buNone/>
            </a:pPr>
            <a:endParaRPr lang="en-US" b="1" dirty="0" smtClean="0">
              <a:latin typeface="Dosis" panose="020B0604020202020204" charset="0"/>
              <a:cs typeface="Times New Roman" panose="02020603050405020304" pitchFamily="18" charset="0"/>
            </a:endParaRPr>
          </a:p>
          <a:p>
            <a:pPr marL="55880" lvl="4" indent="0" algn="l">
              <a:buNone/>
            </a:pPr>
            <a:r>
              <a:rPr lang="en-US" b="1" dirty="0" smtClean="0">
                <a:latin typeface="Dosis" panose="020B0604020202020204" charset="0"/>
              </a:rPr>
              <a:t>Does your org even need a CTI function? </a:t>
            </a:r>
          </a:p>
          <a:p>
            <a:pPr marL="55880" lvl="4" indent="0" algn="l">
              <a:buNone/>
            </a:pPr>
            <a:r>
              <a:rPr lang="en-US" dirty="0" smtClean="0">
                <a:latin typeface="Dosis" panose="020B0604020202020204" charset="0"/>
                <a:ea typeface="Calibri" panose="020F0502020204030204" pitchFamily="34" charset="0"/>
                <a:cs typeface="Times New Roman" panose="02020603050405020304" pitchFamily="18" charset="0"/>
              </a:rPr>
              <a:t>Do you need a team? One analyst?</a:t>
            </a:r>
          </a:p>
          <a:p>
            <a:pPr marL="55880" lvl="4" indent="0" algn="l">
              <a:buNone/>
            </a:pPr>
            <a:r>
              <a:rPr lang="en-US" dirty="0" smtClean="0">
                <a:latin typeface="Dosis" panose="020B0604020202020204" charset="0"/>
                <a:ea typeface="Calibri" panose="020F0502020204030204" pitchFamily="34" charset="0"/>
                <a:cs typeface="Times New Roman" panose="02020603050405020304" pitchFamily="18" charset="0"/>
              </a:rPr>
              <a:t>Is CTI mandated? Supported </a:t>
            </a:r>
          </a:p>
          <a:p>
            <a:pPr marL="55880" lvl="4" indent="0" algn="l">
              <a:buNone/>
            </a:pPr>
            <a:r>
              <a:rPr lang="en-US" dirty="0" smtClean="0">
                <a:latin typeface="Dosis" panose="020B0604020202020204" charset="0"/>
                <a:ea typeface="Calibri" panose="020F0502020204030204" pitchFamily="34" charset="0"/>
                <a:cs typeface="Times New Roman" panose="02020603050405020304" pitchFamily="18" charset="0"/>
              </a:rPr>
              <a:t>Are you fighting to educate up? </a:t>
            </a:r>
          </a:p>
          <a:p>
            <a:pPr marL="55880" lvl="4" indent="0" algn="l">
              <a:buNone/>
            </a:pPr>
            <a:r>
              <a:rPr lang="en-US" dirty="0" smtClean="0">
                <a:latin typeface="Dosis" panose="020B0604020202020204" charset="0"/>
                <a:ea typeface="Calibri" panose="020F0502020204030204" pitchFamily="34" charset="0"/>
                <a:cs typeface="Times New Roman" panose="02020603050405020304" pitchFamily="18" charset="0"/>
              </a:rPr>
              <a:t>Is intel driven by media / vendors?</a:t>
            </a:r>
          </a:p>
          <a:p>
            <a:pPr marL="55880" lvl="4" indent="0" algn="l">
              <a:buNone/>
            </a:pPr>
            <a:r>
              <a:rPr lang="en-US" dirty="0" smtClean="0">
                <a:latin typeface="Dosis" panose="020B0604020202020204" charset="0"/>
                <a:ea typeface="Calibri" panose="020F0502020204030204" pitchFamily="34" charset="0"/>
                <a:cs typeface="Times New Roman" panose="02020603050405020304" pitchFamily="18" charset="0"/>
              </a:rPr>
              <a:t>Is your SOC generating an overload of alerts w/ no way to prioritize?</a:t>
            </a:r>
          </a:p>
          <a:p>
            <a:pPr marL="0" indent="0" algn="just">
              <a:buFont typeface="Arial" panose="020B0604020202020204" pitchFamily="34" charset="0"/>
              <a:buNone/>
            </a:pPr>
            <a:endParaRPr lang="en-US" b="1" dirty="0" smtClean="0">
              <a:latin typeface="Dosis" panose="020B060402020202020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n-US" b="1" dirty="0" smtClean="0">
                <a:latin typeface="Dosis" panose="020B0604020202020204" charset="0"/>
                <a:ea typeface="Calibri" panose="020F0502020204030204" pitchFamily="34" charset="0"/>
                <a:cs typeface="Times New Roman" panose="02020603050405020304" pitchFamily="18" charset="0"/>
              </a:rPr>
              <a:t>Do you have a realistic way of justifying CTI need/spend?</a:t>
            </a:r>
          </a:p>
          <a:p>
            <a:pPr marL="0" indent="0" algn="just">
              <a:buFont typeface="Arial" panose="020B0604020202020204" pitchFamily="34" charset="0"/>
              <a:buNone/>
            </a:pPr>
            <a:r>
              <a:rPr lang="en-US" dirty="0" smtClean="0">
                <a:latin typeface="Dosis" panose="020B0604020202020204" charset="0"/>
                <a:ea typeface="Calibri" panose="020F0502020204030204" pitchFamily="34" charset="0"/>
                <a:cs typeface="Times New Roman" panose="02020603050405020304" pitchFamily="18" charset="0"/>
              </a:rPr>
              <a:t>We (the CTI community) like to compare CTI programs… </a:t>
            </a:r>
          </a:p>
          <a:p>
            <a:pPr marL="0" indent="0" algn="just">
              <a:buFont typeface="Arial" panose="020B0604020202020204" pitchFamily="34" charset="0"/>
              <a:buNone/>
            </a:pPr>
            <a:r>
              <a:rPr lang="en-US" dirty="0" smtClean="0">
                <a:latin typeface="Dosis" panose="020B0604020202020204" charset="0"/>
                <a:ea typeface="Calibri" panose="020F0502020204030204" pitchFamily="34" charset="0"/>
                <a:cs typeface="Times New Roman" panose="02020603050405020304" pitchFamily="18" charset="0"/>
              </a:rPr>
              <a:t>“My CTI program is this big. We ingest XX million IOCs per day. We generate thousands of alerts.” – all of these are examples of the wrong way to go about justifying your program.</a:t>
            </a: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07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Clr>
                <a:srgbClr val="C00000"/>
              </a:buClr>
              <a:buFont typeface="Arial" panose="020B0604020202020204" pitchFamily="34" charset="0"/>
              <a:buNone/>
            </a:pPr>
            <a:endParaRPr lang="en-US" sz="1200" b="0" i="0" u="none" strike="noStrike" kern="1200" cap="none" dirty="0" smtClean="0">
              <a:solidFill>
                <a:schemeClr val="tx1"/>
              </a:solidFill>
              <a:effectLst/>
              <a:latin typeface="Arial"/>
              <a:ea typeface="Arial"/>
              <a:cs typeface="Arial"/>
              <a:sym typeface="Arial"/>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98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C00000"/>
              </a:buClr>
              <a:buSzPts val="1100"/>
              <a:buFont typeface="Arial" panose="020B0604020202020204" pitchFamily="34" charset="0"/>
              <a:buNone/>
              <a:tabLst/>
              <a:defRPr/>
            </a:pPr>
            <a:r>
              <a:rPr lang="en-US" sz="1200" dirty="0" smtClean="0"/>
              <a:t>Most from a purely technical background</a:t>
            </a:r>
            <a:r>
              <a:rPr lang="en-US" sz="1200" baseline="0" dirty="0" smtClean="0"/>
              <a:t> view threat intel as this</a:t>
            </a:r>
            <a:endParaRPr lang="en-US" sz="1200" dirty="0" smtClean="0">
              <a:solidFill>
                <a:prstClr val="black"/>
              </a:solidFill>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40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50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507" name="Rectangle 5"/>
          <p:cNvSpPr>
            <a:spLocks noGrp="1"/>
          </p:cNvSpPr>
          <p:nvPr>
            <p:ph type="body" idx="1"/>
          </p:nvPr>
        </p:nvSpPr>
        <p:spPr>
          <a:xfrm>
            <a:off x="729828" y="4561227"/>
            <a:ext cx="5855547" cy="169277"/>
          </a:xfrm>
          <a:noFill/>
          <a:ln/>
        </p:spPr>
        <p:txBody>
          <a:bodyPr/>
          <a:lstStyle/>
          <a:p>
            <a:endParaRPr lang="en-US" dirty="0">
              <a:latin typeface="Arial" charset="0"/>
            </a:endParaRPr>
          </a:p>
        </p:txBody>
      </p:sp>
    </p:spTree>
    <p:extLst>
      <p:ext uri="{BB962C8B-B14F-4D97-AF65-F5344CB8AC3E}">
        <p14:creationId xmlns:p14="http://schemas.microsoft.com/office/powerpoint/2010/main" val="196358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C00000"/>
              </a:buClr>
              <a:buSzPts val="1100"/>
              <a:buFont typeface="Arial" panose="020B0604020202020204" pitchFamily="34" charset="0"/>
              <a:buNone/>
              <a:tabLst/>
              <a:defRPr/>
            </a:pPr>
            <a:r>
              <a:rPr lang="en-US" sz="1200" b="1" dirty="0" smtClean="0">
                <a:solidFill>
                  <a:schemeClr val="bg1"/>
                </a:solidFill>
                <a:latin typeface="Dosis" panose="020B0604020202020204" charset="0"/>
              </a:rPr>
              <a:t>Prediction Does Not Require Machine Learning &amp; Artificial Intelligence</a:t>
            </a:r>
          </a:p>
          <a:p>
            <a:pPr marL="0" marR="0" lvl="0" indent="0" algn="l" defTabSz="914400" rtl="0" eaLnBrk="1" fontAlgn="auto" latinLnBrk="0" hangingPunct="1">
              <a:lnSpc>
                <a:spcPct val="100000"/>
              </a:lnSpc>
              <a:spcBef>
                <a:spcPts val="0"/>
              </a:spcBef>
              <a:spcAft>
                <a:spcPts val="0"/>
              </a:spcAft>
              <a:buClr>
                <a:srgbClr val="C00000"/>
              </a:buClr>
              <a:buSzPts val="1100"/>
              <a:buFont typeface="Arial" panose="020B0604020202020204" pitchFamily="34" charset="0"/>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
                <a:srgbClr val="C00000"/>
              </a:buClr>
              <a:buSzPts val="1100"/>
              <a:buFont typeface="Arial" panose="020B0604020202020204" pitchFamily="34" charset="0"/>
              <a:buNone/>
              <a:tabLst/>
              <a:defRPr/>
            </a:pPr>
            <a:r>
              <a:rPr lang="en-US" sz="1200" dirty="0" smtClean="0"/>
              <a:t>Never </a:t>
            </a:r>
            <a:r>
              <a:rPr lang="en-US" sz="1200" dirty="0" smtClean="0"/>
              <a:t>underestimate the power of an analyst with an excel spreadsheet – and TIME.</a:t>
            </a:r>
            <a:endParaRPr lang="en-US" sz="1200" dirty="0" smtClean="0">
              <a:solidFill>
                <a:prstClr val="black"/>
              </a:solidFill>
            </a:endParaRPr>
          </a:p>
          <a:p>
            <a:pPr marL="0" indent="0">
              <a:buClr>
                <a:srgbClr val="C00000"/>
              </a:buClr>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48579-FA47-4B78-924D-E9B431B261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64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178" lvl="0" indent="-342882" algn="ctr">
              <a:spcBef>
                <a:spcPts val="0"/>
              </a:spcBef>
              <a:spcAft>
                <a:spcPts val="0"/>
              </a:spcAft>
              <a:buSzPts val="1800"/>
              <a:buChar char="●"/>
              <a:defRPr/>
            </a:lvl1pPr>
            <a:lvl2pPr marL="914354" lvl="1" indent="-317484" algn="ctr">
              <a:spcBef>
                <a:spcPts val="1600"/>
              </a:spcBef>
              <a:spcAft>
                <a:spcPts val="0"/>
              </a:spcAft>
              <a:buSzPts val="1400"/>
              <a:buChar char="○"/>
              <a:defRPr/>
            </a:lvl2pPr>
            <a:lvl3pPr marL="1371532" lvl="2" indent="-317484" algn="ctr">
              <a:spcBef>
                <a:spcPts val="1600"/>
              </a:spcBef>
              <a:spcAft>
                <a:spcPts val="0"/>
              </a:spcAft>
              <a:buSzPts val="1400"/>
              <a:buChar char="■"/>
              <a:defRPr/>
            </a:lvl3pPr>
            <a:lvl4pPr marL="1828709" lvl="3" indent="-317484" algn="ctr">
              <a:spcBef>
                <a:spcPts val="1600"/>
              </a:spcBef>
              <a:spcAft>
                <a:spcPts val="0"/>
              </a:spcAft>
              <a:buSzPts val="1400"/>
              <a:buChar char="●"/>
              <a:defRPr/>
            </a:lvl4pPr>
            <a:lvl5pPr marL="2285886" lvl="4" indent="-317484" algn="ctr">
              <a:spcBef>
                <a:spcPts val="1600"/>
              </a:spcBef>
              <a:spcAft>
                <a:spcPts val="0"/>
              </a:spcAft>
              <a:buSzPts val="1400"/>
              <a:buChar char="○"/>
              <a:defRPr/>
            </a:lvl5pPr>
            <a:lvl6pPr marL="2743062" lvl="5" indent="-317484" algn="ctr">
              <a:spcBef>
                <a:spcPts val="1600"/>
              </a:spcBef>
              <a:spcAft>
                <a:spcPts val="0"/>
              </a:spcAft>
              <a:buSzPts val="1400"/>
              <a:buChar char="■"/>
              <a:defRPr/>
            </a:lvl6pPr>
            <a:lvl7pPr marL="3200240" lvl="6" indent="-317484" algn="ctr">
              <a:spcBef>
                <a:spcPts val="1600"/>
              </a:spcBef>
              <a:spcAft>
                <a:spcPts val="0"/>
              </a:spcAft>
              <a:buSzPts val="1400"/>
              <a:buChar char="●"/>
              <a:defRPr/>
            </a:lvl7pPr>
            <a:lvl8pPr marL="3657418" lvl="7" indent="-317484" algn="ctr">
              <a:spcBef>
                <a:spcPts val="1600"/>
              </a:spcBef>
              <a:spcAft>
                <a:spcPts val="0"/>
              </a:spcAft>
              <a:buSzPts val="1400"/>
              <a:buChar char="○"/>
              <a:defRPr/>
            </a:lvl8pPr>
            <a:lvl9pPr marL="4114594" lvl="8" indent="-317484"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 blue">
  <p:cSld name="MEETING LOGO light">
    <p:bg>
      <p:bgPr>
        <a:solidFill>
          <a:srgbClr val="F7F7F7"/>
        </a:solidFill>
        <a:effectLst/>
      </p:bgPr>
    </p:bg>
    <p:spTree>
      <p:nvGrpSpPr>
        <p:cNvPr id="1" name="Shape 85"/>
        <p:cNvGrpSpPr/>
        <p:nvPr/>
      </p:nvGrpSpPr>
      <p:grpSpPr>
        <a:xfrm>
          <a:off x="0" y="0"/>
          <a:ext cx="0" cy="0"/>
          <a:chOff x="0" y="0"/>
          <a:chExt cx="0" cy="0"/>
        </a:xfrm>
      </p:grpSpPr>
      <p:pic>
        <p:nvPicPr>
          <p:cNvPr id="86" name="Google Shape;86;p19"/>
          <p:cNvPicPr preferRelativeResize="0"/>
          <p:nvPr/>
        </p:nvPicPr>
        <p:blipFill rotWithShape="1">
          <a:blip r:embed="rId2">
            <a:alphaModFix/>
          </a:blip>
          <a:srcRect/>
          <a:stretch/>
        </p:blipFill>
        <p:spPr>
          <a:xfrm>
            <a:off x="3382509" y="1200718"/>
            <a:ext cx="2378991" cy="2376610"/>
          </a:xfrm>
          <a:prstGeom prst="rect">
            <a:avLst/>
          </a:prstGeom>
          <a:noFill/>
          <a:ln>
            <a:noFill/>
          </a:ln>
        </p:spPr>
      </p:pic>
      <p:sp>
        <p:nvSpPr>
          <p:cNvPr id="87" name="Google Shape;87;p19"/>
          <p:cNvSpPr txBox="1"/>
          <p:nvPr/>
        </p:nvSpPr>
        <p:spPr>
          <a:xfrm>
            <a:off x="0" y="686368"/>
            <a:ext cx="9144000" cy="514350"/>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3087"/>
              </a:buClr>
              <a:buSzPts val="800"/>
              <a:buFont typeface="Open Sans SemiBold"/>
              <a:buNone/>
            </a:pPr>
            <a:r>
              <a:rPr lang="en" sz="800" b="0" i="0" u="none" strike="noStrike" cap="none">
                <a:solidFill>
                  <a:srgbClr val="003087"/>
                </a:solidFill>
                <a:latin typeface="Open Sans SemiBold"/>
                <a:ea typeface="Open Sans SemiBold"/>
                <a:cs typeface="Open Sans SemiBold"/>
                <a:sym typeface="Open Sans SemiBold"/>
              </a:rPr>
              <a:t>7TH ANNUAL THREAT INTELLIGENCE CONFERENCE</a:t>
            </a:r>
            <a:endParaRPr sz="800" b="0" i="0" u="none" strike="noStrike" cap="none">
              <a:solidFill>
                <a:srgbClr val="003087"/>
              </a:solidFill>
              <a:latin typeface="Open Sans SemiBold"/>
              <a:ea typeface="Open Sans SemiBold"/>
              <a:cs typeface="Open Sans SemiBold"/>
              <a:sym typeface="Open Sans SemiBold"/>
            </a:endParaRPr>
          </a:p>
        </p:txBody>
      </p:sp>
      <p:pic>
        <p:nvPicPr>
          <p:cNvPr id="88" name="Google Shape;88;p19"/>
          <p:cNvPicPr preferRelativeResize="0"/>
          <p:nvPr/>
        </p:nvPicPr>
        <p:blipFill rotWithShape="1">
          <a:blip r:embed="rId3">
            <a:alphaModFix/>
          </a:blip>
          <a:srcRect/>
          <a:stretch/>
        </p:blipFill>
        <p:spPr>
          <a:xfrm>
            <a:off x="3492633" y="253117"/>
            <a:ext cx="2158739" cy="339123"/>
          </a:xfrm>
          <a:prstGeom prst="rect">
            <a:avLst/>
          </a:prstGeom>
          <a:noFill/>
          <a:ln>
            <a:noFill/>
          </a:ln>
        </p:spPr>
      </p:pic>
      <p:pic>
        <p:nvPicPr>
          <p:cNvPr id="89" name="Google Shape;89;p19"/>
          <p:cNvPicPr preferRelativeResize="0"/>
          <p:nvPr/>
        </p:nvPicPr>
        <p:blipFill rotWithShape="1">
          <a:blip r:embed="rId4">
            <a:alphaModFix/>
          </a:blip>
          <a:srcRect/>
          <a:stretch/>
        </p:blipFill>
        <p:spPr>
          <a:xfrm>
            <a:off x="3209137" y="3479659"/>
            <a:ext cx="2897023" cy="1451478"/>
          </a:xfrm>
          <a:prstGeom prst="rect">
            <a:avLst/>
          </a:prstGeom>
          <a:noFill/>
          <a:ln>
            <a:noFill/>
          </a:ln>
        </p:spPr>
      </p:pic>
    </p:spTree>
  </p:cSld>
  <p:clrMapOvr>
    <a:masterClrMapping/>
  </p:clrMapOvr>
  <p:transition spd="med">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plit BKGD no title">
  <p:cSld name="Split BKGD no title">
    <p:bg>
      <p:bgPr>
        <a:solidFill>
          <a:schemeClr val="lt1"/>
        </a:solidFill>
        <a:effectLst/>
      </p:bgPr>
    </p:bg>
    <p:spTree>
      <p:nvGrpSpPr>
        <p:cNvPr id="1" name="Shape 90"/>
        <p:cNvGrpSpPr/>
        <p:nvPr/>
      </p:nvGrpSpPr>
      <p:grpSpPr>
        <a:xfrm>
          <a:off x="0" y="0"/>
          <a:ext cx="0" cy="0"/>
          <a:chOff x="0" y="0"/>
          <a:chExt cx="0" cy="0"/>
        </a:xfrm>
      </p:grpSpPr>
      <p:sp>
        <p:nvSpPr>
          <p:cNvPr id="91" name="Google Shape;91;p20"/>
          <p:cNvSpPr/>
          <p:nvPr/>
        </p:nvSpPr>
        <p:spPr>
          <a:xfrm>
            <a:off x="4661051" y="0"/>
            <a:ext cx="173812" cy="5143500"/>
          </a:xfrm>
          <a:prstGeom prst="rect">
            <a:avLst/>
          </a:prstGeom>
          <a:gradFill>
            <a:gsLst>
              <a:gs pos="0">
                <a:srgbClr val="222222">
                  <a:alpha val="0"/>
                </a:srgbClr>
              </a:gs>
              <a:gs pos="54000">
                <a:srgbClr val="7A7A7A"/>
              </a:gs>
              <a:gs pos="100000">
                <a:srgbClr val="222222">
                  <a:alpha val="0"/>
                </a:srgbClr>
              </a:gs>
            </a:gsLst>
            <a:lin ang="0" scaled="0"/>
          </a:gradFill>
          <a:ln>
            <a:noFill/>
          </a:ln>
        </p:spPr>
        <p:txBody>
          <a:bodyPr spcFirstLastPara="1" wrap="square" lIns="57151" tIns="28575" rIns="57151" bIns="28575"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92" name="Google Shape;92;p20"/>
          <p:cNvSpPr/>
          <p:nvPr/>
        </p:nvSpPr>
        <p:spPr>
          <a:xfrm>
            <a:off x="4733781" y="0"/>
            <a:ext cx="4410223" cy="5143500"/>
          </a:xfrm>
          <a:prstGeom prst="rect">
            <a:avLst/>
          </a:prstGeom>
          <a:solidFill>
            <a:schemeClr val="accent1"/>
          </a:solidFill>
          <a:ln>
            <a:noFill/>
          </a:ln>
        </p:spPr>
        <p:txBody>
          <a:bodyPr spcFirstLastPara="1" wrap="square" lIns="57151" tIns="28575" rIns="57151" bIns="28575"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grpSp>
        <p:nvGrpSpPr>
          <p:cNvPr id="93" name="Google Shape;93;p20"/>
          <p:cNvGrpSpPr/>
          <p:nvPr/>
        </p:nvGrpSpPr>
        <p:grpSpPr>
          <a:xfrm>
            <a:off x="8317431" y="4086525"/>
            <a:ext cx="709372" cy="931527"/>
            <a:chOff x="603315" y="722803"/>
            <a:chExt cx="3862698" cy="5072379"/>
          </a:xfrm>
        </p:grpSpPr>
        <p:pic>
          <p:nvPicPr>
            <p:cNvPr id="94" name="Google Shape;94;p20"/>
            <p:cNvPicPr preferRelativeResize="0"/>
            <p:nvPr/>
          </p:nvPicPr>
          <p:blipFill rotWithShape="1">
            <a:blip r:embed="rId2">
              <a:alphaModFix/>
            </a:blip>
            <a:srcRect/>
            <a:stretch/>
          </p:blipFill>
          <p:spPr>
            <a:xfrm>
              <a:off x="603315" y="3859878"/>
              <a:ext cx="3862698" cy="1935304"/>
            </a:xfrm>
            <a:prstGeom prst="rect">
              <a:avLst/>
            </a:prstGeom>
            <a:noFill/>
            <a:ln>
              <a:noFill/>
            </a:ln>
          </p:spPr>
        </p:pic>
        <p:pic>
          <p:nvPicPr>
            <p:cNvPr id="95" name="Google Shape;95;p20"/>
            <p:cNvPicPr preferRelativeResize="0"/>
            <p:nvPr/>
          </p:nvPicPr>
          <p:blipFill rotWithShape="1">
            <a:blip r:embed="rId3">
              <a:alphaModFix/>
            </a:blip>
            <a:srcRect/>
            <a:stretch/>
          </p:blipFill>
          <p:spPr>
            <a:xfrm>
              <a:off x="828707" y="722803"/>
              <a:ext cx="3171988" cy="3168813"/>
            </a:xfrm>
            <a:prstGeom prst="rect">
              <a:avLst/>
            </a:prstGeom>
            <a:noFill/>
            <a:ln>
              <a:noFill/>
            </a:ln>
          </p:spPr>
        </p:pic>
      </p:grpSp>
    </p:spTree>
  </p:cSld>
  <p:clrMapOvr>
    <a:masterClrMapping/>
  </p:clrMapOvr>
  <p:transition spd="med">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plit BKGND - title-subtitle">
  <p:cSld name="Split BKGND - title-subtitle">
    <p:bg>
      <p:bgPr>
        <a:solidFill>
          <a:schemeClr val="lt1"/>
        </a:solidFill>
        <a:effectLst/>
      </p:bgPr>
    </p:bg>
    <p:spTree>
      <p:nvGrpSpPr>
        <p:cNvPr id="1" name="Shape 96"/>
        <p:cNvGrpSpPr/>
        <p:nvPr/>
      </p:nvGrpSpPr>
      <p:grpSpPr>
        <a:xfrm>
          <a:off x="0" y="0"/>
          <a:ext cx="0" cy="0"/>
          <a:chOff x="0" y="0"/>
          <a:chExt cx="0" cy="0"/>
        </a:xfrm>
      </p:grpSpPr>
      <p:sp>
        <p:nvSpPr>
          <p:cNvPr id="97" name="Google Shape;97;p21"/>
          <p:cNvSpPr/>
          <p:nvPr/>
        </p:nvSpPr>
        <p:spPr>
          <a:xfrm>
            <a:off x="4661051" y="0"/>
            <a:ext cx="173812" cy="5143500"/>
          </a:xfrm>
          <a:prstGeom prst="rect">
            <a:avLst/>
          </a:prstGeom>
          <a:gradFill>
            <a:gsLst>
              <a:gs pos="0">
                <a:srgbClr val="222222">
                  <a:alpha val="0"/>
                </a:srgbClr>
              </a:gs>
              <a:gs pos="54000">
                <a:srgbClr val="7A7A7A"/>
              </a:gs>
              <a:gs pos="100000">
                <a:srgbClr val="222222">
                  <a:alpha val="0"/>
                </a:srgbClr>
              </a:gs>
            </a:gsLst>
            <a:lin ang="0" scaled="0"/>
          </a:gradFill>
          <a:ln>
            <a:noFill/>
          </a:ln>
        </p:spPr>
        <p:txBody>
          <a:bodyPr spcFirstLastPara="1" wrap="square" lIns="57151" tIns="28575" rIns="57151" bIns="28575"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98" name="Google Shape;98;p21"/>
          <p:cNvSpPr/>
          <p:nvPr/>
        </p:nvSpPr>
        <p:spPr>
          <a:xfrm>
            <a:off x="4733781" y="0"/>
            <a:ext cx="4410223" cy="5143500"/>
          </a:xfrm>
          <a:prstGeom prst="rect">
            <a:avLst/>
          </a:prstGeom>
          <a:solidFill>
            <a:schemeClr val="accent1"/>
          </a:solidFill>
          <a:ln>
            <a:noFill/>
          </a:ln>
        </p:spPr>
        <p:txBody>
          <a:bodyPr spcFirstLastPara="1" wrap="square" lIns="57151" tIns="28575" rIns="57151" bIns="28575"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99" name="Google Shape;99;p21"/>
          <p:cNvSpPr txBox="1">
            <a:spLocks noGrp="1"/>
          </p:cNvSpPr>
          <p:nvPr>
            <p:ph type="subTitle" idx="1"/>
          </p:nvPr>
        </p:nvSpPr>
        <p:spPr>
          <a:xfrm>
            <a:off x="265286" y="702731"/>
            <a:ext cx="4408129" cy="548625"/>
          </a:xfrm>
          <a:prstGeom prst="rect">
            <a:avLst/>
          </a:prstGeom>
          <a:noFill/>
          <a:ln>
            <a:noFill/>
          </a:ln>
        </p:spPr>
        <p:txBody>
          <a:bodyPr spcFirstLastPara="1" wrap="square" lIns="42875" tIns="42875" rIns="42875" bIns="42875" anchor="t" anchorCtr="0"/>
          <a:lstStyle>
            <a:lvl1pPr marR="0" lvl="0" algn="l" rtl="0">
              <a:lnSpc>
                <a:spcPct val="100000"/>
              </a:lnSpc>
              <a:spcBef>
                <a:spcPts val="0"/>
              </a:spcBef>
              <a:spcAft>
                <a:spcPts val="0"/>
              </a:spcAft>
              <a:buClr>
                <a:srgbClr val="0071CE"/>
              </a:buClr>
              <a:buSzPts val="800"/>
              <a:buFont typeface="Open Sans"/>
              <a:buNone/>
              <a:defRPr sz="1800" b="0" i="0" u="none" strike="noStrike" cap="none">
                <a:solidFill>
                  <a:schemeClr val="accent1"/>
                </a:solidFill>
                <a:latin typeface="Dosis"/>
                <a:ea typeface="Dosis"/>
                <a:cs typeface="Dosis"/>
                <a:sym typeface="Dosis"/>
              </a:defRPr>
            </a:lvl1pPr>
            <a:lvl2pPr marR="0" lvl="1"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2pPr>
            <a:lvl3pPr marR="0" lvl="2"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3pPr>
            <a:lvl4pPr marR="0" lvl="3"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4pPr>
            <a:lvl5pPr marR="0" lvl="4"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5pPr>
            <a:lvl6pPr marR="0" lvl="5"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6pPr>
            <a:lvl7pPr marR="0" lvl="6"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7pPr>
            <a:lvl8pPr marR="0" lvl="7"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8pPr>
            <a:lvl9pPr marR="0" lvl="8" algn="l" rtl="0">
              <a:lnSpc>
                <a:spcPct val="100000"/>
              </a:lnSpc>
              <a:spcBef>
                <a:spcPts val="100"/>
              </a:spcBef>
              <a:spcAft>
                <a:spcPts val="10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9pPr>
          </a:lstStyle>
          <a:p>
            <a:endParaRPr/>
          </a:p>
        </p:txBody>
      </p:sp>
      <p:sp>
        <p:nvSpPr>
          <p:cNvPr id="100" name="Google Shape;100;p21"/>
          <p:cNvSpPr txBox="1">
            <a:spLocks noGrp="1"/>
          </p:cNvSpPr>
          <p:nvPr>
            <p:ph type="title"/>
          </p:nvPr>
        </p:nvSpPr>
        <p:spPr>
          <a:xfrm>
            <a:off x="265285" y="4575"/>
            <a:ext cx="4395767" cy="689950"/>
          </a:xfrm>
          <a:prstGeom prst="rect">
            <a:avLst/>
          </a:prstGeom>
          <a:noFill/>
          <a:ln>
            <a:noFill/>
          </a:ln>
        </p:spPr>
        <p:txBody>
          <a:bodyPr spcFirstLastPara="1" wrap="square" lIns="42875" tIns="42875" rIns="42875" bIns="42875" anchor="b" anchorCtr="0"/>
          <a:lstStyle>
            <a:lvl1pPr marR="0" lvl="0" algn="l" rtl="0">
              <a:lnSpc>
                <a:spcPct val="90000"/>
              </a:lnSpc>
              <a:spcBef>
                <a:spcPts val="0"/>
              </a:spcBef>
              <a:spcAft>
                <a:spcPts val="0"/>
              </a:spcAft>
              <a:buClr>
                <a:srgbClr val="0071CE"/>
              </a:buClr>
              <a:buSzPts val="700"/>
              <a:buFont typeface="Dosis"/>
              <a:buNone/>
              <a:defRPr sz="2800" b="0" i="0" u="none" strike="noStrike" cap="none">
                <a:solidFill>
                  <a:schemeClr val="accent1"/>
                </a:solidFill>
                <a:latin typeface="Dosis Medium"/>
                <a:ea typeface="Dosis Medium"/>
                <a:cs typeface="Dosis Medium"/>
                <a:sym typeface="Dosis Medium"/>
              </a:defRPr>
            </a:lvl1pPr>
            <a:lvl2pPr marR="0" lvl="1"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2pPr>
            <a:lvl3pPr marR="0" lvl="2"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3pPr>
            <a:lvl4pPr marR="0" lvl="3"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4pPr>
            <a:lvl5pPr marR="0" lvl="4"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5pPr>
            <a:lvl6pPr marR="0" lvl="5"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6pPr>
            <a:lvl7pPr marR="0" lvl="6"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7pPr>
            <a:lvl8pPr marR="0" lvl="7"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8pPr>
            <a:lvl9pPr marR="0" lvl="8"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9pPr>
          </a:lstStyle>
          <a:p>
            <a:endParaRPr/>
          </a:p>
        </p:txBody>
      </p:sp>
      <p:grpSp>
        <p:nvGrpSpPr>
          <p:cNvPr id="101" name="Google Shape;101;p21"/>
          <p:cNvGrpSpPr/>
          <p:nvPr/>
        </p:nvGrpSpPr>
        <p:grpSpPr>
          <a:xfrm>
            <a:off x="8317431" y="4086525"/>
            <a:ext cx="709372" cy="931527"/>
            <a:chOff x="603315" y="722803"/>
            <a:chExt cx="3862698" cy="5072379"/>
          </a:xfrm>
        </p:grpSpPr>
        <p:pic>
          <p:nvPicPr>
            <p:cNvPr id="102" name="Google Shape;102;p21"/>
            <p:cNvPicPr preferRelativeResize="0"/>
            <p:nvPr/>
          </p:nvPicPr>
          <p:blipFill rotWithShape="1">
            <a:blip r:embed="rId2">
              <a:alphaModFix/>
            </a:blip>
            <a:srcRect/>
            <a:stretch/>
          </p:blipFill>
          <p:spPr>
            <a:xfrm>
              <a:off x="603315" y="3859878"/>
              <a:ext cx="3862698" cy="1935304"/>
            </a:xfrm>
            <a:prstGeom prst="rect">
              <a:avLst/>
            </a:prstGeom>
            <a:noFill/>
            <a:ln>
              <a:noFill/>
            </a:ln>
          </p:spPr>
        </p:pic>
        <p:pic>
          <p:nvPicPr>
            <p:cNvPr id="103" name="Google Shape;103;p21"/>
            <p:cNvPicPr preferRelativeResize="0"/>
            <p:nvPr/>
          </p:nvPicPr>
          <p:blipFill rotWithShape="1">
            <a:blip r:embed="rId3">
              <a:alphaModFix/>
            </a:blip>
            <a:srcRect/>
            <a:stretch/>
          </p:blipFill>
          <p:spPr>
            <a:xfrm>
              <a:off x="828707" y="722803"/>
              <a:ext cx="3171988" cy="3168813"/>
            </a:xfrm>
            <a:prstGeom prst="rect">
              <a:avLst/>
            </a:prstGeom>
            <a:noFill/>
            <a:ln>
              <a:noFill/>
            </a:ln>
          </p:spPr>
        </p:pic>
      </p:grpSp>
    </p:spTree>
  </p:cSld>
  <p:clrMapOvr>
    <a:masterClrMapping/>
  </p:clrMapOvr>
  <p:transition spd="med">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plit - CASE STUDY">
  <p:cSld name="Split - CASE STUDY">
    <p:bg>
      <p:bgPr>
        <a:solidFill>
          <a:schemeClr val="lt1"/>
        </a:solidFill>
        <a:effectLst/>
      </p:bgPr>
    </p:bg>
    <p:spTree>
      <p:nvGrpSpPr>
        <p:cNvPr id="1" name="Shape 104"/>
        <p:cNvGrpSpPr/>
        <p:nvPr/>
      </p:nvGrpSpPr>
      <p:grpSpPr>
        <a:xfrm>
          <a:off x="0" y="0"/>
          <a:ext cx="0" cy="0"/>
          <a:chOff x="0" y="0"/>
          <a:chExt cx="0" cy="0"/>
        </a:xfrm>
      </p:grpSpPr>
      <p:sp>
        <p:nvSpPr>
          <p:cNvPr id="105" name="Google Shape;105;p22"/>
          <p:cNvSpPr/>
          <p:nvPr/>
        </p:nvSpPr>
        <p:spPr>
          <a:xfrm>
            <a:off x="5384063" y="0"/>
            <a:ext cx="173812" cy="5143500"/>
          </a:xfrm>
          <a:prstGeom prst="rect">
            <a:avLst/>
          </a:prstGeom>
          <a:gradFill>
            <a:gsLst>
              <a:gs pos="0">
                <a:srgbClr val="222222">
                  <a:alpha val="0"/>
                </a:srgbClr>
              </a:gs>
              <a:gs pos="54000">
                <a:srgbClr val="7A7A7A"/>
              </a:gs>
              <a:gs pos="100000">
                <a:srgbClr val="222222">
                  <a:alpha val="0"/>
                </a:srgbClr>
              </a:gs>
            </a:gsLst>
            <a:lin ang="0" scaled="0"/>
          </a:gradFill>
          <a:ln>
            <a:noFill/>
          </a:ln>
        </p:spPr>
        <p:txBody>
          <a:bodyPr spcFirstLastPara="1" wrap="square" lIns="57151" tIns="28575" rIns="57151" bIns="28575"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06" name="Google Shape;106;p22"/>
          <p:cNvSpPr/>
          <p:nvPr/>
        </p:nvSpPr>
        <p:spPr>
          <a:xfrm>
            <a:off x="5458269" y="0"/>
            <a:ext cx="3685735" cy="5143500"/>
          </a:xfrm>
          <a:prstGeom prst="rect">
            <a:avLst/>
          </a:prstGeom>
          <a:solidFill>
            <a:schemeClr val="accent1"/>
          </a:solidFill>
          <a:ln>
            <a:noFill/>
          </a:ln>
        </p:spPr>
        <p:txBody>
          <a:bodyPr spcFirstLastPara="1" wrap="square" lIns="57151" tIns="28575" rIns="57151" bIns="28575"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07" name="Google Shape;107;p22"/>
          <p:cNvSpPr/>
          <p:nvPr/>
        </p:nvSpPr>
        <p:spPr>
          <a:xfrm>
            <a:off x="6165109" y="7"/>
            <a:ext cx="2272051" cy="1138263"/>
          </a:xfrm>
          <a:custGeom>
            <a:avLst/>
            <a:gdLst/>
            <a:ahLst/>
            <a:cxnLst/>
            <a:rect l="l" t="t" r="r" b="b"/>
            <a:pathLst>
              <a:path w="120000" h="120000" extrusionOk="0">
                <a:moveTo>
                  <a:pt x="11" y="0"/>
                </a:moveTo>
                <a:lnTo>
                  <a:pt x="119988" y="0"/>
                </a:lnTo>
                <a:lnTo>
                  <a:pt x="120000" y="235"/>
                </a:lnTo>
                <a:cubicBezTo>
                  <a:pt x="120000" y="66379"/>
                  <a:pt x="93137" y="119999"/>
                  <a:pt x="60000" y="119999"/>
                </a:cubicBezTo>
                <a:cubicBezTo>
                  <a:pt x="26862" y="119999"/>
                  <a:pt x="0" y="66379"/>
                  <a:pt x="0" y="235"/>
                </a:cubicBezTo>
                <a:lnTo>
                  <a:pt x="11" y="0"/>
                </a:lnTo>
                <a:close/>
              </a:path>
            </a:pathLst>
          </a:custGeom>
          <a:solidFill>
            <a:schemeClr val="lt1"/>
          </a:solidFill>
          <a:ln>
            <a:noFill/>
          </a:ln>
        </p:spPr>
        <p:txBody>
          <a:bodyPr spcFirstLastPara="1" wrap="square" lIns="57151" tIns="28575" rIns="57151" bIns="28575"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08" name="Google Shape;108;p22"/>
          <p:cNvSpPr txBox="1">
            <a:spLocks noGrp="1"/>
          </p:cNvSpPr>
          <p:nvPr>
            <p:ph type="title"/>
          </p:nvPr>
        </p:nvSpPr>
        <p:spPr>
          <a:xfrm>
            <a:off x="265279" y="4575"/>
            <a:ext cx="5205648" cy="689950"/>
          </a:xfrm>
          <a:prstGeom prst="rect">
            <a:avLst/>
          </a:prstGeom>
          <a:noFill/>
          <a:ln>
            <a:noFill/>
          </a:ln>
        </p:spPr>
        <p:txBody>
          <a:bodyPr spcFirstLastPara="1" wrap="square" lIns="42875" tIns="42875" rIns="42875" bIns="42875" anchor="b" anchorCtr="0"/>
          <a:lstStyle>
            <a:lvl1pPr marR="0" lvl="0" algn="l" rtl="0">
              <a:lnSpc>
                <a:spcPct val="90000"/>
              </a:lnSpc>
              <a:spcBef>
                <a:spcPts val="0"/>
              </a:spcBef>
              <a:spcAft>
                <a:spcPts val="0"/>
              </a:spcAft>
              <a:buClr>
                <a:srgbClr val="0071CE"/>
              </a:buClr>
              <a:buSzPts val="700"/>
              <a:buFont typeface="Dosis"/>
              <a:buNone/>
              <a:defRPr sz="2800" b="0" i="0" u="none" strike="noStrike" cap="none">
                <a:solidFill>
                  <a:schemeClr val="accent1"/>
                </a:solidFill>
                <a:latin typeface="Dosis Medium"/>
                <a:ea typeface="Dosis Medium"/>
                <a:cs typeface="Dosis Medium"/>
                <a:sym typeface="Dosis Medium"/>
              </a:defRPr>
            </a:lvl1pPr>
            <a:lvl2pPr marR="0" lvl="1"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2pPr>
            <a:lvl3pPr marR="0" lvl="2"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3pPr>
            <a:lvl4pPr marR="0" lvl="3"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4pPr>
            <a:lvl5pPr marR="0" lvl="4"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5pPr>
            <a:lvl6pPr marR="0" lvl="5"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6pPr>
            <a:lvl7pPr marR="0" lvl="6"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7pPr>
            <a:lvl8pPr marR="0" lvl="7"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8pPr>
            <a:lvl9pPr marR="0" lvl="8"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9pPr>
          </a:lstStyle>
          <a:p>
            <a:endParaRPr/>
          </a:p>
        </p:txBody>
      </p:sp>
      <p:sp>
        <p:nvSpPr>
          <p:cNvPr id="109" name="Google Shape;109;p22"/>
          <p:cNvSpPr txBox="1">
            <a:spLocks noGrp="1"/>
          </p:cNvSpPr>
          <p:nvPr>
            <p:ph type="body" idx="1"/>
          </p:nvPr>
        </p:nvSpPr>
        <p:spPr>
          <a:xfrm>
            <a:off x="265285" y="771292"/>
            <a:ext cx="4837975" cy="4242866"/>
          </a:xfrm>
          <a:prstGeom prst="rect">
            <a:avLst/>
          </a:prstGeom>
          <a:noFill/>
          <a:ln>
            <a:noFill/>
          </a:ln>
        </p:spPr>
        <p:txBody>
          <a:bodyPr spcFirstLastPara="1" wrap="square" lIns="42875" tIns="42875" rIns="42875" bIns="42875" anchor="t" anchorCtr="0"/>
          <a:lstStyle>
            <a:lvl1pPr marL="457178" marR="0" lvl="0" indent="-298435" algn="l" rtl="0">
              <a:lnSpc>
                <a:spcPct val="110000"/>
              </a:lnSpc>
              <a:spcBef>
                <a:spcPts val="1600"/>
              </a:spcBef>
              <a:spcAft>
                <a:spcPts val="0"/>
              </a:spcAft>
              <a:buClr>
                <a:srgbClr val="0071CE"/>
              </a:buClr>
              <a:buSzPts val="1100"/>
              <a:buFont typeface="Arial"/>
              <a:buChar char="•"/>
              <a:defRPr sz="1500" b="0" i="0" u="none" strike="noStrike" cap="none">
                <a:solidFill>
                  <a:schemeClr val="dk1"/>
                </a:solidFill>
                <a:latin typeface="Open Sans"/>
                <a:ea typeface="Open Sans"/>
                <a:cs typeface="Open Sans"/>
                <a:sym typeface="Open Sans"/>
              </a:defRPr>
            </a:lvl1pPr>
            <a:lvl2pPr marL="914354" marR="0" lvl="1" indent="-292086" algn="l" rtl="0">
              <a:lnSpc>
                <a:spcPct val="110000"/>
              </a:lnSpc>
              <a:spcBef>
                <a:spcPts val="400"/>
              </a:spcBef>
              <a:spcAft>
                <a:spcPts val="0"/>
              </a:spcAft>
              <a:buClr>
                <a:srgbClr val="0071CE"/>
              </a:buClr>
              <a:buSzPts val="1000"/>
              <a:buFont typeface="Open Sans"/>
              <a:buChar char="–"/>
              <a:defRPr sz="1300" b="0" i="0" u="none" strike="noStrike" cap="none">
                <a:solidFill>
                  <a:schemeClr val="dk1"/>
                </a:solidFill>
                <a:latin typeface="Open Sans"/>
                <a:ea typeface="Open Sans"/>
                <a:cs typeface="Open Sans"/>
                <a:sym typeface="Open Sans"/>
              </a:defRPr>
            </a:lvl2pPr>
            <a:lvl3pPr marL="1371532" marR="0" lvl="2" indent="-292086" algn="l" rtl="0">
              <a:lnSpc>
                <a:spcPct val="110000"/>
              </a:lnSpc>
              <a:spcBef>
                <a:spcPts val="400"/>
              </a:spcBef>
              <a:spcAft>
                <a:spcPts val="0"/>
              </a:spcAft>
              <a:buClr>
                <a:srgbClr val="0071CE"/>
              </a:buClr>
              <a:buSzPts val="1000"/>
              <a:buFont typeface="Arial"/>
              <a:buChar char="•"/>
              <a:defRPr sz="1300" b="0" i="0" u="none" strike="noStrike" cap="none">
                <a:solidFill>
                  <a:schemeClr val="dk1"/>
                </a:solidFill>
                <a:latin typeface="Open Sans"/>
                <a:ea typeface="Open Sans"/>
                <a:cs typeface="Open Sans"/>
                <a:sym typeface="Open Sans"/>
              </a:defRPr>
            </a:lvl3pPr>
            <a:lvl4pPr marL="1828709" marR="0" lvl="3"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4pPr>
            <a:lvl5pPr marL="2285886" marR="0" lvl="4"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5pPr>
            <a:lvl6pPr marL="2743062" marR="0" lvl="5"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6pPr>
            <a:lvl7pPr marL="3200240" marR="0" lvl="6"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7pPr>
            <a:lvl8pPr marL="3657418" marR="0" lvl="7"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8pPr>
            <a:lvl9pPr marL="4114594" marR="0" lvl="8" indent="-279386" algn="l" rtl="0">
              <a:lnSpc>
                <a:spcPct val="100000"/>
              </a:lnSpc>
              <a:spcBef>
                <a:spcPts val="400"/>
              </a:spcBef>
              <a:spcAft>
                <a:spcPts val="10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9pPr>
          </a:lstStyle>
          <a:p>
            <a:endParaRPr/>
          </a:p>
        </p:txBody>
      </p:sp>
      <p:grpSp>
        <p:nvGrpSpPr>
          <p:cNvPr id="110" name="Google Shape;110;p22"/>
          <p:cNvGrpSpPr/>
          <p:nvPr/>
        </p:nvGrpSpPr>
        <p:grpSpPr>
          <a:xfrm>
            <a:off x="8317431" y="4086525"/>
            <a:ext cx="709372" cy="931527"/>
            <a:chOff x="603315" y="722803"/>
            <a:chExt cx="3862698" cy="5072379"/>
          </a:xfrm>
        </p:grpSpPr>
        <p:pic>
          <p:nvPicPr>
            <p:cNvPr id="111" name="Google Shape;111;p22"/>
            <p:cNvPicPr preferRelativeResize="0"/>
            <p:nvPr/>
          </p:nvPicPr>
          <p:blipFill rotWithShape="1">
            <a:blip r:embed="rId2">
              <a:alphaModFix/>
            </a:blip>
            <a:srcRect/>
            <a:stretch/>
          </p:blipFill>
          <p:spPr>
            <a:xfrm>
              <a:off x="603315" y="3859878"/>
              <a:ext cx="3862698" cy="1935304"/>
            </a:xfrm>
            <a:prstGeom prst="rect">
              <a:avLst/>
            </a:prstGeom>
            <a:noFill/>
            <a:ln>
              <a:noFill/>
            </a:ln>
          </p:spPr>
        </p:pic>
        <p:pic>
          <p:nvPicPr>
            <p:cNvPr id="112" name="Google Shape;112;p22"/>
            <p:cNvPicPr preferRelativeResize="0"/>
            <p:nvPr/>
          </p:nvPicPr>
          <p:blipFill rotWithShape="1">
            <a:blip r:embed="rId3">
              <a:alphaModFix/>
            </a:blip>
            <a:srcRect/>
            <a:stretch/>
          </p:blipFill>
          <p:spPr>
            <a:xfrm>
              <a:off x="828707" y="722803"/>
              <a:ext cx="3171988" cy="3168813"/>
            </a:xfrm>
            <a:prstGeom prst="rect">
              <a:avLst/>
            </a:prstGeom>
            <a:noFill/>
            <a:ln>
              <a:noFill/>
            </a:ln>
          </p:spPr>
        </p:pic>
      </p:grpSp>
    </p:spTree>
  </p:cSld>
  <p:clrMapOvr>
    <a:masterClrMapping/>
  </p:clrMapOvr>
  <p:transition spd="med">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lit Bkgnd - title and bullets">
  <p:cSld name="Split Bkgnd - title and bullets">
    <p:bg>
      <p:bgPr>
        <a:solidFill>
          <a:schemeClr val="lt1"/>
        </a:solidFill>
        <a:effectLst/>
      </p:bgPr>
    </p:bg>
    <p:spTree>
      <p:nvGrpSpPr>
        <p:cNvPr id="1" name="Shape 113"/>
        <p:cNvGrpSpPr/>
        <p:nvPr/>
      </p:nvGrpSpPr>
      <p:grpSpPr>
        <a:xfrm>
          <a:off x="0" y="0"/>
          <a:ext cx="0" cy="0"/>
          <a:chOff x="0" y="0"/>
          <a:chExt cx="0" cy="0"/>
        </a:xfrm>
      </p:grpSpPr>
      <p:sp>
        <p:nvSpPr>
          <p:cNvPr id="114" name="Google Shape;114;p23"/>
          <p:cNvSpPr/>
          <p:nvPr/>
        </p:nvSpPr>
        <p:spPr>
          <a:xfrm>
            <a:off x="5386487" y="0"/>
            <a:ext cx="173812" cy="5143500"/>
          </a:xfrm>
          <a:prstGeom prst="rect">
            <a:avLst/>
          </a:prstGeom>
          <a:gradFill>
            <a:gsLst>
              <a:gs pos="0">
                <a:srgbClr val="222222">
                  <a:alpha val="0"/>
                </a:srgbClr>
              </a:gs>
              <a:gs pos="54000">
                <a:srgbClr val="7A7A7A"/>
              </a:gs>
              <a:gs pos="100000">
                <a:srgbClr val="222222">
                  <a:alpha val="0"/>
                </a:srgbClr>
              </a:gs>
            </a:gsLst>
            <a:lin ang="0" scaled="0"/>
          </a:gradFill>
          <a:ln>
            <a:noFill/>
          </a:ln>
        </p:spPr>
        <p:txBody>
          <a:bodyPr spcFirstLastPara="1" wrap="square" lIns="57151" tIns="28575" rIns="57151" bIns="28575"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15" name="Google Shape;115;p23"/>
          <p:cNvSpPr/>
          <p:nvPr/>
        </p:nvSpPr>
        <p:spPr>
          <a:xfrm>
            <a:off x="5450164" y="0"/>
            <a:ext cx="3693841" cy="5143500"/>
          </a:xfrm>
          <a:prstGeom prst="rect">
            <a:avLst/>
          </a:prstGeom>
          <a:solidFill>
            <a:schemeClr val="accent1"/>
          </a:solidFill>
          <a:ln>
            <a:noFill/>
          </a:ln>
        </p:spPr>
        <p:txBody>
          <a:bodyPr spcFirstLastPara="1" wrap="square" lIns="57151" tIns="28575" rIns="57151" bIns="28575"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16" name="Google Shape;116;p23"/>
          <p:cNvSpPr txBox="1">
            <a:spLocks noGrp="1"/>
          </p:cNvSpPr>
          <p:nvPr>
            <p:ph type="title"/>
          </p:nvPr>
        </p:nvSpPr>
        <p:spPr>
          <a:xfrm>
            <a:off x="265283" y="4575"/>
            <a:ext cx="4837973" cy="888560"/>
          </a:xfrm>
          <a:prstGeom prst="rect">
            <a:avLst/>
          </a:prstGeom>
          <a:noFill/>
          <a:ln>
            <a:noFill/>
          </a:ln>
        </p:spPr>
        <p:txBody>
          <a:bodyPr spcFirstLastPara="1" wrap="square" lIns="42875" tIns="42875" rIns="42875" bIns="42875" anchor="ctr" anchorCtr="0"/>
          <a:lstStyle>
            <a:lvl1pPr marR="0" lvl="0" algn="l" rtl="0">
              <a:lnSpc>
                <a:spcPct val="90000"/>
              </a:lnSpc>
              <a:spcBef>
                <a:spcPts val="0"/>
              </a:spcBef>
              <a:spcAft>
                <a:spcPts val="0"/>
              </a:spcAft>
              <a:buClr>
                <a:srgbClr val="0071CE"/>
              </a:buClr>
              <a:buSzPts val="700"/>
              <a:buFont typeface="Dosis"/>
              <a:buNone/>
              <a:defRPr sz="2800" b="0" i="0" u="none" strike="noStrike" cap="none">
                <a:solidFill>
                  <a:srgbClr val="0071CE"/>
                </a:solidFill>
                <a:latin typeface="Dosis Medium"/>
                <a:ea typeface="Dosis Medium"/>
                <a:cs typeface="Dosis Medium"/>
                <a:sym typeface="Dosis Medium"/>
              </a:defRPr>
            </a:lvl1pPr>
            <a:lvl2pPr marR="0" lvl="1"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2pPr>
            <a:lvl3pPr marR="0" lvl="2"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3pPr>
            <a:lvl4pPr marR="0" lvl="3"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4pPr>
            <a:lvl5pPr marR="0" lvl="4"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5pPr>
            <a:lvl6pPr marR="0" lvl="5"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6pPr>
            <a:lvl7pPr marR="0" lvl="6"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7pPr>
            <a:lvl8pPr marR="0" lvl="7"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8pPr>
            <a:lvl9pPr marR="0" lvl="8"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9pPr>
          </a:lstStyle>
          <a:p>
            <a:endParaRPr/>
          </a:p>
        </p:txBody>
      </p:sp>
      <p:sp>
        <p:nvSpPr>
          <p:cNvPr id="117" name="Google Shape;117;p23"/>
          <p:cNvSpPr txBox="1">
            <a:spLocks noGrp="1"/>
          </p:cNvSpPr>
          <p:nvPr>
            <p:ph type="body" idx="1"/>
          </p:nvPr>
        </p:nvSpPr>
        <p:spPr>
          <a:xfrm>
            <a:off x="268307" y="975424"/>
            <a:ext cx="4811716" cy="4038741"/>
          </a:xfrm>
          <a:prstGeom prst="rect">
            <a:avLst/>
          </a:prstGeom>
          <a:noFill/>
          <a:ln>
            <a:noFill/>
          </a:ln>
        </p:spPr>
        <p:txBody>
          <a:bodyPr spcFirstLastPara="1" wrap="square" lIns="42875" tIns="42875" rIns="42875" bIns="42875" anchor="t" anchorCtr="0"/>
          <a:lstStyle>
            <a:lvl1pPr marL="457178" marR="0" lvl="0" indent="-298435" algn="l" rtl="0">
              <a:lnSpc>
                <a:spcPct val="110000"/>
              </a:lnSpc>
              <a:spcBef>
                <a:spcPts val="1600"/>
              </a:spcBef>
              <a:spcAft>
                <a:spcPts val="0"/>
              </a:spcAft>
              <a:buClr>
                <a:srgbClr val="0071CE"/>
              </a:buClr>
              <a:buSzPts val="1100"/>
              <a:buFont typeface="Arial"/>
              <a:buChar char="•"/>
              <a:defRPr sz="1500" b="0" i="0" u="none" strike="noStrike" cap="none">
                <a:solidFill>
                  <a:schemeClr val="dk1"/>
                </a:solidFill>
                <a:latin typeface="Open Sans"/>
                <a:ea typeface="Open Sans"/>
                <a:cs typeface="Open Sans"/>
                <a:sym typeface="Open Sans"/>
              </a:defRPr>
            </a:lvl1pPr>
            <a:lvl2pPr marL="914354" marR="0" lvl="1" indent="-292086" algn="l" rtl="0">
              <a:lnSpc>
                <a:spcPct val="110000"/>
              </a:lnSpc>
              <a:spcBef>
                <a:spcPts val="400"/>
              </a:spcBef>
              <a:spcAft>
                <a:spcPts val="0"/>
              </a:spcAft>
              <a:buClr>
                <a:srgbClr val="0071CE"/>
              </a:buClr>
              <a:buSzPts val="1000"/>
              <a:buFont typeface="Open Sans"/>
              <a:buChar char="–"/>
              <a:defRPr sz="1300" b="0" i="0" u="none" strike="noStrike" cap="none">
                <a:solidFill>
                  <a:schemeClr val="dk1"/>
                </a:solidFill>
                <a:latin typeface="Open Sans"/>
                <a:ea typeface="Open Sans"/>
                <a:cs typeface="Open Sans"/>
                <a:sym typeface="Open Sans"/>
              </a:defRPr>
            </a:lvl2pPr>
            <a:lvl3pPr marL="1371532" marR="0" lvl="2" indent="-292086" algn="l" rtl="0">
              <a:lnSpc>
                <a:spcPct val="110000"/>
              </a:lnSpc>
              <a:spcBef>
                <a:spcPts val="400"/>
              </a:spcBef>
              <a:spcAft>
                <a:spcPts val="0"/>
              </a:spcAft>
              <a:buClr>
                <a:srgbClr val="0071CE"/>
              </a:buClr>
              <a:buSzPts val="1000"/>
              <a:buFont typeface="Arial"/>
              <a:buChar char="•"/>
              <a:defRPr sz="1300" b="0" i="0" u="none" strike="noStrike" cap="none">
                <a:solidFill>
                  <a:schemeClr val="dk1"/>
                </a:solidFill>
                <a:latin typeface="Open Sans"/>
                <a:ea typeface="Open Sans"/>
                <a:cs typeface="Open Sans"/>
                <a:sym typeface="Open Sans"/>
              </a:defRPr>
            </a:lvl3pPr>
            <a:lvl4pPr marL="1828709" marR="0" lvl="3"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4pPr>
            <a:lvl5pPr marL="2285886" marR="0" lvl="4"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5pPr>
            <a:lvl6pPr marL="2743062" marR="0" lvl="5"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6pPr>
            <a:lvl7pPr marL="3200240" marR="0" lvl="6"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7pPr>
            <a:lvl8pPr marL="3657418" marR="0" lvl="7"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8pPr>
            <a:lvl9pPr marL="4114594" marR="0" lvl="8" indent="-279386" algn="l" rtl="0">
              <a:lnSpc>
                <a:spcPct val="100000"/>
              </a:lnSpc>
              <a:spcBef>
                <a:spcPts val="400"/>
              </a:spcBef>
              <a:spcAft>
                <a:spcPts val="10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9pPr>
          </a:lstStyle>
          <a:p>
            <a:endParaRPr/>
          </a:p>
        </p:txBody>
      </p:sp>
      <p:grpSp>
        <p:nvGrpSpPr>
          <p:cNvPr id="118" name="Google Shape;118;p23"/>
          <p:cNvGrpSpPr/>
          <p:nvPr/>
        </p:nvGrpSpPr>
        <p:grpSpPr>
          <a:xfrm>
            <a:off x="8317431" y="4086525"/>
            <a:ext cx="709372" cy="931527"/>
            <a:chOff x="603315" y="722803"/>
            <a:chExt cx="3862698" cy="5072379"/>
          </a:xfrm>
        </p:grpSpPr>
        <p:pic>
          <p:nvPicPr>
            <p:cNvPr id="119" name="Google Shape;119;p23"/>
            <p:cNvPicPr preferRelativeResize="0"/>
            <p:nvPr/>
          </p:nvPicPr>
          <p:blipFill rotWithShape="1">
            <a:blip r:embed="rId2">
              <a:alphaModFix/>
            </a:blip>
            <a:srcRect/>
            <a:stretch/>
          </p:blipFill>
          <p:spPr>
            <a:xfrm>
              <a:off x="603315" y="3859878"/>
              <a:ext cx="3862698" cy="1935304"/>
            </a:xfrm>
            <a:prstGeom prst="rect">
              <a:avLst/>
            </a:prstGeom>
            <a:noFill/>
            <a:ln>
              <a:noFill/>
            </a:ln>
          </p:spPr>
        </p:pic>
        <p:pic>
          <p:nvPicPr>
            <p:cNvPr id="120" name="Google Shape;120;p23"/>
            <p:cNvPicPr preferRelativeResize="0"/>
            <p:nvPr/>
          </p:nvPicPr>
          <p:blipFill rotWithShape="1">
            <a:blip r:embed="rId3">
              <a:alphaModFix/>
            </a:blip>
            <a:srcRect/>
            <a:stretch/>
          </p:blipFill>
          <p:spPr>
            <a:xfrm>
              <a:off x="828707" y="722803"/>
              <a:ext cx="3171988" cy="3168813"/>
            </a:xfrm>
            <a:prstGeom prst="rect">
              <a:avLst/>
            </a:prstGeom>
            <a:noFill/>
            <a:ln>
              <a:noFill/>
            </a:ln>
          </p:spPr>
        </p:pic>
      </p:gr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121"/>
        <p:cNvGrpSpPr/>
        <p:nvPr/>
      </p:nvGrpSpPr>
      <p:grpSpPr>
        <a:xfrm>
          <a:off x="0" y="0"/>
          <a:ext cx="0" cy="0"/>
          <a:chOff x="0" y="0"/>
          <a:chExt cx="0" cy="0"/>
        </a:xfrm>
      </p:grpSpPr>
      <p:grpSp>
        <p:nvGrpSpPr>
          <p:cNvPr id="122" name="Google Shape;122;p24"/>
          <p:cNvGrpSpPr/>
          <p:nvPr/>
        </p:nvGrpSpPr>
        <p:grpSpPr>
          <a:xfrm>
            <a:off x="8317431" y="4086525"/>
            <a:ext cx="709372" cy="931527"/>
            <a:chOff x="603315" y="722803"/>
            <a:chExt cx="3862698" cy="5072379"/>
          </a:xfrm>
        </p:grpSpPr>
        <p:pic>
          <p:nvPicPr>
            <p:cNvPr id="123" name="Google Shape;123;p24"/>
            <p:cNvPicPr preferRelativeResize="0"/>
            <p:nvPr/>
          </p:nvPicPr>
          <p:blipFill rotWithShape="1">
            <a:blip r:embed="rId2">
              <a:alphaModFix/>
            </a:blip>
            <a:srcRect/>
            <a:stretch/>
          </p:blipFill>
          <p:spPr>
            <a:xfrm>
              <a:off x="603315" y="3859878"/>
              <a:ext cx="3862698" cy="1935304"/>
            </a:xfrm>
            <a:prstGeom prst="rect">
              <a:avLst/>
            </a:prstGeom>
            <a:noFill/>
            <a:ln>
              <a:noFill/>
            </a:ln>
          </p:spPr>
        </p:pic>
        <p:pic>
          <p:nvPicPr>
            <p:cNvPr id="124" name="Google Shape;124;p24"/>
            <p:cNvPicPr preferRelativeResize="0"/>
            <p:nvPr/>
          </p:nvPicPr>
          <p:blipFill rotWithShape="1">
            <a:blip r:embed="rId3">
              <a:alphaModFix/>
            </a:blip>
            <a:srcRect/>
            <a:stretch/>
          </p:blipFill>
          <p:spPr>
            <a:xfrm>
              <a:off x="828707" y="722803"/>
              <a:ext cx="3171988" cy="3168813"/>
            </a:xfrm>
            <a:prstGeom prst="rect">
              <a:avLst/>
            </a:prstGeom>
            <a:noFill/>
            <a:ln>
              <a:noFill/>
            </a:ln>
          </p:spPr>
        </p:pic>
      </p:grpSp>
    </p:spTree>
  </p:cSld>
  <p:clrMapOvr>
    <a:masterClrMapping/>
  </p:clrMapOvr>
  <p:transition spd="med">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bullets">
  <p:cSld name="1_title-bullets">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body" idx="1"/>
          </p:nvPr>
        </p:nvSpPr>
        <p:spPr>
          <a:xfrm>
            <a:off x="270055" y="850805"/>
            <a:ext cx="8572500" cy="3875700"/>
          </a:xfrm>
          <a:prstGeom prst="rect">
            <a:avLst/>
          </a:prstGeom>
          <a:noFill/>
          <a:ln>
            <a:noFill/>
          </a:ln>
        </p:spPr>
        <p:txBody>
          <a:bodyPr spcFirstLastPara="1" wrap="square" lIns="42875" tIns="42875" rIns="42875" bIns="42875" anchor="t" anchorCtr="0"/>
          <a:lstStyle>
            <a:lvl1pPr marL="457178" marR="0" lvl="0" indent="-317484" algn="l" rtl="0">
              <a:lnSpc>
                <a:spcPct val="110000"/>
              </a:lnSpc>
              <a:spcBef>
                <a:spcPts val="1100"/>
              </a:spcBef>
              <a:spcAft>
                <a:spcPts val="0"/>
              </a:spcAft>
              <a:buClr>
                <a:srgbClr val="0071CE"/>
              </a:buClr>
              <a:buSzPts val="1400"/>
              <a:buFont typeface="Arial"/>
              <a:buChar char="•"/>
              <a:defRPr sz="1800" b="0" i="0" u="none" strike="noStrike" cap="none">
                <a:solidFill>
                  <a:schemeClr val="dk1"/>
                </a:solidFill>
                <a:latin typeface="Open Sans"/>
                <a:ea typeface="Open Sans"/>
                <a:cs typeface="Open Sans"/>
                <a:sym typeface="Open Sans"/>
              </a:defRPr>
            </a:lvl1pPr>
            <a:lvl2pPr marL="914354" marR="0" lvl="1" indent="-298435" algn="l" rtl="0">
              <a:lnSpc>
                <a:spcPct val="110000"/>
              </a:lnSpc>
              <a:spcBef>
                <a:spcPts val="400"/>
              </a:spcBef>
              <a:spcAft>
                <a:spcPts val="0"/>
              </a:spcAft>
              <a:buClr>
                <a:srgbClr val="0071CE"/>
              </a:buClr>
              <a:buSzPts val="1100"/>
              <a:buFont typeface="Open Sans"/>
              <a:buChar char="–"/>
              <a:defRPr sz="1500" b="0" i="0" u="none" strike="noStrike" cap="none">
                <a:solidFill>
                  <a:schemeClr val="dk1"/>
                </a:solidFill>
                <a:latin typeface="Open Sans"/>
                <a:ea typeface="Open Sans"/>
                <a:cs typeface="Open Sans"/>
                <a:sym typeface="Open Sans"/>
              </a:defRPr>
            </a:lvl2pPr>
            <a:lvl3pPr marL="1371532" marR="0" lvl="2" indent="-292086" algn="l" rtl="0">
              <a:lnSpc>
                <a:spcPct val="110000"/>
              </a:lnSpc>
              <a:spcBef>
                <a:spcPts val="400"/>
              </a:spcBef>
              <a:spcAft>
                <a:spcPts val="0"/>
              </a:spcAft>
              <a:buClr>
                <a:srgbClr val="0071CE"/>
              </a:buClr>
              <a:buSzPts val="1000"/>
              <a:buFont typeface="Arial"/>
              <a:buChar char="•"/>
              <a:defRPr sz="1300" b="0" i="0" u="none" strike="noStrike" cap="none">
                <a:solidFill>
                  <a:schemeClr val="dk1"/>
                </a:solidFill>
                <a:latin typeface="Open Sans"/>
                <a:ea typeface="Open Sans"/>
                <a:cs typeface="Open Sans"/>
                <a:sym typeface="Open Sans"/>
              </a:defRPr>
            </a:lvl3pPr>
            <a:lvl4pPr marL="1828709" marR="0" lvl="3"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4pPr>
            <a:lvl5pPr marL="2285886" marR="0" lvl="4"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5pPr>
            <a:lvl6pPr marL="2743062" marR="0" lvl="5"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6pPr>
            <a:lvl7pPr marL="3200240" marR="0" lvl="6"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7pPr>
            <a:lvl8pPr marL="3657418" marR="0" lvl="7" indent="-279386" algn="l" rtl="0">
              <a:lnSpc>
                <a:spcPct val="100000"/>
              </a:lnSpc>
              <a:spcBef>
                <a:spcPts val="400"/>
              </a:spcBef>
              <a:spcAft>
                <a:spcPts val="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8pPr>
            <a:lvl9pPr marL="4114594" marR="0" lvl="8" indent="-279386" algn="l" rtl="0">
              <a:lnSpc>
                <a:spcPct val="100000"/>
              </a:lnSpc>
              <a:spcBef>
                <a:spcPts val="400"/>
              </a:spcBef>
              <a:spcAft>
                <a:spcPts val="100"/>
              </a:spcAft>
              <a:buClr>
                <a:srgbClr val="0071CE"/>
              </a:buClr>
              <a:buSzPts val="800"/>
              <a:buFont typeface="Open Sans"/>
              <a:buChar char="●"/>
              <a:defRPr sz="1000" b="0" i="0" u="none" strike="noStrike" cap="none">
                <a:solidFill>
                  <a:srgbClr val="000000"/>
                </a:solidFill>
                <a:latin typeface="Open Sans"/>
                <a:ea typeface="Open Sans"/>
                <a:cs typeface="Open Sans"/>
                <a:sym typeface="Open Sans"/>
              </a:defRPr>
            </a:lvl9pPr>
          </a:lstStyle>
          <a:p>
            <a:endParaRPr/>
          </a:p>
        </p:txBody>
      </p:sp>
      <p:sp>
        <p:nvSpPr>
          <p:cNvPr id="127" name="Google Shape;127;p25"/>
          <p:cNvSpPr txBox="1">
            <a:spLocks noGrp="1"/>
          </p:cNvSpPr>
          <p:nvPr>
            <p:ph type="title"/>
          </p:nvPr>
        </p:nvSpPr>
        <p:spPr>
          <a:xfrm>
            <a:off x="265279" y="4574"/>
            <a:ext cx="8571000" cy="690000"/>
          </a:xfrm>
          <a:prstGeom prst="rect">
            <a:avLst/>
          </a:prstGeom>
          <a:noFill/>
          <a:ln>
            <a:noFill/>
          </a:ln>
        </p:spPr>
        <p:txBody>
          <a:bodyPr spcFirstLastPara="1" wrap="square" lIns="42875" tIns="42875" rIns="42875" bIns="42875" anchor="b" anchorCtr="0"/>
          <a:lstStyle>
            <a:lvl1pPr marR="0" lvl="0" algn="l" rtl="0">
              <a:lnSpc>
                <a:spcPct val="90000"/>
              </a:lnSpc>
              <a:spcBef>
                <a:spcPts val="0"/>
              </a:spcBef>
              <a:spcAft>
                <a:spcPts val="0"/>
              </a:spcAft>
              <a:buClr>
                <a:srgbClr val="0071CE"/>
              </a:buClr>
              <a:buSzPts val="2300"/>
              <a:buFont typeface="Dosis"/>
              <a:buNone/>
              <a:defRPr sz="3000" b="0" i="0" u="none" strike="noStrike" cap="none">
                <a:solidFill>
                  <a:schemeClr val="accent1"/>
                </a:solidFill>
                <a:latin typeface="Dosis Medium"/>
                <a:ea typeface="Dosis Medium"/>
                <a:cs typeface="Dosis Medium"/>
                <a:sym typeface="Dosis Medium"/>
              </a:defRPr>
            </a:lvl1pPr>
            <a:lvl2pPr marR="0" lvl="1" algn="ctr" rtl="0">
              <a:lnSpc>
                <a:spcPct val="90000"/>
              </a:lnSpc>
              <a:spcBef>
                <a:spcPts val="0"/>
              </a:spcBef>
              <a:spcAft>
                <a:spcPts val="0"/>
              </a:spcAft>
              <a:buClr>
                <a:srgbClr val="5D5D5E"/>
              </a:buClr>
              <a:buSzPts val="800"/>
              <a:buFont typeface="Montserrat"/>
              <a:buNone/>
              <a:defRPr sz="3800" b="1" i="0" u="none" strike="noStrike" cap="none">
                <a:solidFill>
                  <a:srgbClr val="5D5D5E"/>
                </a:solidFill>
                <a:latin typeface="Montserrat"/>
                <a:ea typeface="Montserrat"/>
                <a:cs typeface="Montserrat"/>
                <a:sym typeface="Montserrat"/>
              </a:defRPr>
            </a:lvl2pPr>
            <a:lvl3pPr marR="0" lvl="2" algn="ctr" rtl="0">
              <a:lnSpc>
                <a:spcPct val="90000"/>
              </a:lnSpc>
              <a:spcBef>
                <a:spcPts val="0"/>
              </a:spcBef>
              <a:spcAft>
                <a:spcPts val="0"/>
              </a:spcAft>
              <a:buClr>
                <a:srgbClr val="5D5D5E"/>
              </a:buClr>
              <a:buSzPts val="800"/>
              <a:buFont typeface="Montserrat"/>
              <a:buNone/>
              <a:defRPr sz="3800" b="1" i="0" u="none" strike="noStrike" cap="none">
                <a:solidFill>
                  <a:srgbClr val="5D5D5E"/>
                </a:solidFill>
                <a:latin typeface="Montserrat"/>
                <a:ea typeface="Montserrat"/>
                <a:cs typeface="Montserrat"/>
                <a:sym typeface="Montserrat"/>
              </a:defRPr>
            </a:lvl3pPr>
            <a:lvl4pPr marR="0" lvl="3" algn="ctr" rtl="0">
              <a:lnSpc>
                <a:spcPct val="90000"/>
              </a:lnSpc>
              <a:spcBef>
                <a:spcPts val="0"/>
              </a:spcBef>
              <a:spcAft>
                <a:spcPts val="0"/>
              </a:spcAft>
              <a:buClr>
                <a:srgbClr val="5D5D5E"/>
              </a:buClr>
              <a:buSzPts val="800"/>
              <a:buFont typeface="Montserrat"/>
              <a:buNone/>
              <a:defRPr sz="3800" b="1" i="0" u="none" strike="noStrike" cap="none">
                <a:solidFill>
                  <a:srgbClr val="5D5D5E"/>
                </a:solidFill>
                <a:latin typeface="Montserrat"/>
                <a:ea typeface="Montserrat"/>
                <a:cs typeface="Montserrat"/>
                <a:sym typeface="Montserrat"/>
              </a:defRPr>
            </a:lvl4pPr>
            <a:lvl5pPr marR="0" lvl="4" algn="ctr" rtl="0">
              <a:lnSpc>
                <a:spcPct val="90000"/>
              </a:lnSpc>
              <a:spcBef>
                <a:spcPts val="0"/>
              </a:spcBef>
              <a:spcAft>
                <a:spcPts val="0"/>
              </a:spcAft>
              <a:buClr>
                <a:srgbClr val="5D5D5E"/>
              </a:buClr>
              <a:buSzPts val="800"/>
              <a:buFont typeface="Montserrat"/>
              <a:buNone/>
              <a:defRPr sz="3800" b="1" i="0" u="none" strike="noStrike" cap="none">
                <a:solidFill>
                  <a:srgbClr val="5D5D5E"/>
                </a:solidFill>
                <a:latin typeface="Montserrat"/>
                <a:ea typeface="Montserrat"/>
                <a:cs typeface="Montserrat"/>
                <a:sym typeface="Montserrat"/>
              </a:defRPr>
            </a:lvl5pPr>
            <a:lvl6pPr marR="0" lvl="5" algn="ctr" rtl="0">
              <a:lnSpc>
                <a:spcPct val="90000"/>
              </a:lnSpc>
              <a:spcBef>
                <a:spcPts val="0"/>
              </a:spcBef>
              <a:spcAft>
                <a:spcPts val="0"/>
              </a:spcAft>
              <a:buClr>
                <a:srgbClr val="5D5D5E"/>
              </a:buClr>
              <a:buSzPts val="800"/>
              <a:buFont typeface="Montserrat"/>
              <a:buNone/>
              <a:defRPr sz="3800" b="1" i="0" u="none" strike="noStrike" cap="none">
                <a:solidFill>
                  <a:srgbClr val="5D5D5E"/>
                </a:solidFill>
                <a:latin typeface="Montserrat"/>
                <a:ea typeface="Montserrat"/>
                <a:cs typeface="Montserrat"/>
                <a:sym typeface="Montserrat"/>
              </a:defRPr>
            </a:lvl6pPr>
            <a:lvl7pPr marR="0" lvl="6" algn="ctr" rtl="0">
              <a:lnSpc>
                <a:spcPct val="90000"/>
              </a:lnSpc>
              <a:spcBef>
                <a:spcPts val="0"/>
              </a:spcBef>
              <a:spcAft>
                <a:spcPts val="0"/>
              </a:spcAft>
              <a:buClr>
                <a:srgbClr val="5D5D5E"/>
              </a:buClr>
              <a:buSzPts val="800"/>
              <a:buFont typeface="Montserrat"/>
              <a:buNone/>
              <a:defRPr sz="3800" b="1" i="0" u="none" strike="noStrike" cap="none">
                <a:solidFill>
                  <a:srgbClr val="5D5D5E"/>
                </a:solidFill>
                <a:latin typeface="Montserrat"/>
                <a:ea typeface="Montserrat"/>
                <a:cs typeface="Montserrat"/>
                <a:sym typeface="Montserrat"/>
              </a:defRPr>
            </a:lvl7pPr>
            <a:lvl8pPr marR="0" lvl="7" algn="ctr" rtl="0">
              <a:lnSpc>
                <a:spcPct val="90000"/>
              </a:lnSpc>
              <a:spcBef>
                <a:spcPts val="0"/>
              </a:spcBef>
              <a:spcAft>
                <a:spcPts val="0"/>
              </a:spcAft>
              <a:buClr>
                <a:srgbClr val="5D5D5E"/>
              </a:buClr>
              <a:buSzPts val="800"/>
              <a:buFont typeface="Montserrat"/>
              <a:buNone/>
              <a:defRPr sz="3800" b="1" i="0" u="none" strike="noStrike" cap="none">
                <a:solidFill>
                  <a:srgbClr val="5D5D5E"/>
                </a:solidFill>
                <a:latin typeface="Montserrat"/>
                <a:ea typeface="Montserrat"/>
                <a:cs typeface="Montserrat"/>
                <a:sym typeface="Montserrat"/>
              </a:defRPr>
            </a:lvl8pPr>
            <a:lvl9pPr marR="0" lvl="8" algn="ctr" rtl="0">
              <a:lnSpc>
                <a:spcPct val="90000"/>
              </a:lnSpc>
              <a:spcBef>
                <a:spcPts val="0"/>
              </a:spcBef>
              <a:spcAft>
                <a:spcPts val="0"/>
              </a:spcAft>
              <a:buClr>
                <a:srgbClr val="5D5D5E"/>
              </a:buClr>
              <a:buSzPts val="800"/>
              <a:buFont typeface="Montserrat"/>
              <a:buNone/>
              <a:defRPr sz="3800" b="1" i="0" u="none" strike="noStrike" cap="none">
                <a:solidFill>
                  <a:srgbClr val="5D5D5E"/>
                </a:solidFill>
                <a:latin typeface="Montserrat"/>
                <a:ea typeface="Montserrat"/>
                <a:cs typeface="Montserrat"/>
                <a:sym typeface="Montserrat"/>
              </a:defRPr>
            </a:lvl9pPr>
          </a:lstStyle>
          <a:p>
            <a:endParaRPr/>
          </a:p>
        </p:txBody>
      </p:sp>
      <p:grpSp>
        <p:nvGrpSpPr>
          <p:cNvPr id="128" name="Google Shape;128;p25"/>
          <p:cNvGrpSpPr/>
          <p:nvPr/>
        </p:nvGrpSpPr>
        <p:grpSpPr>
          <a:xfrm>
            <a:off x="8317431" y="4086525"/>
            <a:ext cx="709372" cy="931527"/>
            <a:chOff x="603315" y="722803"/>
            <a:chExt cx="3862698" cy="5072379"/>
          </a:xfrm>
        </p:grpSpPr>
        <p:pic>
          <p:nvPicPr>
            <p:cNvPr id="129" name="Google Shape;129;p25"/>
            <p:cNvPicPr preferRelativeResize="0"/>
            <p:nvPr/>
          </p:nvPicPr>
          <p:blipFill rotWithShape="1">
            <a:blip r:embed="rId2">
              <a:alphaModFix/>
            </a:blip>
            <a:srcRect/>
            <a:stretch/>
          </p:blipFill>
          <p:spPr>
            <a:xfrm>
              <a:off x="603315" y="3859878"/>
              <a:ext cx="3862698" cy="1935304"/>
            </a:xfrm>
            <a:prstGeom prst="rect">
              <a:avLst/>
            </a:prstGeom>
            <a:noFill/>
            <a:ln>
              <a:noFill/>
            </a:ln>
          </p:spPr>
        </p:pic>
        <p:pic>
          <p:nvPicPr>
            <p:cNvPr id="130" name="Google Shape;130;p25"/>
            <p:cNvPicPr preferRelativeResize="0"/>
            <p:nvPr/>
          </p:nvPicPr>
          <p:blipFill rotWithShape="1">
            <a:blip r:embed="rId3">
              <a:alphaModFix/>
            </a:blip>
            <a:srcRect/>
            <a:stretch/>
          </p:blipFill>
          <p:spPr>
            <a:xfrm>
              <a:off x="828707" y="722803"/>
              <a:ext cx="3171988" cy="3168813"/>
            </a:xfrm>
            <a:prstGeom prst="rect">
              <a:avLst/>
            </a:prstGeom>
            <a:noFill/>
            <a:ln>
              <a:noFill/>
            </a:ln>
          </p:spPr>
        </p:pic>
      </p:grpSp>
    </p:spTree>
  </p:cSld>
  <p:clrMapOvr>
    <a:masterClrMapping/>
  </p:clrMapOvr>
  <p:transition spd="med">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subtitle">
  <p:cSld name="1_title-subtitle">
    <p:bg>
      <p:bgPr>
        <a:solidFill>
          <a:schemeClr val="lt1"/>
        </a:solidFill>
        <a:effectLst/>
      </p:bgPr>
    </p:bg>
    <p:spTree>
      <p:nvGrpSpPr>
        <p:cNvPr id="1" name="Shape 131"/>
        <p:cNvGrpSpPr/>
        <p:nvPr/>
      </p:nvGrpSpPr>
      <p:grpSpPr>
        <a:xfrm>
          <a:off x="0" y="0"/>
          <a:ext cx="0" cy="0"/>
          <a:chOff x="0" y="0"/>
          <a:chExt cx="0" cy="0"/>
        </a:xfrm>
      </p:grpSpPr>
      <p:sp>
        <p:nvSpPr>
          <p:cNvPr id="132" name="Google Shape;132;p26"/>
          <p:cNvSpPr txBox="1">
            <a:spLocks noGrp="1"/>
          </p:cNvSpPr>
          <p:nvPr>
            <p:ph type="subTitle" idx="1"/>
          </p:nvPr>
        </p:nvSpPr>
        <p:spPr>
          <a:xfrm>
            <a:off x="265279" y="702729"/>
            <a:ext cx="8632200" cy="548700"/>
          </a:xfrm>
          <a:prstGeom prst="rect">
            <a:avLst/>
          </a:prstGeom>
          <a:noFill/>
          <a:ln>
            <a:noFill/>
          </a:ln>
        </p:spPr>
        <p:txBody>
          <a:bodyPr spcFirstLastPara="1" wrap="square" lIns="68575" tIns="68575" rIns="68575" bIns="68575" anchor="t" anchorCtr="0"/>
          <a:lstStyle>
            <a:lvl1pPr marR="0" lvl="0" algn="l" rtl="0">
              <a:lnSpc>
                <a:spcPct val="100000"/>
              </a:lnSpc>
              <a:spcBef>
                <a:spcPts val="0"/>
              </a:spcBef>
              <a:spcAft>
                <a:spcPts val="0"/>
              </a:spcAft>
              <a:buClr>
                <a:srgbClr val="0071CE"/>
              </a:buClr>
              <a:buSzPts val="800"/>
              <a:buFont typeface="Open Sans"/>
              <a:buNone/>
              <a:defRPr sz="2000" b="0" i="0" u="none" strike="noStrike" cap="none">
                <a:solidFill>
                  <a:schemeClr val="accent1"/>
                </a:solidFill>
                <a:latin typeface="Dosis"/>
                <a:ea typeface="Dosis"/>
                <a:cs typeface="Dosis"/>
                <a:sym typeface="Dosis"/>
              </a:defRPr>
            </a:lvl1pPr>
            <a:lvl2pPr marR="0" lvl="1"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2pPr>
            <a:lvl3pPr marR="0" lvl="2"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3pPr>
            <a:lvl4pPr marR="0" lvl="3"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4pPr>
            <a:lvl5pPr marR="0" lvl="4"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5pPr>
            <a:lvl6pPr marR="0" lvl="5"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6pPr>
            <a:lvl7pPr marR="0" lvl="6"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7pPr>
            <a:lvl8pPr marR="0" lvl="7" algn="l" rtl="0">
              <a:lnSpc>
                <a:spcPct val="100000"/>
              </a:lnSpc>
              <a:spcBef>
                <a:spcPts val="100"/>
              </a:spcBef>
              <a:spcAft>
                <a:spcPts val="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8pPr>
            <a:lvl9pPr marR="0" lvl="8" algn="l" rtl="0">
              <a:lnSpc>
                <a:spcPct val="100000"/>
              </a:lnSpc>
              <a:spcBef>
                <a:spcPts val="100"/>
              </a:spcBef>
              <a:spcAft>
                <a:spcPts val="100"/>
              </a:spcAft>
              <a:buClr>
                <a:srgbClr val="0071CE"/>
              </a:buClr>
              <a:buSzPts val="800"/>
              <a:buFont typeface="Open Sans"/>
              <a:buNone/>
              <a:defRPr sz="1000" b="0" i="0" u="none" strike="noStrike" cap="none">
                <a:solidFill>
                  <a:srgbClr val="000000"/>
                </a:solidFill>
                <a:latin typeface="Open Sans"/>
                <a:ea typeface="Open Sans"/>
                <a:cs typeface="Open Sans"/>
                <a:sym typeface="Open Sans"/>
              </a:defRPr>
            </a:lvl9pPr>
          </a:lstStyle>
          <a:p>
            <a:endParaRPr/>
          </a:p>
        </p:txBody>
      </p:sp>
      <p:sp>
        <p:nvSpPr>
          <p:cNvPr id="133" name="Google Shape;133;p26"/>
          <p:cNvSpPr txBox="1">
            <a:spLocks noGrp="1"/>
          </p:cNvSpPr>
          <p:nvPr>
            <p:ph type="title"/>
          </p:nvPr>
        </p:nvSpPr>
        <p:spPr>
          <a:xfrm>
            <a:off x="265279" y="4575"/>
            <a:ext cx="8607900" cy="6900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rgbClr val="0071CE"/>
              </a:buClr>
              <a:buSzPts val="700"/>
              <a:buFont typeface="Dosis"/>
              <a:buNone/>
              <a:defRPr sz="3000" b="0" i="0" u="none" strike="noStrike" cap="none">
                <a:solidFill>
                  <a:schemeClr val="accent1"/>
                </a:solidFill>
                <a:latin typeface="Dosis Medium"/>
                <a:ea typeface="Dosis Medium"/>
                <a:cs typeface="Dosis Medium"/>
                <a:sym typeface="Dosis Medium"/>
              </a:defRPr>
            </a:lvl1pPr>
            <a:lvl2pPr marR="0" lvl="1"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2pPr>
            <a:lvl3pPr marR="0" lvl="2"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3pPr>
            <a:lvl4pPr marR="0" lvl="3"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4pPr>
            <a:lvl5pPr marR="0" lvl="4"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5pPr>
            <a:lvl6pPr marR="0" lvl="5"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6pPr>
            <a:lvl7pPr marR="0" lvl="6"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7pPr>
            <a:lvl8pPr marR="0" lvl="7"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8pPr>
            <a:lvl9pPr marR="0" lvl="8" algn="ctr" rtl="0">
              <a:lnSpc>
                <a:spcPct val="90000"/>
              </a:lnSpc>
              <a:spcBef>
                <a:spcPts val="0"/>
              </a:spcBef>
              <a:spcAft>
                <a:spcPts val="0"/>
              </a:spcAft>
              <a:buClr>
                <a:srgbClr val="5D5D5E"/>
              </a:buClr>
              <a:buSzPts val="700"/>
              <a:buFont typeface="Montserrat"/>
              <a:buNone/>
              <a:defRPr sz="3800" b="1" i="0" u="none" strike="noStrike" cap="none">
                <a:solidFill>
                  <a:srgbClr val="5D5D5E"/>
                </a:solidFill>
                <a:latin typeface="Montserrat"/>
                <a:ea typeface="Montserrat"/>
                <a:cs typeface="Montserrat"/>
                <a:sym typeface="Montserrat"/>
              </a:defRPr>
            </a:lvl9pPr>
          </a:lstStyle>
          <a:p>
            <a:endParaRPr/>
          </a:p>
        </p:txBody>
      </p:sp>
      <p:grpSp>
        <p:nvGrpSpPr>
          <p:cNvPr id="134" name="Google Shape;134;p26"/>
          <p:cNvGrpSpPr/>
          <p:nvPr/>
        </p:nvGrpSpPr>
        <p:grpSpPr>
          <a:xfrm>
            <a:off x="8317431" y="4086525"/>
            <a:ext cx="709372" cy="931527"/>
            <a:chOff x="603315" y="722803"/>
            <a:chExt cx="3862698" cy="5072379"/>
          </a:xfrm>
        </p:grpSpPr>
        <p:pic>
          <p:nvPicPr>
            <p:cNvPr id="135" name="Google Shape;135;p26"/>
            <p:cNvPicPr preferRelativeResize="0"/>
            <p:nvPr/>
          </p:nvPicPr>
          <p:blipFill rotWithShape="1">
            <a:blip r:embed="rId2">
              <a:alphaModFix/>
            </a:blip>
            <a:srcRect/>
            <a:stretch/>
          </p:blipFill>
          <p:spPr>
            <a:xfrm>
              <a:off x="603315" y="3859878"/>
              <a:ext cx="3862698" cy="1935304"/>
            </a:xfrm>
            <a:prstGeom prst="rect">
              <a:avLst/>
            </a:prstGeom>
            <a:noFill/>
            <a:ln>
              <a:noFill/>
            </a:ln>
          </p:spPr>
        </p:pic>
        <p:pic>
          <p:nvPicPr>
            <p:cNvPr id="136" name="Google Shape;136;p26"/>
            <p:cNvPicPr preferRelativeResize="0"/>
            <p:nvPr/>
          </p:nvPicPr>
          <p:blipFill rotWithShape="1">
            <a:blip r:embed="rId3">
              <a:alphaModFix/>
            </a:blip>
            <a:srcRect/>
            <a:stretch/>
          </p:blipFill>
          <p:spPr>
            <a:xfrm>
              <a:off x="828707" y="722803"/>
              <a:ext cx="3171988" cy="3168813"/>
            </a:xfrm>
            <a:prstGeom prst="rect">
              <a:avLst/>
            </a:prstGeom>
            <a:noFill/>
            <a:ln>
              <a:noFill/>
            </a:ln>
          </p:spPr>
        </p:pic>
      </p:gr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Rectangle 3">
            <a:extLst>
              <a:ext uri="{FF2B5EF4-FFF2-40B4-BE49-F238E27FC236}">
                <a16:creationId xmlns:a16="http://schemas.microsoft.com/office/drawing/2014/main" id="{28D9F43F-890A-F34E-BDED-AEBF31F0453D}"/>
              </a:ext>
            </a:extLst>
          </p:cNvPr>
          <p:cNvSpPr/>
          <p:nvPr userDrawn="1"/>
        </p:nvSpPr>
        <p:spPr>
          <a:xfrm>
            <a:off x="0" y="0"/>
            <a:ext cx="3703320" cy="512031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7D43632A-8AD8-0B4D-9F8D-2A7CD835F5D9}"/>
              </a:ext>
            </a:extLst>
          </p:cNvPr>
          <p:cNvSpPr>
            <a:spLocks noGrp="1"/>
          </p:cNvSpPr>
          <p:nvPr>
            <p:ph type="body" sz="quarter" idx="10"/>
          </p:nvPr>
        </p:nvSpPr>
        <p:spPr>
          <a:xfrm>
            <a:off x="302316" y="3773143"/>
            <a:ext cx="3250694" cy="1747467"/>
          </a:xfrm>
        </p:spPr>
        <p:txBody>
          <a:bodyPr>
            <a:noAutofit/>
          </a:bodyPr>
          <a:lstStyle>
            <a:lvl1pPr marL="0" indent="0">
              <a:buFontTx/>
              <a:buNone/>
              <a:defRPr sz="2600" b="1">
                <a:solidFill>
                  <a:schemeClr val="bg1"/>
                </a:solidFill>
              </a:defRPr>
            </a:lvl1pPr>
            <a:lvl2pPr marL="329176" indent="0">
              <a:buFontTx/>
              <a:buNone/>
              <a:defRPr sz="2300" b="1">
                <a:solidFill>
                  <a:schemeClr val="bg1"/>
                </a:solidFill>
              </a:defRPr>
            </a:lvl2pPr>
            <a:lvl3pPr marL="646160" indent="0">
              <a:buFontTx/>
              <a:buNone/>
              <a:defRPr sz="2000" b="1">
                <a:solidFill>
                  <a:schemeClr val="bg1"/>
                </a:solidFill>
              </a:defRPr>
            </a:lvl3pPr>
            <a:lvl4pPr marL="963144" indent="0">
              <a:buFontTx/>
              <a:buNone/>
              <a:defRPr sz="1800" b="1">
                <a:solidFill>
                  <a:schemeClr val="bg1"/>
                </a:solidFill>
              </a:defRPr>
            </a:lvl4pPr>
            <a:lvl5pPr marL="1280128" indent="0">
              <a:buFontTx/>
              <a:buNone/>
              <a:defRPr sz="1600" b="1">
                <a:solidFill>
                  <a:schemeClr val="bg1"/>
                </a:solidFill>
              </a:defRPr>
            </a:lvl5pPr>
          </a:lstStyle>
          <a:p>
            <a:pPr lvl="0"/>
            <a:r>
              <a:rPr lang="en-US" dirty="0"/>
              <a:t>Edit Master text styles</a:t>
            </a:r>
          </a:p>
        </p:txBody>
      </p:sp>
      <p:sp>
        <p:nvSpPr>
          <p:cNvPr id="6" name="Text Placeholder 5">
            <a:extLst>
              <a:ext uri="{FF2B5EF4-FFF2-40B4-BE49-F238E27FC236}">
                <a16:creationId xmlns:a16="http://schemas.microsoft.com/office/drawing/2014/main" id="{4174C0EF-3EED-3048-A6BE-087D28BFC81C}"/>
              </a:ext>
            </a:extLst>
          </p:cNvPr>
          <p:cNvSpPr>
            <a:spLocks noGrp="1"/>
          </p:cNvSpPr>
          <p:nvPr>
            <p:ph type="body" sz="quarter" idx="11"/>
          </p:nvPr>
        </p:nvSpPr>
        <p:spPr>
          <a:xfrm>
            <a:off x="302316" y="1099931"/>
            <a:ext cx="3250694" cy="2075608"/>
          </a:xfrm>
        </p:spPr>
        <p:txBody>
          <a:bodyPr anchor="ctr" anchorCtr="0">
            <a:noAutofit/>
          </a:bodyPr>
          <a:lstStyle>
            <a:lvl1pPr marL="0" indent="0">
              <a:buFontTx/>
              <a:buNone/>
              <a:defRPr sz="3600" b="1" cap="all" baseline="0">
                <a:solidFill>
                  <a:schemeClr val="bg1"/>
                </a:solidFill>
              </a:defRPr>
            </a:lvl1pPr>
            <a:lvl2pPr marL="329176" indent="0">
              <a:buFontTx/>
              <a:buNone/>
              <a:defRPr sz="2300" b="1">
                <a:solidFill>
                  <a:schemeClr val="bg1"/>
                </a:solidFill>
              </a:defRPr>
            </a:lvl2pPr>
            <a:lvl3pPr marL="646160" indent="0">
              <a:buFontTx/>
              <a:buNone/>
              <a:defRPr sz="2000" b="1">
                <a:solidFill>
                  <a:schemeClr val="bg1"/>
                </a:solidFill>
              </a:defRPr>
            </a:lvl3pPr>
            <a:lvl4pPr marL="963144" indent="0">
              <a:buFontTx/>
              <a:buNone/>
              <a:defRPr sz="1800" b="1">
                <a:solidFill>
                  <a:schemeClr val="bg1"/>
                </a:solidFill>
              </a:defRPr>
            </a:lvl4pPr>
            <a:lvl5pPr marL="1280128" indent="0">
              <a:buFontTx/>
              <a:buNone/>
              <a:defRPr sz="1600" b="1">
                <a:solidFill>
                  <a:schemeClr val="bg1"/>
                </a:solidFill>
              </a:defRPr>
            </a:lvl5pPr>
          </a:lstStyle>
          <a:p>
            <a:pPr lvl="0"/>
            <a:r>
              <a:rPr lang="en-US" dirty="0"/>
              <a:t>Edit Master text styles</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144417"/>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205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178" lvl="0" indent="-342882">
              <a:spcBef>
                <a:spcPts val="0"/>
              </a:spcBef>
              <a:spcAft>
                <a:spcPts val="0"/>
              </a:spcAft>
              <a:buSzPts val="1800"/>
              <a:buChar char="●"/>
              <a:defRPr/>
            </a:lvl1pPr>
            <a:lvl2pPr marL="914354" lvl="1" indent="-317484">
              <a:spcBef>
                <a:spcPts val="1600"/>
              </a:spcBef>
              <a:spcAft>
                <a:spcPts val="0"/>
              </a:spcAft>
              <a:buSzPts val="1400"/>
              <a:buChar char="○"/>
              <a:defRPr/>
            </a:lvl2pPr>
            <a:lvl3pPr marL="1371532" lvl="2" indent="-317484">
              <a:spcBef>
                <a:spcPts val="1600"/>
              </a:spcBef>
              <a:spcAft>
                <a:spcPts val="0"/>
              </a:spcAft>
              <a:buSzPts val="1400"/>
              <a:buChar char="■"/>
              <a:defRPr/>
            </a:lvl3pPr>
            <a:lvl4pPr marL="1828709" lvl="3" indent="-317484">
              <a:spcBef>
                <a:spcPts val="1600"/>
              </a:spcBef>
              <a:spcAft>
                <a:spcPts val="0"/>
              </a:spcAft>
              <a:buSzPts val="1400"/>
              <a:buChar char="●"/>
              <a:defRPr/>
            </a:lvl4pPr>
            <a:lvl5pPr marL="2285886" lvl="4" indent="-317484">
              <a:spcBef>
                <a:spcPts val="1600"/>
              </a:spcBef>
              <a:spcAft>
                <a:spcPts val="0"/>
              </a:spcAft>
              <a:buSzPts val="1400"/>
              <a:buChar char="○"/>
              <a:defRPr/>
            </a:lvl5pPr>
            <a:lvl6pPr marL="2743062" lvl="5" indent="-317484">
              <a:spcBef>
                <a:spcPts val="1600"/>
              </a:spcBef>
              <a:spcAft>
                <a:spcPts val="0"/>
              </a:spcAft>
              <a:buSzPts val="1400"/>
              <a:buChar char="■"/>
              <a:defRPr/>
            </a:lvl6pPr>
            <a:lvl7pPr marL="3200240" lvl="6" indent="-317484">
              <a:spcBef>
                <a:spcPts val="1600"/>
              </a:spcBef>
              <a:spcAft>
                <a:spcPts val="0"/>
              </a:spcAft>
              <a:buSzPts val="1400"/>
              <a:buChar char="●"/>
              <a:defRPr/>
            </a:lvl7pPr>
            <a:lvl8pPr marL="3657418" lvl="7" indent="-317484">
              <a:spcBef>
                <a:spcPts val="1600"/>
              </a:spcBef>
              <a:spcAft>
                <a:spcPts val="0"/>
              </a:spcAft>
              <a:buSzPts val="1400"/>
              <a:buChar char="○"/>
              <a:defRPr/>
            </a:lvl8pPr>
            <a:lvl9pPr marL="4114594" lvl="8" indent="-317484">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3" y="1152475"/>
            <a:ext cx="3999900" cy="3416400"/>
          </a:xfrm>
          <a:prstGeom prst="rect">
            <a:avLst/>
          </a:prstGeom>
        </p:spPr>
        <p:txBody>
          <a:bodyPr spcFirstLastPara="1" wrap="square" lIns="91425" tIns="91425" rIns="91425" bIns="91425" anchor="t" anchorCtr="0"/>
          <a:lstStyle>
            <a:lvl1pPr marL="457178" lvl="0" indent="-317484">
              <a:spcBef>
                <a:spcPts val="0"/>
              </a:spcBef>
              <a:spcAft>
                <a:spcPts val="0"/>
              </a:spcAft>
              <a:buSzPts val="1400"/>
              <a:buChar char="●"/>
              <a:defRPr sz="1400"/>
            </a:lvl1pPr>
            <a:lvl2pPr marL="914354" lvl="1" indent="-304784">
              <a:spcBef>
                <a:spcPts val="1600"/>
              </a:spcBef>
              <a:spcAft>
                <a:spcPts val="0"/>
              </a:spcAft>
              <a:buSzPts val="1200"/>
              <a:buChar char="○"/>
              <a:defRPr sz="1200"/>
            </a:lvl2pPr>
            <a:lvl3pPr marL="1371532" lvl="2" indent="-304784">
              <a:spcBef>
                <a:spcPts val="1600"/>
              </a:spcBef>
              <a:spcAft>
                <a:spcPts val="0"/>
              </a:spcAft>
              <a:buSzPts val="1200"/>
              <a:buChar char="■"/>
              <a:defRPr sz="1200"/>
            </a:lvl3pPr>
            <a:lvl4pPr marL="1828709" lvl="3" indent="-304784">
              <a:spcBef>
                <a:spcPts val="1600"/>
              </a:spcBef>
              <a:spcAft>
                <a:spcPts val="0"/>
              </a:spcAft>
              <a:buSzPts val="1200"/>
              <a:buChar char="●"/>
              <a:defRPr sz="1200"/>
            </a:lvl4pPr>
            <a:lvl5pPr marL="2285886" lvl="4" indent="-304784">
              <a:spcBef>
                <a:spcPts val="1600"/>
              </a:spcBef>
              <a:spcAft>
                <a:spcPts val="0"/>
              </a:spcAft>
              <a:buSzPts val="1200"/>
              <a:buChar char="○"/>
              <a:defRPr sz="1200"/>
            </a:lvl5pPr>
            <a:lvl6pPr marL="2743062" lvl="5" indent="-304784">
              <a:spcBef>
                <a:spcPts val="1600"/>
              </a:spcBef>
              <a:spcAft>
                <a:spcPts val="0"/>
              </a:spcAft>
              <a:buSzPts val="1200"/>
              <a:buChar char="■"/>
              <a:defRPr sz="1200"/>
            </a:lvl6pPr>
            <a:lvl7pPr marL="3200240" lvl="6" indent="-304784">
              <a:spcBef>
                <a:spcPts val="1600"/>
              </a:spcBef>
              <a:spcAft>
                <a:spcPts val="0"/>
              </a:spcAft>
              <a:buSzPts val="1200"/>
              <a:buChar char="●"/>
              <a:defRPr sz="1200"/>
            </a:lvl7pPr>
            <a:lvl8pPr marL="3657418" lvl="7" indent="-304784">
              <a:spcBef>
                <a:spcPts val="1600"/>
              </a:spcBef>
              <a:spcAft>
                <a:spcPts val="0"/>
              </a:spcAft>
              <a:buSzPts val="1200"/>
              <a:buChar char="○"/>
              <a:defRPr sz="1200"/>
            </a:lvl8pPr>
            <a:lvl9pPr marL="4114594" lvl="8" indent="-304784">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3" y="1152475"/>
            <a:ext cx="3999900" cy="3416400"/>
          </a:xfrm>
          <a:prstGeom prst="rect">
            <a:avLst/>
          </a:prstGeom>
        </p:spPr>
        <p:txBody>
          <a:bodyPr spcFirstLastPara="1" wrap="square" lIns="91425" tIns="91425" rIns="91425" bIns="91425" anchor="t" anchorCtr="0"/>
          <a:lstStyle>
            <a:lvl1pPr marL="457178" lvl="0" indent="-317484">
              <a:spcBef>
                <a:spcPts val="0"/>
              </a:spcBef>
              <a:spcAft>
                <a:spcPts val="0"/>
              </a:spcAft>
              <a:buSzPts val="1400"/>
              <a:buChar char="●"/>
              <a:defRPr sz="1400"/>
            </a:lvl1pPr>
            <a:lvl2pPr marL="914354" lvl="1" indent="-304784">
              <a:spcBef>
                <a:spcPts val="1600"/>
              </a:spcBef>
              <a:spcAft>
                <a:spcPts val="0"/>
              </a:spcAft>
              <a:buSzPts val="1200"/>
              <a:buChar char="○"/>
              <a:defRPr sz="1200"/>
            </a:lvl2pPr>
            <a:lvl3pPr marL="1371532" lvl="2" indent="-304784">
              <a:spcBef>
                <a:spcPts val="1600"/>
              </a:spcBef>
              <a:spcAft>
                <a:spcPts val="0"/>
              </a:spcAft>
              <a:buSzPts val="1200"/>
              <a:buChar char="■"/>
              <a:defRPr sz="1200"/>
            </a:lvl3pPr>
            <a:lvl4pPr marL="1828709" lvl="3" indent="-304784">
              <a:spcBef>
                <a:spcPts val="1600"/>
              </a:spcBef>
              <a:spcAft>
                <a:spcPts val="0"/>
              </a:spcAft>
              <a:buSzPts val="1200"/>
              <a:buChar char="●"/>
              <a:defRPr sz="1200"/>
            </a:lvl4pPr>
            <a:lvl5pPr marL="2285886" lvl="4" indent="-304784">
              <a:spcBef>
                <a:spcPts val="1600"/>
              </a:spcBef>
              <a:spcAft>
                <a:spcPts val="0"/>
              </a:spcAft>
              <a:buSzPts val="1200"/>
              <a:buChar char="○"/>
              <a:defRPr sz="1200"/>
            </a:lvl5pPr>
            <a:lvl6pPr marL="2743062" lvl="5" indent="-304784">
              <a:spcBef>
                <a:spcPts val="1600"/>
              </a:spcBef>
              <a:spcAft>
                <a:spcPts val="0"/>
              </a:spcAft>
              <a:buSzPts val="1200"/>
              <a:buChar char="■"/>
              <a:defRPr sz="1200"/>
            </a:lvl6pPr>
            <a:lvl7pPr marL="3200240" lvl="6" indent="-304784">
              <a:spcBef>
                <a:spcPts val="1600"/>
              </a:spcBef>
              <a:spcAft>
                <a:spcPts val="0"/>
              </a:spcAft>
              <a:buSzPts val="1200"/>
              <a:buChar char="●"/>
              <a:defRPr sz="1200"/>
            </a:lvl7pPr>
            <a:lvl8pPr marL="3657418" lvl="7" indent="-304784">
              <a:spcBef>
                <a:spcPts val="1600"/>
              </a:spcBef>
              <a:spcAft>
                <a:spcPts val="0"/>
              </a:spcAft>
              <a:buSzPts val="1200"/>
              <a:buChar char="○"/>
              <a:defRPr sz="1200"/>
            </a:lvl8pPr>
            <a:lvl9pPr marL="4114594" lvl="8" indent="-304784">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178" lvl="0" indent="-304784">
              <a:spcBef>
                <a:spcPts val="0"/>
              </a:spcBef>
              <a:spcAft>
                <a:spcPts val="0"/>
              </a:spcAft>
              <a:buSzPts val="1200"/>
              <a:buChar char="●"/>
              <a:defRPr sz="1200"/>
            </a:lvl1pPr>
            <a:lvl2pPr marL="914354" lvl="1" indent="-304784">
              <a:spcBef>
                <a:spcPts val="1600"/>
              </a:spcBef>
              <a:spcAft>
                <a:spcPts val="0"/>
              </a:spcAft>
              <a:buSzPts val="1200"/>
              <a:buChar char="○"/>
              <a:defRPr sz="1200"/>
            </a:lvl2pPr>
            <a:lvl3pPr marL="1371532" lvl="2" indent="-304784">
              <a:spcBef>
                <a:spcPts val="1600"/>
              </a:spcBef>
              <a:spcAft>
                <a:spcPts val="0"/>
              </a:spcAft>
              <a:buSzPts val="1200"/>
              <a:buChar char="■"/>
              <a:defRPr sz="1200"/>
            </a:lvl3pPr>
            <a:lvl4pPr marL="1828709" lvl="3" indent="-304784">
              <a:spcBef>
                <a:spcPts val="1600"/>
              </a:spcBef>
              <a:spcAft>
                <a:spcPts val="0"/>
              </a:spcAft>
              <a:buSzPts val="1200"/>
              <a:buChar char="●"/>
              <a:defRPr sz="1200"/>
            </a:lvl4pPr>
            <a:lvl5pPr marL="2285886" lvl="4" indent="-304784">
              <a:spcBef>
                <a:spcPts val="1600"/>
              </a:spcBef>
              <a:spcAft>
                <a:spcPts val="0"/>
              </a:spcAft>
              <a:buSzPts val="1200"/>
              <a:buChar char="○"/>
              <a:defRPr sz="1200"/>
            </a:lvl5pPr>
            <a:lvl6pPr marL="2743062" lvl="5" indent="-304784">
              <a:spcBef>
                <a:spcPts val="1600"/>
              </a:spcBef>
              <a:spcAft>
                <a:spcPts val="0"/>
              </a:spcAft>
              <a:buSzPts val="1200"/>
              <a:buChar char="■"/>
              <a:defRPr sz="1200"/>
            </a:lvl6pPr>
            <a:lvl7pPr marL="3200240" lvl="6" indent="-304784">
              <a:spcBef>
                <a:spcPts val="1600"/>
              </a:spcBef>
              <a:spcAft>
                <a:spcPts val="0"/>
              </a:spcAft>
              <a:buSzPts val="1200"/>
              <a:buChar char="●"/>
              <a:defRPr sz="1200"/>
            </a:lvl7pPr>
            <a:lvl8pPr marL="3657418" lvl="7" indent="-304784">
              <a:spcBef>
                <a:spcPts val="1600"/>
              </a:spcBef>
              <a:spcAft>
                <a:spcPts val="0"/>
              </a:spcAft>
              <a:buSzPts val="1200"/>
              <a:buChar char="○"/>
              <a:defRPr sz="1200"/>
            </a:lvl8pPr>
            <a:lvl9pPr marL="4114594" lvl="8" indent="-304784">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178" lvl="0" indent="-342882">
              <a:spcBef>
                <a:spcPts val="0"/>
              </a:spcBef>
              <a:spcAft>
                <a:spcPts val="0"/>
              </a:spcAft>
              <a:buSzPts val="1800"/>
              <a:buChar char="●"/>
              <a:defRPr/>
            </a:lvl1pPr>
            <a:lvl2pPr marL="914354" lvl="1" indent="-317484">
              <a:spcBef>
                <a:spcPts val="1600"/>
              </a:spcBef>
              <a:spcAft>
                <a:spcPts val="0"/>
              </a:spcAft>
              <a:buSzPts val="1400"/>
              <a:buChar char="○"/>
              <a:defRPr/>
            </a:lvl2pPr>
            <a:lvl3pPr marL="1371532" lvl="2" indent="-317484">
              <a:spcBef>
                <a:spcPts val="1600"/>
              </a:spcBef>
              <a:spcAft>
                <a:spcPts val="0"/>
              </a:spcAft>
              <a:buSzPts val="1400"/>
              <a:buChar char="■"/>
              <a:defRPr/>
            </a:lvl3pPr>
            <a:lvl4pPr marL="1828709" lvl="3" indent="-317484">
              <a:spcBef>
                <a:spcPts val="1600"/>
              </a:spcBef>
              <a:spcAft>
                <a:spcPts val="0"/>
              </a:spcAft>
              <a:buSzPts val="1400"/>
              <a:buChar char="●"/>
              <a:defRPr/>
            </a:lvl4pPr>
            <a:lvl5pPr marL="2285886" lvl="4" indent="-317484">
              <a:spcBef>
                <a:spcPts val="1600"/>
              </a:spcBef>
              <a:spcAft>
                <a:spcPts val="0"/>
              </a:spcAft>
              <a:buSzPts val="1400"/>
              <a:buChar char="○"/>
              <a:defRPr/>
            </a:lvl5pPr>
            <a:lvl6pPr marL="2743062" lvl="5" indent="-317484">
              <a:spcBef>
                <a:spcPts val="1600"/>
              </a:spcBef>
              <a:spcAft>
                <a:spcPts val="0"/>
              </a:spcAft>
              <a:buSzPts val="1400"/>
              <a:buChar char="■"/>
              <a:defRPr/>
            </a:lvl6pPr>
            <a:lvl7pPr marL="3200240" lvl="6" indent="-317484">
              <a:spcBef>
                <a:spcPts val="1600"/>
              </a:spcBef>
              <a:spcAft>
                <a:spcPts val="0"/>
              </a:spcAft>
              <a:buSzPts val="1400"/>
              <a:buChar char="●"/>
              <a:defRPr/>
            </a:lvl7pPr>
            <a:lvl8pPr marL="3657418" lvl="7" indent="-317484">
              <a:spcBef>
                <a:spcPts val="1600"/>
              </a:spcBef>
              <a:spcAft>
                <a:spcPts val="0"/>
              </a:spcAft>
              <a:buSzPts val="1400"/>
              <a:buChar char="○"/>
              <a:defRPr/>
            </a:lvl8pPr>
            <a:lvl9pPr marL="4114594" lvl="8" indent="-317484">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178" lvl="0" indent="-228589">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pic>
        <p:nvPicPr>
          <p:cNvPr id="5" name="Picture 4" descr="Security logo_FINAL2_hires.jpg"/>
          <p:cNvPicPr>
            <a:picLocks noChangeAspect="1"/>
          </p:cNvPicPr>
          <p:nvPr userDrawn="1"/>
        </p:nvPicPr>
        <p:blipFill rotWithShape="1">
          <a:blip r:embed="rId12" cstate="print">
            <a:extLst>
              <a:ext uri="{28A0092B-C50C-407E-A947-70E740481C1C}">
                <a14:useLocalDpi xmlns:a14="http://schemas.microsoft.com/office/drawing/2010/main" val="0"/>
              </a:ext>
            </a:extLst>
          </a:blip>
          <a:srcRect r="67114"/>
          <a:stretch/>
        </p:blipFill>
        <p:spPr>
          <a:xfrm>
            <a:off x="8584934" y="4843900"/>
            <a:ext cx="439332" cy="180856"/>
          </a:xfrm>
          <a:prstGeom prst="rect">
            <a:avLst/>
          </a:prstGeom>
          <a:solidFill>
            <a:schemeClr val="bg2">
              <a:lumMod val="40000"/>
              <a:lumOff val="60000"/>
            </a:schemeClr>
          </a:solidFill>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4" r:id="rId9"/>
    <p:sldLayoutId id="2147483675" r:id="rId10"/>
  </p:sldLayoutIdLst>
  <p:transition spd="med">
    <p:fade thruBlk="1"/>
  </p:transition>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7.jpeg"/><Relationship Id="rId4" Type="http://schemas.openxmlformats.org/officeDocument/2006/relationships/image" Target="../media/image14.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4"/>
          <p:cNvSpPr>
            <a:spLocks noGrp="1"/>
          </p:cNvSpPr>
          <p:nvPr>
            <p:ph type="ctrTitle" idx="4294967295"/>
          </p:nvPr>
        </p:nvSpPr>
        <p:spPr>
          <a:xfrm>
            <a:off x="461446" y="2191993"/>
            <a:ext cx="4782907" cy="2492968"/>
          </a:xfrm>
          <a:prstGeom prst="rect">
            <a:avLst/>
          </a:prstGeom>
        </p:spPr>
        <p:txBody>
          <a:bodyPr/>
          <a:lstStyle/>
          <a:p>
            <a:pPr>
              <a:spcBef>
                <a:spcPts val="1351"/>
              </a:spcBef>
              <a:spcAft>
                <a:spcPts val="2251"/>
              </a:spcAft>
            </a:pPr>
            <a:r>
              <a:rPr lang="en-US" sz="1800" b="1" dirty="0" smtClean="0">
                <a:solidFill>
                  <a:srgbClr val="A9000B"/>
                </a:solidFill>
                <a:latin typeface="Dosis" panose="020B0604020202020204" charset="0"/>
              </a:rPr>
              <a:t>FIRST CTI – LONDON </a:t>
            </a:r>
            <a:r>
              <a:rPr lang="en-US" sz="1600" b="1" dirty="0" smtClean="0">
                <a:solidFill>
                  <a:schemeClr val="tx1"/>
                </a:solidFill>
                <a:latin typeface="Dosis" panose="020B0604020202020204" charset="0"/>
              </a:rPr>
              <a:t/>
            </a:r>
            <a:br>
              <a:rPr lang="en-US" sz="1600" b="1" dirty="0" smtClean="0">
                <a:solidFill>
                  <a:schemeClr val="tx1"/>
                </a:solidFill>
                <a:latin typeface="Dosis" panose="020B0604020202020204" charset="0"/>
              </a:rPr>
            </a:br>
            <a:r>
              <a:rPr lang="en-US" sz="1600" b="1" dirty="0" smtClean="0">
                <a:solidFill>
                  <a:schemeClr val="tx1"/>
                </a:solidFill>
                <a:latin typeface="Dosis" panose="020B0604020202020204" charset="0"/>
              </a:rPr>
              <a:t/>
            </a:r>
            <a:br>
              <a:rPr lang="en-US" sz="1600" b="1" dirty="0" smtClean="0">
                <a:solidFill>
                  <a:schemeClr val="tx1"/>
                </a:solidFill>
                <a:latin typeface="Dosis" panose="020B0604020202020204" charset="0"/>
              </a:rPr>
            </a:br>
            <a:r>
              <a:rPr lang="en-US" sz="1600" b="1" dirty="0">
                <a:solidFill>
                  <a:schemeClr val="tx1">
                    <a:lumMod val="65000"/>
                    <a:lumOff val="35000"/>
                  </a:schemeClr>
                </a:solidFill>
                <a:latin typeface="Dosis" panose="020B0604020202020204" charset="0"/>
              </a:rPr>
              <a:t>Target Cyber Threat Intelligence (CTI) Team:</a:t>
            </a:r>
            <a:br>
              <a:rPr lang="en-US" sz="1600" b="1" dirty="0">
                <a:solidFill>
                  <a:schemeClr val="tx1">
                    <a:lumMod val="65000"/>
                    <a:lumOff val="35000"/>
                  </a:schemeClr>
                </a:solidFill>
                <a:latin typeface="Dosis" panose="020B0604020202020204" charset="0"/>
              </a:rPr>
            </a:br>
            <a:r>
              <a:rPr lang="en-US" sz="1600" b="1" dirty="0">
                <a:solidFill>
                  <a:schemeClr val="tx1">
                    <a:lumMod val="65000"/>
                    <a:lumOff val="35000"/>
                  </a:schemeClr>
                </a:solidFill>
                <a:latin typeface="Dosis" panose="020B0604020202020204" charset="0"/>
              </a:rPr>
              <a:t/>
            </a:r>
            <a:br>
              <a:rPr lang="en-US" sz="1600" b="1" dirty="0">
                <a:solidFill>
                  <a:schemeClr val="tx1">
                    <a:lumMod val="65000"/>
                    <a:lumOff val="35000"/>
                  </a:schemeClr>
                </a:solidFill>
                <a:latin typeface="Dosis" panose="020B0604020202020204" charset="0"/>
              </a:rPr>
            </a:br>
            <a:r>
              <a:rPr lang="en-US" sz="1600" dirty="0" smtClean="0">
                <a:solidFill>
                  <a:schemeClr val="tx1">
                    <a:lumMod val="65000"/>
                    <a:lumOff val="35000"/>
                  </a:schemeClr>
                </a:solidFill>
                <a:latin typeface="Dosis" panose="020B0604020202020204" charset="0"/>
              </a:rPr>
              <a:t>BUILDING, RUNNING &amp; MAINTAINING A CTI PROGRAM</a:t>
            </a:r>
            <a:br>
              <a:rPr lang="en-US" sz="1600" dirty="0" smtClean="0">
                <a:solidFill>
                  <a:schemeClr val="tx1">
                    <a:lumMod val="65000"/>
                    <a:lumOff val="35000"/>
                  </a:schemeClr>
                </a:solidFill>
                <a:latin typeface="Dosis" panose="020B0604020202020204" charset="0"/>
              </a:rPr>
            </a:br>
            <a:r>
              <a:rPr lang="en-US" sz="1600" dirty="0">
                <a:solidFill>
                  <a:schemeClr val="tx1">
                    <a:lumMod val="65000"/>
                    <a:lumOff val="35000"/>
                  </a:schemeClr>
                </a:solidFill>
                <a:latin typeface="Dosis" panose="020B0604020202020204" charset="0"/>
              </a:rPr>
              <a:t/>
            </a:r>
            <a:br>
              <a:rPr lang="en-US" sz="1600" dirty="0">
                <a:solidFill>
                  <a:schemeClr val="tx1">
                    <a:lumMod val="65000"/>
                    <a:lumOff val="35000"/>
                  </a:schemeClr>
                </a:solidFill>
                <a:latin typeface="Dosis" panose="020B0604020202020204" charset="0"/>
              </a:rPr>
            </a:br>
            <a:r>
              <a:rPr lang="en-US" sz="1600" dirty="0" smtClean="0">
                <a:solidFill>
                  <a:schemeClr val="tx1">
                    <a:lumMod val="65000"/>
                    <a:lumOff val="35000"/>
                  </a:schemeClr>
                </a:solidFill>
                <a:latin typeface="Dosis" panose="020B0604020202020204" charset="0"/>
              </a:rPr>
              <a:t>MARCH 2019</a:t>
            </a:r>
            <a:endParaRPr lang="en-US" sz="1600" b="1" dirty="0">
              <a:solidFill>
                <a:schemeClr val="tx1">
                  <a:lumMod val="65000"/>
                  <a:lumOff val="35000"/>
                </a:schemeClr>
              </a:solidFill>
              <a:latin typeface="Dosis" panose="020B0604020202020204" charset="0"/>
            </a:endParaRPr>
          </a:p>
        </p:txBody>
      </p:sp>
      <p:pic>
        <p:nvPicPr>
          <p:cNvPr id="5" name="Picture 2" descr="\\nicsrv18\soc\CoArcDash\800px-Large_ITSecurity_0326.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b="22968"/>
          <a:stretch/>
        </p:blipFill>
        <p:spPr bwMode="auto">
          <a:xfrm>
            <a:off x="461446" y="563062"/>
            <a:ext cx="2920659" cy="14339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854975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265" y="2831556"/>
            <a:ext cx="2034613" cy="1690224"/>
          </a:xfrm>
          <a:prstGeom prst="rect">
            <a:avLst/>
          </a:prstGeom>
        </p:spPr>
      </p:pic>
      <p:sp>
        <p:nvSpPr>
          <p:cNvPr id="17" name="Right Arrow Callout 16"/>
          <p:cNvSpPr/>
          <p:nvPr/>
        </p:nvSpPr>
        <p:spPr>
          <a:xfrm>
            <a:off x="5154154" y="3479020"/>
            <a:ext cx="1002185" cy="859543"/>
          </a:xfrm>
          <a:prstGeom prst="rightArrowCallout">
            <a:avLst>
              <a:gd name="adj1" fmla="val 25000"/>
              <a:gd name="adj2" fmla="val 23227"/>
              <a:gd name="adj3" fmla="val 25000"/>
              <a:gd name="adj4" fmla="val 64977"/>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rtlCol="0" anchor="ctr"/>
          <a:lstStyle/>
          <a:p>
            <a:pPr algn="ctr"/>
            <a:r>
              <a:rPr lang="en-US" sz="1000" b="1" dirty="0">
                <a:solidFill>
                  <a:schemeClr val="bg1"/>
                </a:solidFill>
                <a:latin typeface="Dosis" panose="020B0604020202020204" charset="0"/>
                <a:cs typeface="Calibri" panose="020F0502020204030204" pitchFamily="34" charset="0"/>
              </a:rPr>
              <a:t>Technical </a:t>
            </a:r>
          </a:p>
          <a:p>
            <a:pPr algn="ctr"/>
            <a:r>
              <a:rPr lang="en-US" sz="1000" b="1" dirty="0">
                <a:solidFill>
                  <a:schemeClr val="bg1"/>
                </a:solidFill>
                <a:latin typeface="Dosis" panose="020B0604020202020204" charset="0"/>
                <a:cs typeface="Calibri" panose="020F0502020204030204" pitchFamily="34" charset="0"/>
              </a:rPr>
              <a:t>Skill Set</a:t>
            </a:r>
          </a:p>
        </p:txBody>
      </p:sp>
      <p:sp>
        <p:nvSpPr>
          <p:cNvPr id="18" name="Right Arrow Callout 17"/>
          <p:cNvSpPr/>
          <p:nvPr/>
        </p:nvSpPr>
        <p:spPr>
          <a:xfrm>
            <a:off x="5099584" y="1123619"/>
            <a:ext cx="1076193" cy="880265"/>
          </a:xfrm>
          <a:prstGeom prst="rightArrowCallout">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rtlCol="0" anchor="ctr"/>
          <a:lstStyle/>
          <a:p>
            <a:pPr algn="ctr"/>
            <a:r>
              <a:rPr lang="en-US" sz="1000" b="1" dirty="0">
                <a:solidFill>
                  <a:schemeClr val="bg1"/>
                </a:solidFill>
                <a:latin typeface="Dosis" panose="020B0604020202020204" charset="0"/>
                <a:cs typeface="Calibri" panose="020F0502020204030204" pitchFamily="34" charset="0"/>
              </a:rPr>
              <a:t>Intelligence Skill Set</a:t>
            </a:r>
          </a:p>
        </p:txBody>
      </p:sp>
      <p:grpSp>
        <p:nvGrpSpPr>
          <p:cNvPr id="6" name="Group 5"/>
          <p:cNvGrpSpPr/>
          <p:nvPr/>
        </p:nvGrpSpPr>
        <p:grpSpPr>
          <a:xfrm>
            <a:off x="5930045" y="3230421"/>
            <a:ext cx="2095029" cy="1770368"/>
            <a:chOff x="4825362" y="3132140"/>
            <a:chExt cx="2379823" cy="1758916"/>
          </a:xfrm>
        </p:grpSpPr>
        <p:sp>
          <p:nvSpPr>
            <p:cNvPr id="22" name="Right Arrow Callout 21"/>
            <p:cNvSpPr/>
            <p:nvPr/>
          </p:nvSpPr>
          <p:spPr>
            <a:xfrm>
              <a:off x="4825362" y="3132140"/>
              <a:ext cx="2379823" cy="1511261"/>
            </a:xfrm>
            <a:prstGeom prst="rightArrowCallout">
              <a:avLst>
                <a:gd name="adj1" fmla="val 25000"/>
                <a:gd name="adj2" fmla="val 25000"/>
                <a:gd name="adj3" fmla="val 25000"/>
                <a:gd name="adj4" fmla="val 73016"/>
              </a:avLst>
            </a:prstGeom>
            <a:solidFill>
              <a:schemeClr val="tx1">
                <a:lumMod val="50000"/>
                <a:lumOff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rtlCol="0" anchor="ctr"/>
            <a:lstStyle/>
            <a:p>
              <a:pPr marL="171450" indent="-171450">
                <a:buClr>
                  <a:schemeClr val="bg1"/>
                </a:buClr>
                <a:buFont typeface="Arial" panose="020B0604020202020204" pitchFamily="34" charset="0"/>
                <a:buChar char="•"/>
              </a:pPr>
              <a:r>
                <a:rPr lang="en-US" sz="1000" b="1" dirty="0">
                  <a:solidFill>
                    <a:schemeClr val="bg1"/>
                  </a:solidFill>
                  <a:latin typeface="Dosis" panose="020B0604020202020204" charset="0"/>
                  <a:cs typeface="Calibri" panose="020F0502020204030204" pitchFamily="34" charset="0"/>
                </a:rPr>
                <a:t>Technical Analysis</a:t>
              </a:r>
            </a:p>
            <a:p>
              <a:pPr marL="171450" indent="-171450">
                <a:buClr>
                  <a:schemeClr val="bg1"/>
                </a:buClr>
                <a:buFont typeface="Arial" panose="020B0604020202020204" pitchFamily="34" charset="0"/>
                <a:buChar char="•"/>
              </a:pPr>
              <a:r>
                <a:rPr lang="en-US" sz="1000" b="1" dirty="0">
                  <a:solidFill>
                    <a:schemeClr val="bg1"/>
                  </a:solidFill>
                  <a:latin typeface="Dosis" panose="020B0604020202020204" charset="0"/>
                  <a:cs typeface="Calibri" panose="020F0502020204030204" pitchFamily="34" charset="0"/>
                </a:rPr>
                <a:t>CSIRT / Case Support</a:t>
              </a:r>
            </a:p>
            <a:p>
              <a:pPr marL="171450" indent="-171450">
                <a:buClr>
                  <a:schemeClr val="bg1"/>
                </a:buClr>
                <a:buFont typeface="Arial" panose="020B0604020202020204" pitchFamily="34" charset="0"/>
                <a:buChar char="•"/>
              </a:pPr>
              <a:r>
                <a:rPr lang="en-US" sz="1000" b="1" dirty="0" smtClean="0">
                  <a:solidFill>
                    <a:schemeClr val="bg1"/>
                  </a:solidFill>
                  <a:latin typeface="Dosis" panose="020B0604020202020204" charset="0"/>
                  <a:cs typeface="Calibri" panose="020F0502020204030204" pitchFamily="34" charset="0"/>
                </a:rPr>
                <a:t>Phishing </a:t>
              </a:r>
              <a:r>
                <a:rPr lang="en-US" sz="1000" b="1" dirty="0">
                  <a:solidFill>
                    <a:schemeClr val="bg1"/>
                  </a:solidFill>
                  <a:latin typeface="Dosis" panose="020B0604020202020204" charset="0"/>
                  <a:cs typeface="Calibri" panose="020F0502020204030204" pitchFamily="34" charset="0"/>
                </a:rPr>
                <a:t>Tracking</a:t>
              </a:r>
            </a:p>
            <a:p>
              <a:pPr marL="171450" indent="-171450">
                <a:buClr>
                  <a:schemeClr val="bg1"/>
                </a:buClr>
                <a:buFont typeface="Arial" panose="020B0604020202020204" pitchFamily="34" charset="0"/>
                <a:buChar char="•"/>
              </a:pPr>
              <a:r>
                <a:rPr lang="en-US" sz="1000" b="1" dirty="0" smtClean="0">
                  <a:solidFill>
                    <a:schemeClr val="bg1"/>
                  </a:solidFill>
                  <a:latin typeface="Dosis" panose="020B0604020202020204" charset="0"/>
                  <a:cs typeface="Calibri" panose="020F0502020204030204" pitchFamily="34" charset="0"/>
                </a:rPr>
                <a:t>Infra </a:t>
              </a:r>
              <a:r>
                <a:rPr lang="en-US" sz="1000" b="1" dirty="0">
                  <a:solidFill>
                    <a:schemeClr val="bg1"/>
                  </a:solidFill>
                  <a:latin typeface="Dosis" panose="020B0604020202020204" charset="0"/>
                  <a:cs typeface="Calibri" panose="020F0502020204030204" pitchFamily="34" charset="0"/>
                </a:rPr>
                <a:t>Tracking</a:t>
              </a:r>
            </a:p>
            <a:p>
              <a:pPr marL="171450" indent="-171450">
                <a:buClr>
                  <a:schemeClr val="bg1"/>
                </a:buClr>
                <a:buFont typeface="Arial" panose="020B0604020202020204" pitchFamily="34" charset="0"/>
                <a:buChar char="•"/>
              </a:pPr>
              <a:r>
                <a:rPr lang="en-US" sz="1000" b="1" dirty="0" smtClean="0">
                  <a:solidFill>
                    <a:schemeClr val="bg1"/>
                  </a:solidFill>
                  <a:latin typeface="Dosis" panose="020B0604020202020204" charset="0"/>
                  <a:cs typeface="Calibri" panose="020F0502020204030204" pitchFamily="34" charset="0"/>
                </a:rPr>
                <a:t>Detection Signatures</a:t>
              </a:r>
            </a:p>
            <a:p>
              <a:pPr marL="171450" indent="-171450">
                <a:buClr>
                  <a:schemeClr val="bg1"/>
                </a:buClr>
                <a:buFont typeface="Arial" panose="020B0604020202020204" pitchFamily="34" charset="0"/>
                <a:buChar char="•"/>
              </a:pPr>
              <a:r>
                <a:rPr lang="en-US" sz="1000" b="1" dirty="0" smtClean="0">
                  <a:solidFill>
                    <a:schemeClr val="bg1"/>
                  </a:solidFill>
                  <a:latin typeface="Dosis" panose="020B0604020202020204" charset="0"/>
                  <a:cs typeface="Calibri" panose="020F0502020204030204" pitchFamily="34" charset="0"/>
                </a:rPr>
                <a:t>Detection Engineering</a:t>
              </a:r>
              <a:endParaRPr lang="en-US" sz="1000" b="1" dirty="0">
                <a:solidFill>
                  <a:schemeClr val="bg1"/>
                </a:solidFill>
                <a:latin typeface="Dosis" panose="020B0604020202020204" charset="0"/>
                <a:cs typeface="Calibri" panose="020F0502020204030204" pitchFamily="34" charset="0"/>
              </a:endParaRPr>
            </a:p>
          </p:txBody>
        </p:sp>
        <p:sp>
          <p:nvSpPr>
            <p:cNvPr id="3" name="TextBox 2"/>
            <p:cNvSpPr txBox="1"/>
            <p:nvPr/>
          </p:nvSpPr>
          <p:spPr>
            <a:xfrm>
              <a:off x="4825362" y="4644835"/>
              <a:ext cx="1786452" cy="246221"/>
            </a:xfrm>
            <a:prstGeom prst="rect">
              <a:avLst/>
            </a:prstGeom>
            <a:noFill/>
            <a:ln>
              <a:noFill/>
            </a:ln>
          </p:spPr>
          <p:txBody>
            <a:bodyPr wrap="square" rtlCol="0">
              <a:spAutoFit/>
            </a:bodyPr>
            <a:lstStyle/>
            <a:p>
              <a:pPr algn="ctr"/>
              <a:r>
                <a:rPr lang="en-US" sz="1000" b="1" dirty="0" smtClean="0">
                  <a:latin typeface="Dosis" panose="020B0604020202020204" charset="0"/>
                </a:rPr>
                <a:t>TASKS / PRIORITIES</a:t>
              </a:r>
              <a:endParaRPr lang="en-US" sz="1000" b="1" dirty="0">
                <a:latin typeface="Dosis" panose="020B0604020202020204" charset="0"/>
              </a:endParaRPr>
            </a:p>
          </p:txBody>
        </p:sp>
      </p:grpSp>
      <p:grpSp>
        <p:nvGrpSpPr>
          <p:cNvPr id="5" name="Group 4"/>
          <p:cNvGrpSpPr/>
          <p:nvPr/>
        </p:nvGrpSpPr>
        <p:grpSpPr>
          <a:xfrm>
            <a:off x="5930045" y="349383"/>
            <a:ext cx="2095030" cy="1914493"/>
            <a:chOff x="4825361" y="537061"/>
            <a:chExt cx="2379824" cy="1902109"/>
          </a:xfrm>
          <a:solidFill>
            <a:schemeClr val="tx1">
              <a:lumMod val="50000"/>
              <a:lumOff val="50000"/>
            </a:schemeClr>
          </a:solidFill>
        </p:grpSpPr>
        <p:sp>
          <p:nvSpPr>
            <p:cNvPr id="23" name="Right Arrow Callout 22"/>
            <p:cNvSpPr/>
            <p:nvPr/>
          </p:nvSpPr>
          <p:spPr>
            <a:xfrm>
              <a:off x="4825362" y="795980"/>
              <a:ext cx="2379823" cy="1643190"/>
            </a:xfrm>
            <a:prstGeom prst="rightArrowCallout">
              <a:avLst>
                <a:gd name="adj1" fmla="val 24129"/>
                <a:gd name="adj2" fmla="val 25000"/>
                <a:gd name="adj3" fmla="val 25000"/>
                <a:gd name="adj4" fmla="val 72681"/>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rtlCol="0" anchor="ctr"/>
            <a:lstStyle/>
            <a:p>
              <a:pPr marL="171450" indent="-171450">
                <a:buClr>
                  <a:schemeClr val="bg1"/>
                </a:buClr>
                <a:buFont typeface="Arial" panose="020B0604020202020204" pitchFamily="34" charset="0"/>
                <a:buChar char="•"/>
              </a:pPr>
              <a:r>
                <a:rPr lang="en-US" sz="1000" b="1" dirty="0" smtClean="0">
                  <a:solidFill>
                    <a:schemeClr val="bg1"/>
                  </a:solidFill>
                  <a:latin typeface="Dosis" panose="020B0604020202020204" charset="0"/>
                  <a:cs typeface="Calibri" panose="020F0502020204030204" pitchFamily="34" charset="0"/>
                </a:rPr>
                <a:t>PIRs</a:t>
              </a:r>
            </a:p>
            <a:p>
              <a:pPr marL="171450" indent="-171450">
                <a:buClr>
                  <a:schemeClr val="bg1"/>
                </a:buClr>
                <a:buFont typeface="Arial" panose="020B0604020202020204" pitchFamily="34" charset="0"/>
                <a:buChar char="•"/>
              </a:pPr>
              <a:r>
                <a:rPr lang="en-US" sz="1000" b="1" dirty="0" smtClean="0">
                  <a:solidFill>
                    <a:schemeClr val="bg1"/>
                  </a:solidFill>
                  <a:latin typeface="Dosis" panose="020B0604020202020204" charset="0"/>
                  <a:cs typeface="Calibri" panose="020F0502020204030204" pitchFamily="34" charset="0"/>
                </a:rPr>
                <a:t>Strategic Analysis</a:t>
              </a:r>
            </a:p>
            <a:p>
              <a:pPr marL="171450" indent="-171450">
                <a:buClr>
                  <a:schemeClr val="bg1"/>
                </a:buClr>
                <a:buFont typeface="Arial" panose="020B0604020202020204" pitchFamily="34" charset="0"/>
                <a:buChar char="•"/>
              </a:pPr>
              <a:r>
                <a:rPr lang="en-US" sz="1000" b="1" dirty="0" smtClean="0">
                  <a:solidFill>
                    <a:schemeClr val="bg1"/>
                  </a:solidFill>
                  <a:latin typeface="Dosis" panose="020B0604020202020204" charset="0"/>
                  <a:cs typeface="Calibri" panose="020F0502020204030204" pitchFamily="34" charset="0"/>
                </a:rPr>
                <a:t>Intel Production</a:t>
              </a:r>
            </a:p>
            <a:p>
              <a:pPr marL="171450" indent="-171450">
                <a:buClr>
                  <a:schemeClr val="bg1"/>
                </a:buClr>
                <a:buFont typeface="Arial" panose="020B0604020202020204" pitchFamily="34" charset="0"/>
                <a:buChar char="•"/>
              </a:pPr>
              <a:r>
                <a:rPr lang="en-US" sz="1000" b="1" dirty="0" smtClean="0">
                  <a:solidFill>
                    <a:schemeClr val="bg1"/>
                  </a:solidFill>
                  <a:latin typeface="Dosis" panose="020B0604020202020204" charset="0"/>
                  <a:cs typeface="Calibri" panose="020F0502020204030204" pitchFamily="34" charset="0"/>
                </a:rPr>
                <a:t>Threat Landscape</a:t>
              </a:r>
              <a:endParaRPr lang="en-US" sz="1000" b="1" dirty="0">
                <a:solidFill>
                  <a:schemeClr val="bg1"/>
                </a:solidFill>
                <a:latin typeface="Dosis" panose="020B0604020202020204" charset="0"/>
                <a:cs typeface="Calibri" panose="020F0502020204030204" pitchFamily="34" charset="0"/>
              </a:endParaRPr>
            </a:p>
            <a:p>
              <a:pPr marL="171450" indent="-171450">
                <a:buClr>
                  <a:schemeClr val="bg1"/>
                </a:buClr>
                <a:buFont typeface="Arial" panose="020B0604020202020204" pitchFamily="34" charset="0"/>
                <a:buChar char="•"/>
              </a:pPr>
              <a:r>
                <a:rPr lang="en-US" sz="1000" b="1" dirty="0" smtClean="0">
                  <a:solidFill>
                    <a:schemeClr val="bg1"/>
                  </a:solidFill>
                  <a:latin typeface="Dosis" panose="020B0604020202020204" charset="0"/>
                  <a:cs typeface="Calibri" panose="020F0502020204030204" pitchFamily="34" charset="0"/>
                </a:rPr>
                <a:t>Actor </a:t>
              </a:r>
              <a:r>
                <a:rPr lang="en-US" sz="1000" b="1" dirty="0">
                  <a:solidFill>
                    <a:schemeClr val="bg1"/>
                  </a:solidFill>
                  <a:latin typeface="Dosis" panose="020B0604020202020204" charset="0"/>
                  <a:cs typeface="Calibri" panose="020F0502020204030204" pitchFamily="34" charset="0"/>
                </a:rPr>
                <a:t>Tracking</a:t>
              </a:r>
            </a:p>
            <a:p>
              <a:pPr marL="171450" indent="-171450">
                <a:buClr>
                  <a:schemeClr val="bg1"/>
                </a:buClr>
                <a:buFont typeface="Arial" panose="020B0604020202020204" pitchFamily="34" charset="0"/>
                <a:buChar char="•"/>
              </a:pPr>
              <a:r>
                <a:rPr lang="en-US" sz="1000" b="1" dirty="0" smtClean="0">
                  <a:solidFill>
                    <a:schemeClr val="bg1"/>
                  </a:solidFill>
                  <a:latin typeface="Dosis" panose="020B0604020202020204" charset="0"/>
                  <a:cs typeface="Calibri" panose="020F0502020204030204" pitchFamily="34" charset="0"/>
                </a:rPr>
                <a:t>Threats / Trends</a:t>
              </a:r>
            </a:p>
            <a:p>
              <a:pPr marL="171450" indent="-171450">
                <a:buClr>
                  <a:schemeClr val="bg1"/>
                </a:buClr>
                <a:buFont typeface="Arial" panose="020B0604020202020204" pitchFamily="34" charset="0"/>
                <a:buChar char="•"/>
              </a:pPr>
              <a:r>
                <a:rPr lang="en-US" sz="1000" b="1" dirty="0" smtClean="0">
                  <a:solidFill>
                    <a:schemeClr val="bg1"/>
                  </a:solidFill>
                  <a:latin typeface="Dosis" panose="020B0604020202020204" charset="0"/>
                  <a:cs typeface="Calibri" panose="020F0502020204030204" pitchFamily="34" charset="0"/>
                </a:rPr>
                <a:t>Vulnerability Tracking</a:t>
              </a:r>
            </a:p>
            <a:p>
              <a:pPr marL="171450" indent="-171450">
                <a:buClr>
                  <a:schemeClr val="bg1"/>
                </a:buClr>
                <a:buFont typeface="Arial" panose="020B0604020202020204" pitchFamily="34" charset="0"/>
                <a:buChar char="•"/>
              </a:pPr>
              <a:r>
                <a:rPr lang="en-US" sz="1000" b="1" dirty="0" smtClean="0">
                  <a:solidFill>
                    <a:schemeClr val="bg1"/>
                  </a:solidFill>
                  <a:latin typeface="Dosis" panose="020B0604020202020204" charset="0"/>
                  <a:cs typeface="Calibri" panose="020F0502020204030204" pitchFamily="34" charset="0"/>
                </a:rPr>
                <a:t>External Engagement</a:t>
              </a:r>
              <a:endParaRPr lang="en-US" sz="1000" b="1" dirty="0">
                <a:solidFill>
                  <a:schemeClr val="bg1"/>
                </a:solidFill>
                <a:latin typeface="Dosis" panose="020B0604020202020204" charset="0"/>
                <a:cs typeface="Calibri" panose="020F0502020204030204" pitchFamily="34" charset="0"/>
              </a:endParaRPr>
            </a:p>
          </p:txBody>
        </p:sp>
        <p:sp>
          <p:nvSpPr>
            <p:cNvPr id="33" name="TextBox 32"/>
            <p:cNvSpPr txBox="1"/>
            <p:nvPr/>
          </p:nvSpPr>
          <p:spPr>
            <a:xfrm>
              <a:off x="4825361" y="537061"/>
              <a:ext cx="1735298" cy="246221"/>
            </a:xfrm>
            <a:prstGeom prst="rect">
              <a:avLst/>
            </a:prstGeom>
            <a:noFill/>
            <a:ln>
              <a:noFill/>
            </a:ln>
          </p:spPr>
          <p:txBody>
            <a:bodyPr wrap="square" rtlCol="0">
              <a:spAutoFit/>
            </a:bodyPr>
            <a:lstStyle/>
            <a:p>
              <a:pPr algn="ctr"/>
              <a:r>
                <a:rPr lang="en-US" sz="1000" b="1" dirty="0" smtClean="0">
                  <a:latin typeface="Dosis" panose="020B0604020202020204" charset="0"/>
                </a:rPr>
                <a:t>TASKS / PRIORITIES</a:t>
              </a:r>
              <a:endParaRPr lang="en-US" sz="1000" b="1" dirty="0">
                <a:latin typeface="Dosis" panose="020B0604020202020204" charset="0"/>
              </a:endParaRPr>
            </a:p>
          </p:txBody>
        </p:sp>
      </p:grpSp>
      <p:grpSp>
        <p:nvGrpSpPr>
          <p:cNvPr id="37" name="Group 36"/>
          <p:cNvGrpSpPr/>
          <p:nvPr/>
        </p:nvGrpSpPr>
        <p:grpSpPr>
          <a:xfrm>
            <a:off x="7569596" y="578630"/>
            <a:ext cx="1419258" cy="1764156"/>
            <a:chOff x="7329786" y="562637"/>
            <a:chExt cx="1657218" cy="1752744"/>
          </a:xfrm>
          <a:solidFill>
            <a:schemeClr val="bg1">
              <a:lumMod val="65000"/>
            </a:schemeClr>
          </a:solidFill>
        </p:grpSpPr>
        <p:sp>
          <p:nvSpPr>
            <p:cNvPr id="24" name="Down Arrow Callout 23"/>
            <p:cNvSpPr/>
            <p:nvPr/>
          </p:nvSpPr>
          <p:spPr>
            <a:xfrm>
              <a:off x="7329786" y="795979"/>
              <a:ext cx="1657218" cy="1519402"/>
            </a:xfrm>
            <a:prstGeom prst="downArrowCallout">
              <a:avLst>
                <a:gd name="adj1" fmla="val 25000"/>
                <a:gd name="adj2" fmla="val 25000"/>
                <a:gd name="adj3" fmla="val 25000"/>
                <a:gd name="adj4" fmla="val 73103"/>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rtlCol="0" anchor="ctr"/>
            <a:lstStyle/>
            <a:p>
              <a:pPr algn="ctr"/>
              <a:r>
                <a:rPr lang="en-US" sz="1000" b="1" dirty="0">
                  <a:solidFill>
                    <a:schemeClr val="bg1"/>
                  </a:solidFill>
                  <a:latin typeface="Dosis" panose="020B0604020202020204" charset="0"/>
                  <a:cs typeface="Calibri" panose="020F0502020204030204" pitchFamily="34" charset="0"/>
                </a:rPr>
                <a:t>InfoSec / </a:t>
              </a:r>
              <a:r>
                <a:rPr lang="en-US" sz="1000" b="1" dirty="0" err="1">
                  <a:solidFill>
                    <a:schemeClr val="bg1"/>
                  </a:solidFill>
                  <a:latin typeface="Dosis" panose="020B0604020202020204" charset="0"/>
                  <a:cs typeface="Calibri" panose="020F0502020204030204" pitchFamily="34" charset="0"/>
                </a:rPr>
                <a:t>Ldrs</a:t>
              </a:r>
              <a:endParaRPr lang="en-US" sz="1000" b="1" dirty="0">
                <a:solidFill>
                  <a:schemeClr val="bg1"/>
                </a:solidFill>
                <a:latin typeface="Dosis" panose="020B0604020202020204" charset="0"/>
                <a:cs typeface="Calibri" panose="020F0502020204030204" pitchFamily="34" charset="0"/>
              </a:endParaRPr>
            </a:p>
            <a:p>
              <a:pPr algn="ctr"/>
              <a:r>
                <a:rPr lang="en-US" sz="1000" b="1" dirty="0">
                  <a:solidFill>
                    <a:schemeClr val="bg1"/>
                  </a:solidFill>
                  <a:latin typeface="Dosis" panose="020B0604020202020204" charset="0"/>
                  <a:cs typeface="Calibri" panose="020F0502020204030204" pitchFamily="34" charset="0"/>
                </a:rPr>
                <a:t>IT / Infra</a:t>
              </a:r>
            </a:p>
            <a:p>
              <a:pPr algn="ctr"/>
              <a:r>
                <a:rPr lang="en-US" sz="1000" b="1" dirty="0">
                  <a:solidFill>
                    <a:schemeClr val="bg1"/>
                  </a:solidFill>
                  <a:latin typeface="Dosis" panose="020B0604020202020204" charset="0"/>
                  <a:cs typeface="Calibri" panose="020F0502020204030204" pitchFamily="34" charset="0"/>
                </a:rPr>
                <a:t>BISO / LOB</a:t>
              </a:r>
            </a:p>
            <a:p>
              <a:pPr algn="ctr"/>
              <a:r>
                <a:rPr lang="en-US" sz="1000" b="1" dirty="0">
                  <a:solidFill>
                    <a:schemeClr val="bg1"/>
                  </a:solidFill>
                  <a:latin typeface="Dosis" panose="020B0604020202020204" charset="0"/>
                  <a:cs typeface="Calibri" panose="020F0502020204030204" pitchFamily="34" charset="0"/>
                </a:rPr>
                <a:t>TIDE</a:t>
              </a:r>
            </a:p>
            <a:p>
              <a:pPr algn="ctr"/>
              <a:r>
                <a:rPr lang="en-US" sz="1000" b="1" dirty="0">
                  <a:solidFill>
                    <a:schemeClr val="bg1"/>
                  </a:solidFill>
                  <a:latin typeface="Dosis" panose="020B0604020202020204" charset="0"/>
                  <a:cs typeface="Calibri" panose="020F0502020204030204" pitchFamily="34" charset="0"/>
                </a:rPr>
                <a:t>Broader Org</a:t>
              </a:r>
            </a:p>
          </p:txBody>
        </p:sp>
        <p:sp>
          <p:nvSpPr>
            <p:cNvPr id="34" name="TextBox 33"/>
            <p:cNvSpPr txBox="1"/>
            <p:nvPr/>
          </p:nvSpPr>
          <p:spPr>
            <a:xfrm>
              <a:off x="7329786" y="562637"/>
              <a:ext cx="1657217" cy="24622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rtlCol="0" anchor="ctr"/>
            <a:lstStyle>
              <a:defPPr marR="0" lvl="0" algn="l" rtl="0">
                <a:lnSpc>
                  <a:spcPct val="100000"/>
                </a:lnSpc>
                <a:spcBef>
                  <a:spcPts val="0"/>
                </a:spcBef>
                <a:spcAft>
                  <a:spcPts val="0"/>
                </a:spcAft>
              </a:defPPr>
              <a:lvl1pPr algn="ctr">
                <a:defRPr sz="1000" b="1">
                  <a:solidFill>
                    <a:schemeClr val="bg1"/>
                  </a:solidFill>
                  <a:latin typeface="Dosis" panose="020B0604020202020204" charset="0"/>
                  <a:cs typeface="Calibri" panose="020F0502020204030204" pitchFamily="34" charset="0"/>
                </a:defRPr>
              </a:lvl1pPr>
            </a:lstStyle>
            <a:p>
              <a:r>
                <a:rPr lang="en-US" dirty="0">
                  <a:solidFill>
                    <a:schemeClr val="tx1"/>
                  </a:solidFill>
                </a:rPr>
                <a:t>CUSTOMERS</a:t>
              </a:r>
            </a:p>
          </p:txBody>
        </p:sp>
      </p:grpSp>
      <p:grpSp>
        <p:nvGrpSpPr>
          <p:cNvPr id="36" name="Group 35"/>
          <p:cNvGrpSpPr/>
          <p:nvPr/>
        </p:nvGrpSpPr>
        <p:grpSpPr>
          <a:xfrm>
            <a:off x="7571579" y="3105603"/>
            <a:ext cx="1415291" cy="1685993"/>
            <a:chOff x="7646220" y="3174248"/>
            <a:chExt cx="1652586" cy="1675087"/>
          </a:xfrm>
          <a:solidFill>
            <a:schemeClr val="bg1">
              <a:lumMod val="65000"/>
            </a:schemeClr>
          </a:solidFill>
        </p:grpSpPr>
        <p:sp>
          <p:nvSpPr>
            <p:cNvPr id="2" name="Up Arrow Callout 1"/>
            <p:cNvSpPr/>
            <p:nvPr/>
          </p:nvSpPr>
          <p:spPr>
            <a:xfrm>
              <a:off x="7646220" y="3174248"/>
              <a:ext cx="1652586" cy="1428866"/>
            </a:xfrm>
            <a:prstGeom prst="upArrowCallout">
              <a:avLst>
                <a:gd name="adj1" fmla="val 26648"/>
                <a:gd name="adj2" fmla="val 25000"/>
                <a:gd name="adj3" fmla="val 25824"/>
                <a:gd name="adj4" fmla="val 69732"/>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rtlCol="0" anchor="ctr"/>
            <a:lstStyle/>
            <a:p>
              <a:pPr algn="ctr"/>
              <a:r>
                <a:rPr lang="en-US" sz="1000" b="1" dirty="0">
                  <a:solidFill>
                    <a:schemeClr val="bg1"/>
                  </a:solidFill>
                  <a:latin typeface="Dosis" panose="020B0604020202020204" charset="0"/>
                  <a:cs typeface="Calibri" panose="020F0502020204030204" pitchFamily="34" charset="0"/>
                </a:rPr>
                <a:t>Cyber Security </a:t>
              </a:r>
              <a:r>
                <a:rPr lang="en-US" sz="1000" b="1" dirty="0" err="1">
                  <a:solidFill>
                    <a:schemeClr val="bg1"/>
                  </a:solidFill>
                  <a:latin typeface="Dosis" panose="020B0604020202020204" charset="0"/>
                  <a:cs typeface="Calibri" panose="020F0502020204030204" pitchFamily="34" charset="0"/>
                </a:rPr>
                <a:t>Ldrs</a:t>
              </a:r>
              <a:endParaRPr lang="en-US" sz="1000" b="1" dirty="0">
                <a:solidFill>
                  <a:schemeClr val="bg1"/>
                </a:solidFill>
                <a:latin typeface="Dosis" panose="020B0604020202020204" charset="0"/>
                <a:cs typeface="Calibri" panose="020F0502020204030204" pitchFamily="34" charset="0"/>
              </a:endParaRPr>
            </a:p>
            <a:p>
              <a:pPr algn="ctr"/>
              <a:r>
                <a:rPr lang="en-US" sz="1000" b="1" dirty="0">
                  <a:solidFill>
                    <a:schemeClr val="bg1"/>
                  </a:solidFill>
                  <a:latin typeface="Dosis" panose="020B0604020202020204" charset="0"/>
                  <a:cs typeface="Calibri" panose="020F0502020204030204" pitchFamily="34" charset="0"/>
                </a:rPr>
                <a:t>CSIRT</a:t>
              </a:r>
            </a:p>
            <a:p>
              <a:pPr algn="ctr"/>
              <a:r>
                <a:rPr lang="en-US" sz="1000" b="1" dirty="0">
                  <a:solidFill>
                    <a:schemeClr val="bg1"/>
                  </a:solidFill>
                  <a:latin typeface="Dosis" panose="020B0604020202020204" charset="0"/>
                  <a:cs typeface="Calibri" panose="020F0502020204030204" pitchFamily="34" charset="0"/>
                </a:rPr>
                <a:t>Red Team</a:t>
              </a:r>
            </a:p>
            <a:p>
              <a:pPr algn="ctr"/>
              <a:r>
                <a:rPr lang="en-US" sz="1000" b="1" dirty="0">
                  <a:solidFill>
                    <a:schemeClr val="bg1"/>
                  </a:solidFill>
                  <a:latin typeface="Dosis" panose="020B0604020202020204" charset="0"/>
                  <a:cs typeface="Calibri" panose="020F0502020204030204" pitchFamily="34" charset="0"/>
                </a:rPr>
                <a:t>Strategic CTI</a:t>
              </a:r>
            </a:p>
          </p:txBody>
        </p:sp>
        <p:sp>
          <p:nvSpPr>
            <p:cNvPr id="35" name="TextBox 34"/>
            <p:cNvSpPr txBox="1"/>
            <p:nvPr/>
          </p:nvSpPr>
          <p:spPr>
            <a:xfrm>
              <a:off x="7646222" y="4603114"/>
              <a:ext cx="1652584" cy="24622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rtlCol="0" anchor="ctr"/>
            <a:lstStyle>
              <a:defPPr marR="0" lvl="0" algn="l" rtl="0">
                <a:lnSpc>
                  <a:spcPct val="100000"/>
                </a:lnSpc>
                <a:spcBef>
                  <a:spcPts val="0"/>
                </a:spcBef>
                <a:spcAft>
                  <a:spcPts val="0"/>
                </a:spcAft>
              </a:defPPr>
              <a:lvl1pPr algn="ctr">
                <a:defRPr sz="1000" b="1">
                  <a:solidFill>
                    <a:schemeClr val="bg1"/>
                  </a:solidFill>
                  <a:latin typeface="Dosis" panose="020B0604020202020204" charset="0"/>
                  <a:cs typeface="Calibri" panose="020F0502020204030204" pitchFamily="34" charset="0"/>
                </a:defRPr>
              </a:lvl1pPr>
            </a:lstStyle>
            <a:p>
              <a:r>
                <a:rPr lang="en-US" dirty="0">
                  <a:solidFill>
                    <a:schemeClr val="tx1"/>
                  </a:solidFill>
                </a:rPr>
                <a:t>CUSTOMERS</a:t>
              </a:r>
            </a:p>
          </p:txBody>
        </p:sp>
      </p:grpSp>
      <p:sp>
        <p:nvSpPr>
          <p:cNvPr id="27" name="TextBox 26"/>
          <p:cNvSpPr txBox="1"/>
          <p:nvPr/>
        </p:nvSpPr>
        <p:spPr>
          <a:xfrm>
            <a:off x="7567463" y="2410768"/>
            <a:ext cx="1400357" cy="246221"/>
          </a:xfrm>
          <a:prstGeom prst="rect">
            <a:avLst/>
          </a:prstGeom>
          <a:solidFill>
            <a:schemeClr val="accent1"/>
          </a:solidFill>
          <a:ln w="254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000" b="1" dirty="0" smtClean="0">
                <a:solidFill>
                  <a:schemeClr val="bg1"/>
                </a:solidFill>
                <a:latin typeface="Dosis" panose="020B0604020202020204" charset="0"/>
                <a:cs typeface="Calibri" panose="020F0502020204030204" pitchFamily="34" charset="0"/>
              </a:rPr>
              <a:t>Strategic Team</a:t>
            </a:r>
            <a:endParaRPr lang="en-US" sz="1000" b="1" dirty="0">
              <a:solidFill>
                <a:schemeClr val="bg1"/>
              </a:solidFill>
              <a:latin typeface="Dosis" panose="020B0604020202020204" charset="0"/>
              <a:cs typeface="Calibri" panose="020F0502020204030204" pitchFamily="34" charset="0"/>
            </a:endParaRPr>
          </a:p>
        </p:txBody>
      </p:sp>
      <p:sp>
        <p:nvSpPr>
          <p:cNvPr id="29" name="TextBox 28"/>
          <p:cNvSpPr txBox="1"/>
          <p:nvPr/>
        </p:nvSpPr>
        <p:spPr>
          <a:xfrm>
            <a:off x="7571581" y="2778460"/>
            <a:ext cx="1415289" cy="246221"/>
          </a:xfrm>
          <a:prstGeom prst="rect">
            <a:avLst/>
          </a:prstGeom>
          <a:solidFill>
            <a:schemeClr val="accent1"/>
          </a:solidFill>
          <a:ln w="254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000" b="1" dirty="0" smtClean="0">
                <a:solidFill>
                  <a:schemeClr val="bg1"/>
                </a:solidFill>
                <a:latin typeface="Dosis" panose="020B0604020202020204" charset="0"/>
                <a:cs typeface="Calibri" panose="020F0502020204030204" pitchFamily="34" charset="0"/>
              </a:rPr>
              <a:t>Technical Team (TIDE)</a:t>
            </a:r>
            <a:endParaRPr lang="en-US" sz="1000" b="1" dirty="0">
              <a:solidFill>
                <a:schemeClr val="bg1"/>
              </a:solidFill>
              <a:latin typeface="Dosis" panose="020B0604020202020204" charset="0"/>
              <a:cs typeface="Calibri" panose="020F0502020204030204" pitchFamily="34" charset="0"/>
            </a:endParaRPr>
          </a:p>
        </p:txBody>
      </p:sp>
      <p:graphicFrame>
        <p:nvGraphicFramePr>
          <p:cNvPr id="38" name="Diagram 37"/>
          <p:cNvGraphicFramePr/>
          <p:nvPr>
            <p:extLst>
              <p:ext uri="{D42A27DB-BD31-4B8C-83A1-F6EECF244321}">
                <p14:modId xmlns:p14="http://schemas.microsoft.com/office/powerpoint/2010/main" val="2908616149"/>
              </p:ext>
            </p:extLst>
          </p:nvPr>
        </p:nvGraphicFramePr>
        <p:xfrm>
          <a:off x="2820578" y="2617509"/>
          <a:ext cx="2350094" cy="1904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8" name="Diagram 27"/>
          <p:cNvGraphicFramePr/>
          <p:nvPr>
            <p:extLst>
              <p:ext uri="{D42A27DB-BD31-4B8C-83A1-F6EECF244321}">
                <p14:modId xmlns:p14="http://schemas.microsoft.com/office/powerpoint/2010/main" val="448181181"/>
              </p:ext>
            </p:extLst>
          </p:nvPr>
        </p:nvGraphicFramePr>
        <p:xfrm>
          <a:off x="2852646" y="874353"/>
          <a:ext cx="2239961" cy="18668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Oval 13"/>
          <p:cNvSpPr/>
          <p:nvPr/>
        </p:nvSpPr>
        <p:spPr>
          <a:xfrm>
            <a:off x="3552904" y="2342786"/>
            <a:ext cx="870603" cy="710439"/>
          </a:xfrm>
          <a:prstGeom prst="ellipse">
            <a:avLst/>
          </a:prstGeom>
          <a:solidFill>
            <a:srgbClr val="C00000"/>
          </a:solidFill>
          <a:ln w="254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r>
              <a:rPr lang="en-US" sz="1100" b="1" dirty="0" smtClean="0">
                <a:solidFill>
                  <a:schemeClr val="bg1"/>
                </a:solidFill>
                <a:effectLst>
                  <a:outerShdw blurRad="38100" dist="38100" dir="2700000" algn="tl">
                    <a:srgbClr val="000000">
                      <a:alpha val="43137"/>
                    </a:srgbClr>
                  </a:outerShdw>
                </a:effectLst>
                <a:latin typeface="Dosis" panose="020B0604020202020204" charset="0"/>
                <a:cs typeface="Calibri" panose="020F0502020204030204" pitchFamily="34" charset="0"/>
              </a:rPr>
              <a:t>TTPs</a:t>
            </a:r>
          </a:p>
        </p:txBody>
      </p:sp>
      <p:sp>
        <p:nvSpPr>
          <p:cNvPr id="44" name="Rectangle 43">
            <a:extLst>
              <a:ext uri="{FF2B5EF4-FFF2-40B4-BE49-F238E27FC236}">
                <a16:creationId xmlns:a16="http://schemas.microsoft.com/office/drawing/2014/main" id="{28D9F43F-890A-F34E-BDED-AEBF31F0453D}"/>
              </a:ext>
            </a:extLst>
          </p:cNvPr>
          <p:cNvSpPr/>
          <p:nvPr/>
        </p:nvSpPr>
        <p:spPr>
          <a:xfrm>
            <a:off x="0" y="0"/>
            <a:ext cx="2712720" cy="5143500"/>
          </a:xfrm>
          <a:prstGeom prst="rect">
            <a:avLst/>
          </a:prstGeom>
          <a:solidFill>
            <a:srgbClr val="A9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9000B"/>
              </a:solidFill>
            </a:endParaRPr>
          </a:p>
        </p:txBody>
      </p:sp>
      <p:sp>
        <p:nvSpPr>
          <p:cNvPr id="45" name="Text Placeholder 5">
            <a:extLst>
              <a:ext uri="{FF2B5EF4-FFF2-40B4-BE49-F238E27FC236}">
                <a16:creationId xmlns:a16="http://schemas.microsoft.com/office/drawing/2014/main" id="{7D43632A-8AD8-0B4D-9F8D-2A7CD835F5D9}"/>
              </a:ext>
            </a:extLst>
          </p:cNvPr>
          <p:cNvSpPr txBox="1">
            <a:spLocks/>
          </p:cNvSpPr>
          <p:nvPr/>
        </p:nvSpPr>
        <p:spPr>
          <a:xfrm>
            <a:off x="152401" y="3306787"/>
            <a:ext cx="2392679" cy="1747467"/>
          </a:xfrm>
          <a:prstGeom prst="rect">
            <a:avLst/>
          </a:prstGeom>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2600" b="1" i="0" u="none" strike="noStrike" cap="none">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latin typeface="Dosis" panose="020B0604020202020204" charset="0"/>
              </a:rPr>
              <a:t>Target CTI Model</a:t>
            </a:r>
            <a:endParaRPr lang="en-US" sz="2400" dirty="0">
              <a:latin typeface="Dosis" panose="020B0604020202020204" charset="0"/>
            </a:endParaRPr>
          </a:p>
        </p:txBody>
      </p:sp>
      <p:sp>
        <p:nvSpPr>
          <p:cNvPr id="46" name="Text Placeholder 5">
            <a:extLst>
              <a:ext uri="{FF2B5EF4-FFF2-40B4-BE49-F238E27FC236}">
                <a16:creationId xmlns:a16="http://schemas.microsoft.com/office/drawing/2014/main" id="{4174C0EF-3EED-3048-A6BE-087D28BFC81C}"/>
              </a:ext>
            </a:extLst>
          </p:cNvPr>
          <p:cNvSpPr txBox="1">
            <a:spLocks/>
          </p:cNvSpPr>
          <p:nvPr/>
        </p:nvSpPr>
        <p:spPr>
          <a:xfrm>
            <a:off x="243841" y="633575"/>
            <a:ext cx="2301239" cy="2075608"/>
          </a:xfrm>
          <a:prstGeom prst="rect">
            <a:avLst/>
          </a:prstGeom>
        </p:spPr>
        <p:txBody>
          <a:bodyPr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3600" b="1" i="0" u="none" strike="noStrike" cap="all" baseline="0">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latin typeface="Dosis" panose="020B0604020202020204" charset="0"/>
              </a:rPr>
              <a:t>Building a threat intel TEAM</a:t>
            </a:r>
          </a:p>
        </p:txBody>
      </p:sp>
    </p:spTree>
    <p:extLst>
      <p:ext uri="{BB962C8B-B14F-4D97-AF65-F5344CB8AC3E}">
        <p14:creationId xmlns:p14="http://schemas.microsoft.com/office/powerpoint/2010/main" val="87838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7" grpId="0" animBg="1"/>
      <p:bldP spid="29" grpId="0" animBg="1"/>
      <p:bldGraphic spid="38" grpId="0">
        <p:bldAsOne/>
      </p:bldGraphic>
      <p:bldGraphic spid="28" grpId="0">
        <p:bldAsOne/>
      </p:bldGraphic>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13238" y="1297621"/>
            <a:ext cx="3530762" cy="2800767"/>
          </a:xfrm>
          <a:prstGeom prst="rect">
            <a:avLst/>
          </a:prstGeom>
          <a:noFill/>
        </p:spPr>
        <p:txBody>
          <a:bodyPr wrap="square" rtlCol="0">
            <a:spAutoFit/>
          </a:bodyPr>
          <a:lstStyle/>
          <a:p>
            <a:pPr marL="171450" indent="-171450">
              <a:buFont typeface="Arial" panose="020B0604020202020204" pitchFamily="34" charset="0"/>
              <a:buChar char="•"/>
            </a:pPr>
            <a:r>
              <a:rPr lang="en-US" sz="1600" b="1" dirty="0" smtClean="0">
                <a:latin typeface="Dosis" panose="020B0604020202020204" charset="0"/>
              </a:rPr>
              <a:t>Greater Threat Landscape Visibility</a:t>
            </a:r>
          </a:p>
          <a:p>
            <a:pPr marL="171450" indent="-171450">
              <a:buFont typeface="Arial" panose="020B0604020202020204" pitchFamily="34" charset="0"/>
              <a:buChar char="•"/>
            </a:pPr>
            <a:endParaRPr lang="en-US" sz="1600" b="1" dirty="0">
              <a:latin typeface="Dosis" panose="020B0604020202020204" charset="0"/>
            </a:endParaRPr>
          </a:p>
          <a:p>
            <a:pPr marL="171450" indent="-171450">
              <a:buFont typeface="Arial" panose="020B0604020202020204" pitchFamily="34" charset="0"/>
              <a:buChar char="•"/>
            </a:pPr>
            <a:r>
              <a:rPr lang="en-US" sz="1600" b="1" dirty="0" smtClean="0">
                <a:latin typeface="Dosis" panose="020B0604020202020204" charset="0"/>
              </a:rPr>
              <a:t>Threat Actor Prioritization &amp; Tracking</a:t>
            </a:r>
          </a:p>
          <a:p>
            <a:pPr marL="171450" indent="-171450">
              <a:buFont typeface="Arial" panose="020B0604020202020204" pitchFamily="34" charset="0"/>
              <a:buChar char="•"/>
            </a:pPr>
            <a:endParaRPr lang="en-US" sz="1600" b="1" dirty="0">
              <a:latin typeface="Dosis" panose="020B0604020202020204" charset="0"/>
            </a:endParaRPr>
          </a:p>
          <a:p>
            <a:pPr marL="171450" indent="-171450">
              <a:buFont typeface="Arial" panose="020B0604020202020204" pitchFamily="34" charset="0"/>
              <a:buChar char="•"/>
            </a:pPr>
            <a:r>
              <a:rPr lang="en-US" sz="1600" b="1" dirty="0" smtClean="0">
                <a:latin typeface="Dosis" panose="020B0604020202020204" charset="0"/>
              </a:rPr>
              <a:t>Phishing / Malware Tracking</a:t>
            </a:r>
          </a:p>
          <a:p>
            <a:pPr marL="171450" indent="-171450">
              <a:buFont typeface="Arial" panose="020B0604020202020204" pitchFamily="34" charset="0"/>
              <a:buChar char="•"/>
            </a:pPr>
            <a:endParaRPr lang="en-US" sz="1600" b="1" dirty="0">
              <a:latin typeface="Dosis" panose="020B0604020202020204" charset="0"/>
            </a:endParaRPr>
          </a:p>
          <a:p>
            <a:pPr marL="171450" indent="-171450">
              <a:buFont typeface="Arial" panose="020B0604020202020204" pitchFamily="34" charset="0"/>
              <a:buChar char="•"/>
            </a:pPr>
            <a:r>
              <a:rPr lang="en-US" sz="1600" b="1" dirty="0">
                <a:latin typeface="Dosis" panose="020B0604020202020204" charset="0"/>
              </a:rPr>
              <a:t>Full Intelligence Lifecycle </a:t>
            </a:r>
            <a:r>
              <a:rPr lang="en-US" sz="1600" b="1" dirty="0" smtClean="0">
                <a:latin typeface="Dosis" panose="020B0604020202020204" charset="0"/>
              </a:rPr>
              <a:t>Analysis</a:t>
            </a:r>
          </a:p>
          <a:p>
            <a:pPr marL="171450" indent="-171450">
              <a:buFont typeface="Arial" panose="020B0604020202020204" pitchFamily="34" charset="0"/>
              <a:buChar char="•"/>
            </a:pPr>
            <a:endParaRPr lang="en-US" sz="1600" b="1" dirty="0">
              <a:latin typeface="Dosis" panose="020B0604020202020204" charset="0"/>
            </a:endParaRPr>
          </a:p>
          <a:p>
            <a:pPr marL="171450" indent="-171450">
              <a:buFont typeface="Arial" panose="020B0604020202020204" pitchFamily="34" charset="0"/>
              <a:buChar char="•"/>
            </a:pPr>
            <a:r>
              <a:rPr lang="en-US" sz="1600" b="1" dirty="0" smtClean="0">
                <a:latin typeface="Dosis" panose="020B0604020202020204" charset="0"/>
              </a:rPr>
              <a:t>Kill Chain Analysis</a:t>
            </a:r>
          </a:p>
          <a:p>
            <a:pPr marL="171450" indent="-171450">
              <a:buFont typeface="Arial" panose="020B0604020202020204" pitchFamily="34" charset="0"/>
              <a:buChar char="•"/>
            </a:pPr>
            <a:endParaRPr lang="en-US" sz="1600" b="1" dirty="0">
              <a:latin typeface="Dosis" panose="020B0604020202020204" charset="0"/>
            </a:endParaRPr>
          </a:p>
          <a:p>
            <a:pPr marL="171450" indent="-171450">
              <a:buFont typeface="Arial" panose="020B0604020202020204" pitchFamily="34" charset="0"/>
              <a:buChar char="•"/>
            </a:pPr>
            <a:r>
              <a:rPr lang="en-US" sz="1600" b="1" dirty="0" smtClean="0">
                <a:latin typeface="Dosis" panose="020B0604020202020204" charset="0"/>
              </a:rPr>
              <a:t>Predictive Analysis</a:t>
            </a:r>
            <a:endParaRPr lang="en-US" sz="1600" b="1" dirty="0">
              <a:latin typeface="Dosis" panose="020B0604020202020204" charset="0"/>
            </a:endParaRPr>
          </a:p>
        </p:txBody>
      </p:sp>
      <p:sp>
        <p:nvSpPr>
          <p:cNvPr id="5" name="Right Arrow Callout 4"/>
          <p:cNvSpPr/>
          <p:nvPr/>
        </p:nvSpPr>
        <p:spPr>
          <a:xfrm>
            <a:off x="4862610" y="1632365"/>
            <a:ext cx="750628" cy="1999117"/>
          </a:xfrm>
          <a:prstGeom prst="rightArrowCallout">
            <a:avLst/>
          </a:pr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lIns="45720" tIns="45720" rIns="45720" rtlCol="0" anchor="ctr"/>
          <a:lstStyle/>
          <a:p>
            <a:pPr algn="ctr"/>
            <a:r>
              <a:rPr lang="en-US" sz="1200" b="1" dirty="0" smtClean="0">
                <a:solidFill>
                  <a:schemeClr val="bg1"/>
                </a:solidFill>
                <a:latin typeface="Dosis" panose="020B0604020202020204" charset="0"/>
              </a:rPr>
              <a:t>ENABLES</a:t>
            </a:r>
            <a:r>
              <a:rPr lang="en-US" sz="1800" b="0" dirty="0" smtClean="0">
                <a:solidFill>
                  <a:schemeClr val="tx1">
                    <a:lumMod val="75000"/>
                    <a:lumOff val="25000"/>
                  </a:schemeClr>
                </a:solidFill>
              </a:rPr>
              <a:t> </a:t>
            </a:r>
          </a:p>
        </p:txBody>
      </p:sp>
      <p:sp>
        <p:nvSpPr>
          <p:cNvPr id="17" name="Rectangle 16">
            <a:extLst>
              <a:ext uri="{FF2B5EF4-FFF2-40B4-BE49-F238E27FC236}">
                <a16:creationId xmlns:a16="http://schemas.microsoft.com/office/drawing/2014/main" id="{28D9F43F-890A-F34E-BDED-AEBF31F0453D}"/>
              </a:ext>
            </a:extLst>
          </p:cNvPr>
          <p:cNvSpPr/>
          <p:nvPr/>
        </p:nvSpPr>
        <p:spPr>
          <a:xfrm>
            <a:off x="0" y="0"/>
            <a:ext cx="2712720" cy="5143500"/>
          </a:xfrm>
          <a:prstGeom prst="rect">
            <a:avLst/>
          </a:prstGeom>
          <a:solidFill>
            <a:srgbClr val="A9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5">
            <a:extLst>
              <a:ext uri="{FF2B5EF4-FFF2-40B4-BE49-F238E27FC236}">
                <a16:creationId xmlns:a16="http://schemas.microsoft.com/office/drawing/2014/main" id="{7D43632A-8AD8-0B4D-9F8D-2A7CD835F5D9}"/>
              </a:ext>
            </a:extLst>
          </p:cNvPr>
          <p:cNvSpPr txBox="1">
            <a:spLocks/>
          </p:cNvSpPr>
          <p:nvPr/>
        </p:nvSpPr>
        <p:spPr>
          <a:xfrm>
            <a:off x="152401" y="3306787"/>
            <a:ext cx="2392679" cy="1747467"/>
          </a:xfrm>
          <a:prstGeom prst="rect">
            <a:avLst/>
          </a:prstGeom>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2600" b="1" i="0" u="none" strike="noStrike" cap="none">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latin typeface="Dosis" panose="020B0604020202020204" charset="0"/>
              </a:rPr>
              <a:t>Target CTI Model</a:t>
            </a:r>
            <a:endParaRPr lang="en-US" sz="2400" dirty="0">
              <a:latin typeface="Dosis" panose="020B0604020202020204" charset="0"/>
            </a:endParaRPr>
          </a:p>
        </p:txBody>
      </p:sp>
      <p:sp>
        <p:nvSpPr>
          <p:cNvPr id="19" name="Text Placeholder 5">
            <a:extLst>
              <a:ext uri="{FF2B5EF4-FFF2-40B4-BE49-F238E27FC236}">
                <a16:creationId xmlns:a16="http://schemas.microsoft.com/office/drawing/2014/main" id="{4174C0EF-3EED-3048-A6BE-087D28BFC81C}"/>
              </a:ext>
            </a:extLst>
          </p:cNvPr>
          <p:cNvSpPr txBox="1">
            <a:spLocks/>
          </p:cNvSpPr>
          <p:nvPr/>
        </p:nvSpPr>
        <p:spPr>
          <a:xfrm>
            <a:off x="243841" y="633575"/>
            <a:ext cx="2301239" cy="2075608"/>
          </a:xfrm>
          <a:prstGeom prst="rect">
            <a:avLst/>
          </a:prstGeom>
        </p:spPr>
        <p:txBody>
          <a:bodyPr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3600" b="1" i="0" u="none" strike="noStrike" cap="all" baseline="0">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latin typeface="Dosis" panose="020B0604020202020204" charset="0"/>
              </a:rPr>
              <a:t>Building a threat intel TEAM</a:t>
            </a:r>
          </a:p>
        </p:txBody>
      </p:sp>
      <p:graphicFrame>
        <p:nvGraphicFramePr>
          <p:cNvPr id="23" name="Diagram 22"/>
          <p:cNvGraphicFramePr/>
          <p:nvPr>
            <p:extLst>
              <p:ext uri="{D42A27DB-BD31-4B8C-83A1-F6EECF244321}">
                <p14:modId xmlns:p14="http://schemas.microsoft.com/office/powerpoint/2010/main" val="1780911209"/>
              </p:ext>
            </p:extLst>
          </p:nvPr>
        </p:nvGraphicFramePr>
        <p:xfrm>
          <a:off x="2820578" y="2617509"/>
          <a:ext cx="2350094" cy="1904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p:cNvGraphicFramePr/>
          <p:nvPr>
            <p:extLst>
              <p:ext uri="{D42A27DB-BD31-4B8C-83A1-F6EECF244321}">
                <p14:modId xmlns:p14="http://schemas.microsoft.com/office/powerpoint/2010/main" val="3323111697"/>
              </p:ext>
            </p:extLst>
          </p:nvPr>
        </p:nvGraphicFramePr>
        <p:xfrm>
          <a:off x="2852646" y="904450"/>
          <a:ext cx="2246938" cy="18367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Oval 24"/>
          <p:cNvSpPr/>
          <p:nvPr/>
        </p:nvSpPr>
        <p:spPr>
          <a:xfrm>
            <a:off x="3552904" y="2342786"/>
            <a:ext cx="870603" cy="710439"/>
          </a:xfrm>
          <a:prstGeom prst="ellipse">
            <a:avLst/>
          </a:prstGeom>
          <a:solidFill>
            <a:srgbClr val="C00000"/>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r>
              <a:rPr lang="en-US" sz="1100" b="1" dirty="0" smtClean="0">
                <a:solidFill>
                  <a:schemeClr val="bg1"/>
                </a:solidFill>
                <a:effectLst>
                  <a:outerShdw blurRad="38100" dist="38100" dir="2700000" algn="tl">
                    <a:srgbClr val="000000">
                      <a:alpha val="43137"/>
                    </a:srgbClr>
                  </a:outerShdw>
                </a:effectLst>
                <a:latin typeface="Dosis" panose="020B0604020202020204" charset="0"/>
                <a:cs typeface="Calibri" panose="020F0502020204030204" pitchFamily="34" charset="0"/>
              </a:rPr>
              <a:t>TTPs</a:t>
            </a:r>
          </a:p>
        </p:txBody>
      </p:sp>
    </p:spTree>
    <p:extLst>
      <p:ext uri="{BB962C8B-B14F-4D97-AF65-F5344CB8AC3E}">
        <p14:creationId xmlns:p14="http://schemas.microsoft.com/office/powerpoint/2010/main" val="87884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D9F43F-890A-F34E-BDED-AEBF31F0453D}"/>
              </a:ext>
            </a:extLst>
          </p:cNvPr>
          <p:cNvSpPr/>
          <p:nvPr/>
        </p:nvSpPr>
        <p:spPr>
          <a:xfrm>
            <a:off x="0" y="0"/>
            <a:ext cx="2712720" cy="5143500"/>
          </a:xfrm>
          <a:prstGeom prst="rect">
            <a:avLst/>
          </a:prstGeom>
          <a:solidFill>
            <a:srgbClr val="A9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5">
            <a:extLst>
              <a:ext uri="{FF2B5EF4-FFF2-40B4-BE49-F238E27FC236}">
                <a16:creationId xmlns:a16="http://schemas.microsoft.com/office/drawing/2014/main" id="{7D43632A-8AD8-0B4D-9F8D-2A7CD835F5D9}"/>
              </a:ext>
            </a:extLst>
          </p:cNvPr>
          <p:cNvSpPr txBox="1">
            <a:spLocks/>
          </p:cNvSpPr>
          <p:nvPr/>
        </p:nvSpPr>
        <p:spPr>
          <a:xfrm>
            <a:off x="152401" y="3306787"/>
            <a:ext cx="2392679" cy="1747467"/>
          </a:xfrm>
          <a:prstGeom prst="rect">
            <a:avLst/>
          </a:prstGeom>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2600" b="1" i="0" u="none" strike="noStrike" cap="none">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atin typeface="Dosis" panose="020B0604020202020204" charset="0"/>
              </a:rPr>
              <a:t>8</a:t>
            </a:r>
            <a:r>
              <a:rPr lang="en-US" sz="2400" dirty="0" smtClean="0">
                <a:latin typeface="Dosis" panose="020B0604020202020204" charset="0"/>
              </a:rPr>
              <a:t> Basic Principles</a:t>
            </a:r>
            <a:endParaRPr lang="en-US" sz="2400" dirty="0">
              <a:latin typeface="Dosis" panose="020B0604020202020204" charset="0"/>
            </a:endParaRPr>
          </a:p>
        </p:txBody>
      </p:sp>
      <p:sp>
        <p:nvSpPr>
          <p:cNvPr id="19" name="Text Placeholder 5">
            <a:extLst>
              <a:ext uri="{FF2B5EF4-FFF2-40B4-BE49-F238E27FC236}">
                <a16:creationId xmlns:a16="http://schemas.microsoft.com/office/drawing/2014/main" id="{4174C0EF-3EED-3048-A6BE-087D28BFC81C}"/>
              </a:ext>
            </a:extLst>
          </p:cNvPr>
          <p:cNvSpPr txBox="1">
            <a:spLocks/>
          </p:cNvSpPr>
          <p:nvPr/>
        </p:nvSpPr>
        <p:spPr>
          <a:xfrm>
            <a:off x="243841" y="633575"/>
            <a:ext cx="2301239" cy="2075608"/>
          </a:xfrm>
          <a:prstGeom prst="rect">
            <a:avLst/>
          </a:prstGeom>
        </p:spPr>
        <p:txBody>
          <a:bodyPr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3600" b="1" i="0" u="none" strike="noStrike" cap="all" baseline="0">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smtClean="0">
                <a:latin typeface="Dosis" panose="020B0604020202020204" charset="0"/>
              </a:rPr>
              <a:t>Building a threat intel TEAM</a:t>
            </a:r>
            <a:endParaRPr lang="en-US" sz="1800" dirty="0">
              <a:latin typeface="Dosis" panose="020B0604020202020204" charset="0"/>
            </a:endParaRPr>
          </a:p>
        </p:txBody>
      </p:sp>
      <p:sp>
        <p:nvSpPr>
          <p:cNvPr id="10" name="Rectangle 9"/>
          <p:cNvSpPr/>
          <p:nvPr/>
        </p:nvSpPr>
        <p:spPr>
          <a:xfrm>
            <a:off x="2697481" y="863590"/>
            <a:ext cx="6416041" cy="3416320"/>
          </a:xfrm>
          <a:prstGeom prst="rect">
            <a:avLst/>
          </a:prstGeom>
        </p:spPr>
        <p:txBody>
          <a:bodyPr wrap="square">
            <a:spAutoFit/>
          </a:bodyPr>
          <a:lstStyle/>
          <a:p>
            <a:pPr marL="457200" indent="-457200">
              <a:lnSpc>
                <a:spcPct val="150000"/>
              </a:lnSpc>
              <a:buClr>
                <a:srgbClr val="C00000"/>
              </a:buClr>
              <a:buFont typeface="+mj-lt"/>
              <a:buAutoNum type="arabicPeriod"/>
            </a:pPr>
            <a:r>
              <a:rPr lang="en-US" sz="1800" b="1" dirty="0" smtClean="0">
                <a:latin typeface="Dosis" panose="020B0604020202020204" charset="0"/>
              </a:rPr>
              <a:t>You Have </a:t>
            </a:r>
            <a:r>
              <a:rPr lang="en-US" sz="1800" b="1" dirty="0">
                <a:latin typeface="Dosis" panose="020B0604020202020204" charset="0"/>
              </a:rPr>
              <a:t>T</a:t>
            </a:r>
            <a:r>
              <a:rPr lang="en-US" sz="1800" b="1" dirty="0" smtClean="0">
                <a:latin typeface="Dosis" panose="020B0604020202020204" charset="0"/>
              </a:rPr>
              <a:t>he Most </a:t>
            </a:r>
            <a:r>
              <a:rPr lang="en-US" sz="1800" b="1" dirty="0">
                <a:latin typeface="Dosis" panose="020B0604020202020204" charset="0"/>
              </a:rPr>
              <a:t>D</a:t>
            </a:r>
            <a:r>
              <a:rPr lang="en-US" sz="1800" b="1" dirty="0" smtClean="0">
                <a:latin typeface="Dosis" panose="020B0604020202020204" charset="0"/>
              </a:rPr>
              <a:t>ata</a:t>
            </a:r>
            <a:endParaRPr lang="en-US" sz="1800" b="1" dirty="0">
              <a:latin typeface="Dosis" panose="020B0604020202020204" charset="0"/>
            </a:endParaRPr>
          </a:p>
          <a:p>
            <a:pPr marL="457200" indent="-457200">
              <a:lnSpc>
                <a:spcPct val="150000"/>
              </a:lnSpc>
              <a:buClr>
                <a:srgbClr val="C00000"/>
              </a:buClr>
              <a:buFont typeface="+mj-lt"/>
              <a:buAutoNum type="arabicPeriod"/>
            </a:pPr>
            <a:r>
              <a:rPr lang="en-US" sz="1800" b="1" dirty="0">
                <a:latin typeface="Dosis" panose="020B0604020202020204" charset="0"/>
              </a:rPr>
              <a:t>Narrow S</a:t>
            </a:r>
            <a:r>
              <a:rPr lang="en-US" sz="1800" b="1" dirty="0" smtClean="0">
                <a:latin typeface="Dosis" panose="020B0604020202020204" charset="0"/>
              </a:rPr>
              <a:t>cope </a:t>
            </a:r>
            <a:r>
              <a:rPr lang="en-US" sz="1800" b="1" dirty="0">
                <a:latin typeface="Dosis" panose="020B0604020202020204" charset="0"/>
              </a:rPr>
              <a:t>&amp; </a:t>
            </a:r>
            <a:r>
              <a:rPr lang="en-US" sz="1800" b="1" dirty="0" smtClean="0">
                <a:latin typeface="Dosis" panose="020B0604020202020204" charset="0"/>
              </a:rPr>
              <a:t>Focus</a:t>
            </a:r>
            <a:endParaRPr lang="en-US" sz="1800" b="1" dirty="0">
              <a:latin typeface="Dosis" panose="020B0604020202020204" charset="0"/>
            </a:endParaRPr>
          </a:p>
          <a:p>
            <a:pPr marL="457200" indent="-457200">
              <a:lnSpc>
                <a:spcPct val="150000"/>
              </a:lnSpc>
              <a:buClr>
                <a:srgbClr val="C00000"/>
              </a:buClr>
              <a:buFont typeface="+mj-lt"/>
              <a:buAutoNum type="arabicPeriod"/>
            </a:pPr>
            <a:r>
              <a:rPr lang="en-US" sz="1800" b="1" dirty="0" smtClean="0">
                <a:latin typeface="Dosis" panose="020B0604020202020204" charset="0"/>
              </a:rPr>
              <a:t>Technical Analysis </a:t>
            </a:r>
            <a:r>
              <a:rPr lang="en-US" sz="1800" b="1" dirty="0">
                <a:latin typeface="Dosis" panose="020B0604020202020204" charset="0"/>
              </a:rPr>
              <a:t>B</a:t>
            </a:r>
            <a:r>
              <a:rPr lang="en-US" sz="1800" b="1" dirty="0" smtClean="0">
                <a:latin typeface="Dosis" panose="020B0604020202020204" charset="0"/>
              </a:rPr>
              <a:t>efore </a:t>
            </a:r>
            <a:r>
              <a:rPr lang="en-US" sz="1800" b="1" dirty="0">
                <a:latin typeface="Dosis" panose="020B0604020202020204" charset="0"/>
              </a:rPr>
              <a:t>A</a:t>
            </a:r>
            <a:r>
              <a:rPr lang="en-US" sz="1800" b="1" dirty="0" smtClean="0">
                <a:latin typeface="Dosis" panose="020B0604020202020204" charset="0"/>
              </a:rPr>
              <a:t>nalytic </a:t>
            </a:r>
            <a:r>
              <a:rPr lang="en-US" sz="1800" b="1" dirty="0">
                <a:latin typeface="Dosis" panose="020B0604020202020204" charset="0"/>
              </a:rPr>
              <a:t>P</a:t>
            </a:r>
            <a:r>
              <a:rPr lang="en-US" sz="1800" b="1" dirty="0" smtClean="0">
                <a:latin typeface="Dosis" panose="020B0604020202020204" charset="0"/>
              </a:rPr>
              <a:t>roduction</a:t>
            </a:r>
            <a:endParaRPr lang="en-US" sz="1800" b="1" dirty="0">
              <a:latin typeface="Dosis" panose="020B0604020202020204" charset="0"/>
            </a:endParaRPr>
          </a:p>
          <a:p>
            <a:pPr marL="457200" indent="-457200">
              <a:lnSpc>
                <a:spcPct val="150000"/>
              </a:lnSpc>
              <a:buClr>
                <a:srgbClr val="C00000"/>
              </a:buClr>
              <a:buFont typeface="+mj-lt"/>
              <a:buAutoNum type="arabicPeriod"/>
            </a:pPr>
            <a:r>
              <a:rPr lang="en-US" sz="1800" b="1" dirty="0" smtClean="0">
                <a:latin typeface="Dosis" panose="020B0604020202020204" charset="0"/>
              </a:rPr>
              <a:t>Dedicated (Templates) </a:t>
            </a:r>
            <a:r>
              <a:rPr lang="en-US" sz="1800" b="1" dirty="0" smtClean="0">
                <a:latin typeface="Dosis" panose="020B0604020202020204" charset="0"/>
              </a:rPr>
              <a:t>Over </a:t>
            </a:r>
            <a:r>
              <a:rPr lang="en-US" sz="1800" b="1" dirty="0" smtClean="0">
                <a:latin typeface="Dosis" panose="020B0604020202020204" charset="0"/>
              </a:rPr>
              <a:t>Undefined </a:t>
            </a:r>
            <a:r>
              <a:rPr lang="en-US" sz="1800" b="1" dirty="0" smtClean="0">
                <a:latin typeface="Dosis" panose="020B0604020202020204" charset="0"/>
              </a:rPr>
              <a:t>Processes</a:t>
            </a:r>
            <a:endParaRPr lang="en-US" sz="1800" b="1" dirty="0">
              <a:latin typeface="Dosis" panose="020B0604020202020204" charset="0"/>
            </a:endParaRPr>
          </a:p>
          <a:p>
            <a:pPr marL="457200" indent="-457200">
              <a:lnSpc>
                <a:spcPct val="150000"/>
              </a:lnSpc>
              <a:buClr>
                <a:srgbClr val="C00000"/>
              </a:buClr>
              <a:buFont typeface="+mj-lt"/>
              <a:buAutoNum type="arabicPeriod"/>
            </a:pPr>
            <a:r>
              <a:rPr lang="en-US" sz="1800" b="1" dirty="0">
                <a:latin typeface="Dosis" panose="020B0604020202020204" charset="0"/>
              </a:rPr>
              <a:t>Continually </a:t>
            </a:r>
            <a:r>
              <a:rPr lang="en-US" sz="1800" b="1" dirty="0" smtClean="0">
                <a:latin typeface="Dosis" panose="020B0604020202020204" charset="0"/>
              </a:rPr>
              <a:t>Refine </a:t>
            </a:r>
            <a:r>
              <a:rPr lang="en-US" sz="1800" b="1" dirty="0">
                <a:latin typeface="Dosis" panose="020B0604020202020204" charset="0"/>
              </a:rPr>
              <a:t>P</a:t>
            </a:r>
            <a:r>
              <a:rPr lang="en-US" sz="1800" b="1" dirty="0" smtClean="0">
                <a:latin typeface="Dosis" panose="020B0604020202020204" charset="0"/>
              </a:rPr>
              <a:t>rocesses</a:t>
            </a:r>
            <a:endParaRPr lang="en-US" sz="1800" b="1" dirty="0">
              <a:latin typeface="Dosis" panose="020B0604020202020204" charset="0"/>
            </a:endParaRPr>
          </a:p>
          <a:p>
            <a:pPr marL="457200" indent="-457200">
              <a:lnSpc>
                <a:spcPct val="150000"/>
              </a:lnSpc>
              <a:buClr>
                <a:srgbClr val="C00000"/>
              </a:buClr>
              <a:buFont typeface="+mj-lt"/>
              <a:buAutoNum type="arabicPeriod"/>
            </a:pPr>
            <a:r>
              <a:rPr lang="en-US" sz="1800" b="1" dirty="0">
                <a:latin typeface="Dosis" panose="020B0604020202020204" charset="0"/>
              </a:rPr>
              <a:t>Automate </a:t>
            </a:r>
            <a:r>
              <a:rPr lang="en-US" sz="1800" b="1" dirty="0" smtClean="0">
                <a:latin typeface="Dosis" panose="020B0604020202020204" charset="0"/>
              </a:rPr>
              <a:t>Wherever </a:t>
            </a:r>
            <a:r>
              <a:rPr lang="en-US" sz="1800" b="1" dirty="0">
                <a:latin typeface="Dosis" panose="020B0604020202020204" charset="0"/>
              </a:rPr>
              <a:t>P</a:t>
            </a:r>
            <a:r>
              <a:rPr lang="en-US" sz="1800" b="1" dirty="0" smtClean="0">
                <a:latin typeface="Dosis" panose="020B0604020202020204" charset="0"/>
              </a:rPr>
              <a:t>ossible</a:t>
            </a:r>
            <a:endParaRPr lang="en-US" sz="1800" b="1" dirty="0">
              <a:latin typeface="Dosis" panose="020B0604020202020204" charset="0"/>
            </a:endParaRPr>
          </a:p>
          <a:p>
            <a:pPr marL="457200" indent="-457200">
              <a:lnSpc>
                <a:spcPct val="150000"/>
              </a:lnSpc>
              <a:buClr>
                <a:srgbClr val="C00000"/>
              </a:buClr>
              <a:buFont typeface="+mj-lt"/>
              <a:buAutoNum type="arabicPeriod"/>
            </a:pPr>
            <a:r>
              <a:rPr lang="en-US" sz="1800" b="1" dirty="0" smtClean="0">
                <a:latin typeface="Dosis" panose="020B0604020202020204" charset="0"/>
              </a:rPr>
              <a:t>Share</a:t>
            </a:r>
            <a:r>
              <a:rPr lang="en-US" sz="1800" b="1" dirty="0">
                <a:latin typeface="Dosis" panose="020B0604020202020204" charset="0"/>
              </a:rPr>
              <a:t>!  </a:t>
            </a:r>
            <a:endParaRPr lang="en-US" sz="1800" b="1" dirty="0" smtClean="0">
              <a:latin typeface="Dosis" panose="020B0604020202020204" charset="0"/>
            </a:endParaRPr>
          </a:p>
          <a:p>
            <a:pPr marL="457200" indent="-457200">
              <a:lnSpc>
                <a:spcPct val="150000"/>
              </a:lnSpc>
              <a:buClr>
                <a:srgbClr val="C00000"/>
              </a:buClr>
              <a:buFont typeface="+mj-lt"/>
              <a:buAutoNum type="arabicPeriod"/>
            </a:pPr>
            <a:r>
              <a:rPr lang="en-US" sz="1800" b="1" dirty="0" smtClean="0">
                <a:latin typeface="Dosis" panose="020B0604020202020204" charset="0"/>
              </a:rPr>
              <a:t>Reward, Train, Explore</a:t>
            </a:r>
            <a:endParaRPr lang="en-US" sz="1800" b="1" dirty="0">
              <a:latin typeface="Dosis" panose="020B0604020202020204" charset="0"/>
            </a:endParaRPr>
          </a:p>
        </p:txBody>
      </p:sp>
      <p:sp>
        <p:nvSpPr>
          <p:cNvPr id="2" name="Rectangle 1"/>
          <p:cNvSpPr/>
          <p:nvPr/>
        </p:nvSpPr>
        <p:spPr>
          <a:xfrm>
            <a:off x="3187455" y="994662"/>
            <a:ext cx="2403334" cy="29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le 6"/>
          <p:cNvSpPr/>
          <p:nvPr/>
        </p:nvSpPr>
        <p:spPr>
          <a:xfrm>
            <a:off x="3252999" y="1370471"/>
            <a:ext cx="2403334" cy="29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p:cNvSpPr/>
          <p:nvPr/>
        </p:nvSpPr>
        <p:spPr>
          <a:xfrm>
            <a:off x="3252999" y="1802266"/>
            <a:ext cx="4314403" cy="29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Rectangle 8"/>
          <p:cNvSpPr/>
          <p:nvPr/>
        </p:nvSpPr>
        <p:spPr>
          <a:xfrm>
            <a:off x="3062769" y="2222585"/>
            <a:ext cx="4754746" cy="29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Rectangle 10"/>
          <p:cNvSpPr/>
          <p:nvPr/>
        </p:nvSpPr>
        <p:spPr>
          <a:xfrm>
            <a:off x="3261093" y="2610567"/>
            <a:ext cx="2757495" cy="29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Rectangle 11"/>
          <p:cNvSpPr/>
          <p:nvPr/>
        </p:nvSpPr>
        <p:spPr>
          <a:xfrm>
            <a:off x="3204448" y="3042362"/>
            <a:ext cx="2814140" cy="29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Rectangle 12"/>
          <p:cNvSpPr/>
          <p:nvPr/>
        </p:nvSpPr>
        <p:spPr>
          <a:xfrm>
            <a:off x="3175991" y="3435943"/>
            <a:ext cx="1644031" cy="29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p:cNvSpPr/>
          <p:nvPr/>
        </p:nvSpPr>
        <p:spPr>
          <a:xfrm>
            <a:off x="3252999" y="3872894"/>
            <a:ext cx="2403334" cy="29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3593675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4"/>
          <p:cNvSpPr>
            <a:spLocks noGrp="1"/>
          </p:cNvSpPr>
          <p:nvPr>
            <p:ph type="ctrTitle" idx="4294967295"/>
          </p:nvPr>
        </p:nvSpPr>
        <p:spPr>
          <a:xfrm>
            <a:off x="0" y="3432919"/>
            <a:ext cx="9144000" cy="658368"/>
          </a:xfrm>
          <a:prstGeom prst="rect">
            <a:avLst/>
          </a:prstGeom>
        </p:spPr>
        <p:txBody>
          <a:bodyPr>
            <a:noAutofit/>
          </a:bodyPr>
          <a:lstStyle/>
          <a:p>
            <a:pPr algn="ctr">
              <a:spcBef>
                <a:spcPts val="1351"/>
              </a:spcBef>
              <a:spcAft>
                <a:spcPts val="2251"/>
              </a:spcAft>
            </a:pPr>
            <a:r>
              <a:rPr lang="en-US" sz="2400" b="1" dirty="0" smtClean="0">
                <a:solidFill>
                  <a:schemeClr val="tx1">
                    <a:lumMod val="65000"/>
                    <a:lumOff val="35000"/>
                  </a:schemeClr>
                </a:solidFill>
                <a:latin typeface="Dosis" panose="020B0604020202020204" charset="0"/>
              </a:rPr>
              <a:t>ESTABLISHING A THREAT INTEL TEAM - </a:t>
            </a:r>
            <a:r>
              <a:rPr lang="en-US" sz="2400" b="1" u="sng" dirty="0" smtClean="0">
                <a:solidFill>
                  <a:schemeClr val="tx1">
                    <a:lumMod val="65000"/>
                    <a:lumOff val="35000"/>
                  </a:schemeClr>
                </a:solidFill>
                <a:latin typeface="Dosis" panose="020B0604020202020204" charset="0"/>
              </a:rPr>
              <a:t>EVOLUTION</a:t>
            </a:r>
            <a:endParaRPr lang="en-US" sz="2400" b="1" u="sng" dirty="0">
              <a:solidFill>
                <a:schemeClr val="tx1">
                  <a:lumMod val="65000"/>
                  <a:lumOff val="35000"/>
                </a:schemeClr>
              </a:solidFill>
              <a:latin typeface="Dosis" panose="020B0604020202020204" charset="0"/>
            </a:endParaRPr>
          </a:p>
        </p:txBody>
      </p:sp>
      <p:pic>
        <p:nvPicPr>
          <p:cNvPr id="5" name="Picture 2" descr="\\nicsrv18\soc\CoArcDash\800px-Large_ITSecurity_0326.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b="22968"/>
          <a:stretch/>
        </p:blipFill>
        <p:spPr bwMode="auto">
          <a:xfrm>
            <a:off x="3350558" y="1443672"/>
            <a:ext cx="2442892" cy="11994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845661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1820"/>
            <a:ext cx="9144000" cy="20116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US"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8" name="Rectangle 7"/>
          <p:cNvSpPr/>
          <p:nvPr/>
        </p:nvSpPr>
        <p:spPr>
          <a:xfrm>
            <a:off x="0" y="3168164"/>
            <a:ext cx="9144000" cy="1938992"/>
          </a:xfrm>
          <a:prstGeom prst="rect">
            <a:avLst/>
          </a:prstGeom>
        </p:spPr>
        <p:txBody>
          <a:bodyPr wrap="square">
            <a:spAutoFit/>
          </a:bodyPr>
          <a:lstStyle/>
          <a:p>
            <a:pPr algn="ctr">
              <a:buClr>
                <a:schemeClr val="bg1"/>
              </a:buClr>
            </a:pPr>
            <a:r>
              <a:rPr lang="en-US" sz="2400" b="1" u="sng" dirty="0" smtClean="0">
                <a:solidFill>
                  <a:schemeClr val="bg1"/>
                </a:solidFill>
                <a:latin typeface="Dosis" panose="020B0604020202020204" charset="0"/>
                <a:ea typeface="Calibri" panose="020F0502020204030204" pitchFamily="34" charset="0"/>
                <a:cs typeface="Times New Roman" panose="02020603050405020304" pitchFamily="18" charset="0"/>
              </a:rPr>
              <a:t>Vulnerability</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Tracking &amp;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Analysis</a:t>
            </a:r>
          </a:p>
          <a:p>
            <a:pPr algn="ctr">
              <a:buClr>
                <a:schemeClr val="bg1"/>
              </a:buClr>
            </a:pP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 </a:t>
            </a:r>
          </a:p>
          <a:p>
            <a:pPr algn="ctr">
              <a:buClr>
                <a:schemeClr val="bg1"/>
              </a:buClr>
            </a:pP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Dedication To Vulnerability Tracking Can Help Prioritize Threats</a:t>
            </a:r>
          </a:p>
          <a:p>
            <a:pPr algn="ctr">
              <a:buClr>
                <a:schemeClr val="bg1"/>
              </a:buClr>
            </a:pPr>
            <a:endParaRPr lang="en-US" sz="2400" b="1" dirty="0">
              <a:solidFill>
                <a:schemeClr val="bg1"/>
              </a:solidFill>
              <a:latin typeface="Dosis" panose="020B0604020202020204" charset="0"/>
              <a:ea typeface="Calibri" panose="020F0502020204030204" pitchFamily="34" charset="0"/>
              <a:cs typeface="Times New Roman" panose="02020603050405020304" pitchFamily="18" charset="0"/>
            </a:endParaRPr>
          </a:p>
          <a:p>
            <a:pPr algn="ctr">
              <a:buClr>
                <a:schemeClr val="bg1"/>
              </a:buClr>
            </a:pP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Supports Developing Mitigation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Controls</a:t>
            </a:r>
            <a:endParaRPr lang="en-US" sz="2400"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9" name="Title 1"/>
          <p:cNvSpPr txBox="1">
            <a:spLocks/>
          </p:cNvSpPr>
          <p:nvPr/>
        </p:nvSpPr>
        <p:spPr>
          <a:xfrm>
            <a:off x="0" y="174383"/>
            <a:ext cx="9144000" cy="4690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smtClean="0">
                <a:latin typeface="Dosis" panose="020B0604020202020204" charset="0"/>
              </a:rPr>
              <a:t>0.5 - 1 FTE</a:t>
            </a:r>
            <a:endParaRPr lang="en-US" sz="2000" b="1" dirty="0">
              <a:latin typeface="Dosis" panose="020B0604020202020204" charset="0"/>
            </a:endParaRPr>
          </a:p>
        </p:txBody>
      </p:sp>
      <p:grpSp>
        <p:nvGrpSpPr>
          <p:cNvPr id="4" name="Group 3"/>
          <p:cNvGrpSpPr/>
          <p:nvPr/>
        </p:nvGrpSpPr>
        <p:grpSpPr>
          <a:xfrm>
            <a:off x="2960164" y="902331"/>
            <a:ext cx="3223671" cy="1762258"/>
            <a:chOff x="2962756" y="962507"/>
            <a:chExt cx="3223671" cy="1762258"/>
          </a:xfrm>
        </p:grpSpPr>
        <p:pic>
          <p:nvPicPr>
            <p:cNvPr id="16" name="Content Placeholder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14769" y="962507"/>
              <a:ext cx="1300593" cy="1300593"/>
            </a:xfrm>
            <a:prstGeom prst="rect">
              <a:avLst/>
            </a:prstGeom>
          </p:spPr>
        </p:pic>
        <p:sp>
          <p:nvSpPr>
            <p:cNvPr id="17" name="TextBox 16"/>
            <p:cNvSpPr txBox="1"/>
            <p:nvPr/>
          </p:nvSpPr>
          <p:spPr>
            <a:xfrm>
              <a:off x="2962756" y="2263100"/>
              <a:ext cx="3223671" cy="461665"/>
            </a:xfrm>
            <a:prstGeom prst="rect">
              <a:avLst/>
            </a:prstGeom>
            <a:noFill/>
          </p:spPr>
          <p:txBody>
            <a:bodyPr wrap="square" rtlCol="0">
              <a:spAutoFit/>
            </a:bodyPr>
            <a:lstStyle/>
            <a:p>
              <a:pPr algn="ctr"/>
              <a:r>
                <a:rPr lang="en-US" sz="2400" b="1" dirty="0" smtClean="0">
                  <a:solidFill>
                    <a:srgbClr val="A9000B"/>
                  </a:solidFill>
                  <a:latin typeface="Dosis" panose="020B0604020202020204" charset="0"/>
                </a:rPr>
                <a:t>Vulnerabilities</a:t>
              </a:r>
              <a:endParaRPr lang="en-US" sz="2400" b="1" dirty="0">
                <a:solidFill>
                  <a:srgbClr val="A9000B"/>
                </a:solidFill>
                <a:latin typeface="Dosis" panose="020B0604020202020204" charset="0"/>
              </a:endParaRPr>
            </a:p>
          </p:txBody>
        </p:sp>
      </p:grpSp>
    </p:spTree>
    <p:extLst>
      <p:ext uri="{BB962C8B-B14F-4D97-AF65-F5344CB8AC3E}">
        <p14:creationId xmlns:p14="http://schemas.microsoft.com/office/powerpoint/2010/main" val="3551106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D9F43F-890A-F34E-BDED-AEBF31F0453D}"/>
              </a:ext>
            </a:extLst>
          </p:cNvPr>
          <p:cNvSpPr/>
          <p:nvPr/>
        </p:nvSpPr>
        <p:spPr>
          <a:xfrm>
            <a:off x="0" y="0"/>
            <a:ext cx="2712720" cy="5143500"/>
          </a:xfrm>
          <a:prstGeom prst="rect">
            <a:avLst/>
          </a:prstGeom>
          <a:solidFill>
            <a:srgbClr val="A9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5">
            <a:extLst>
              <a:ext uri="{FF2B5EF4-FFF2-40B4-BE49-F238E27FC236}">
                <a16:creationId xmlns:a16="http://schemas.microsoft.com/office/drawing/2014/main" id="{7D43632A-8AD8-0B4D-9F8D-2A7CD835F5D9}"/>
              </a:ext>
            </a:extLst>
          </p:cNvPr>
          <p:cNvSpPr txBox="1">
            <a:spLocks/>
          </p:cNvSpPr>
          <p:nvPr/>
        </p:nvSpPr>
        <p:spPr>
          <a:xfrm>
            <a:off x="152401" y="3306787"/>
            <a:ext cx="2392679" cy="1747467"/>
          </a:xfrm>
          <a:prstGeom prst="rect">
            <a:avLst/>
          </a:prstGeom>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2600" b="1" i="0" u="none" strike="noStrike" cap="none">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latin typeface="Dosis" panose="020B0604020202020204" charset="0"/>
              </a:rPr>
              <a:t>Vulnerability Tracking</a:t>
            </a:r>
            <a:endParaRPr lang="en-US" sz="2400" dirty="0">
              <a:latin typeface="Dosis" panose="020B0604020202020204" charset="0"/>
            </a:endParaRPr>
          </a:p>
        </p:txBody>
      </p:sp>
      <p:sp>
        <p:nvSpPr>
          <p:cNvPr id="19" name="Text Placeholder 5">
            <a:extLst>
              <a:ext uri="{FF2B5EF4-FFF2-40B4-BE49-F238E27FC236}">
                <a16:creationId xmlns:a16="http://schemas.microsoft.com/office/drawing/2014/main" id="{4174C0EF-3EED-3048-A6BE-087D28BFC81C}"/>
              </a:ext>
            </a:extLst>
          </p:cNvPr>
          <p:cNvSpPr txBox="1">
            <a:spLocks/>
          </p:cNvSpPr>
          <p:nvPr/>
        </p:nvSpPr>
        <p:spPr>
          <a:xfrm>
            <a:off x="243841" y="633575"/>
            <a:ext cx="2301239" cy="2075608"/>
          </a:xfrm>
          <a:prstGeom prst="rect">
            <a:avLst/>
          </a:prstGeom>
        </p:spPr>
        <p:txBody>
          <a:bodyPr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3600" b="1" i="0" u="none" strike="noStrike" cap="all" baseline="0">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latin typeface="Dosis" panose="020B0604020202020204" charset="0"/>
                <a:ea typeface="Calibri" panose="020F0502020204030204" pitchFamily="34" charset="0"/>
                <a:cs typeface="Times New Roman" panose="02020603050405020304" pitchFamily="18" charset="0"/>
              </a:rPr>
              <a:t>Developing Processes </a:t>
            </a:r>
            <a:r>
              <a:rPr lang="en-US" sz="1800" dirty="0" smtClean="0">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ENABLES </a:t>
            </a:r>
            <a:r>
              <a:rPr lang="en-US" sz="1800" dirty="0">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Consistent &amp; Repeatable Actions</a:t>
            </a:r>
            <a:endParaRPr lang="en-US" sz="1800" dirty="0">
              <a:latin typeface="Dosis" panose="020B0604020202020204" charset="0"/>
              <a:ea typeface="Calibri" panose="020F0502020204030204" pitchFamily="34" charset="0"/>
              <a:cs typeface="Times New Roman" panose="02020603050405020304" pitchFamily="18" charset="0"/>
            </a:endParaRPr>
          </a:p>
        </p:txBody>
      </p:sp>
      <p:pic>
        <p:nvPicPr>
          <p:cNvPr id="7" name="Picture 6"/>
          <p:cNvPicPr/>
          <p:nvPr/>
        </p:nvPicPr>
        <p:blipFill rotWithShape="1">
          <a:blip r:embed="rId3"/>
          <a:srcRect l="50053" t="35212" r="7882" b="5328"/>
          <a:stretch/>
        </p:blipFill>
        <p:spPr bwMode="auto">
          <a:xfrm>
            <a:off x="2788921" y="131353"/>
            <a:ext cx="6226761" cy="2806056"/>
          </a:xfrm>
          <a:prstGeom prst="rect">
            <a:avLst/>
          </a:prstGeom>
          <a:ln w="25400">
            <a:solidFill>
              <a:schemeClr val="accent1"/>
            </a:solidFill>
          </a:ln>
          <a:extLst>
            <a:ext uri="{53640926-AAD7-44D8-BBD7-CCE9431645EC}">
              <a14:shadowObscured xmlns:a14="http://schemas.microsoft.com/office/drawing/2010/main"/>
            </a:ext>
          </a:extLst>
        </p:spPr>
      </p:pic>
      <p:grpSp>
        <p:nvGrpSpPr>
          <p:cNvPr id="8" name="Group 7"/>
          <p:cNvGrpSpPr/>
          <p:nvPr/>
        </p:nvGrpSpPr>
        <p:grpSpPr>
          <a:xfrm>
            <a:off x="3707306" y="2451725"/>
            <a:ext cx="5308376" cy="2602529"/>
            <a:chOff x="138512" y="856470"/>
            <a:chExt cx="8903118" cy="3381705"/>
          </a:xfrm>
        </p:grpSpPr>
        <p:grpSp>
          <p:nvGrpSpPr>
            <p:cNvPr id="9" name="Group 8"/>
            <p:cNvGrpSpPr/>
            <p:nvPr/>
          </p:nvGrpSpPr>
          <p:grpSpPr>
            <a:xfrm>
              <a:off x="138512" y="856470"/>
              <a:ext cx="8903118" cy="3381705"/>
              <a:chOff x="138512" y="856470"/>
              <a:chExt cx="8903118" cy="3381705"/>
            </a:xfrm>
          </p:grpSpPr>
          <p:grpSp>
            <p:nvGrpSpPr>
              <p:cNvPr id="11" name="Group 10"/>
              <p:cNvGrpSpPr/>
              <p:nvPr/>
            </p:nvGrpSpPr>
            <p:grpSpPr>
              <a:xfrm>
                <a:off x="138512" y="856470"/>
                <a:ext cx="8903118" cy="3381705"/>
                <a:chOff x="138512" y="856470"/>
                <a:chExt cx="8903118" cy="3381705"/>
              </a:xfrm>
            </p:grpSpPr>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8512" y="856470"/>
                  <a:ext cx="8903118" cy="3381705"/>
                </a:xfrm>
                <a:prstGeom prst="rect">
                  <a:avLst/>
                </a:prstGeom>
                <a:ln w="25400">
                  <a:solidFill>
                    <a:schemeClr val="accent1"/>
                  </a:solidFill>
                </a:ln>
              </p:spPr>
            </p:pic>
            <p:sp>
              <p:nvSpPr>
                <p:cNvPr id="14" name="Rectangle 13"/>
                <p:cNvSpPr/>
                <p:nvPr/>
              </p:nvSpPr>
              <p:spPr>
                <a:xfrm>
                  <a:off x="2138168" y="2620913"/>
                  <a:ext cx="6766560" cy="28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4185920" y="914401"/>
                <a:ext cx="568960" cy="223519"/>
              </a:xfrm>
              <a:prstGeom prst="rect">
                <a:avLst/>
              </a:prstGeom>
              <a:solidFill>
                <a:srgbClr val="FF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749808" y="3395472"/>
              <a:ext cx="780288" cy="14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0969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1820"/>
            <a:ext cx="9144000" cy="20116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US"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8" name="Rectangle 7"/>
          <p:cNvSpPr/>
          <p:nvPr/>
        </p:nvSpPr>
        <p:spPr>
          <a:xfrm>
            <a:off x="56645" y="3149661"/>
            <a:ext cx="9144000" cy="1938992"/>
          </a:xfrm>
          <a:prstGeom prst="rect">
            <a:avLst/>
          </a:prstGeom>
        </p:spPr>
        <p:txBody>
          <a:bodyPr wrap="square">
            <a:spAutoFit/>
          </a:bodyPr>
          <a:lstStyle/>
          <a:p>
            <a:pPr algn="ctr">
              <a:buClr>
                <a:schemeClr val="bg1"/>
              </a:buClr>
            </a:pP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Phishing Analysis</a:t>
            </a:r>
          </a:p>
          <a:p>
            <a:pPr algn="ctr">
              <a:buClr>
                <a:schemeClr val="bg1"/>
              </a:buClr>
            </a:pPr>
            <a:endPar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endParaRPr>
          </a:p>
          <a:p>
            <a:pPr algn="ctr">
              <a:buClr>
                <a:schemeClr val="bg1"/>
              </a:buClr>
            </a:pP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Analyzing Phishing Data Can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Outline Your Active Threat Landscape</a:t>
            </a:r>
          </a:p>
          <a:p>
            <a:pPr algn="ctr">
              <a:buClr>
                <a:schemeClr val="bg1"/>
              </a:buClr>
            </a:pPr>
            <a:endPar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endParaRPr>
          </a:p>
          <a:p>
            <a:pPr algn="ctr">
              <a:buClr>
                <a:schemeClr val="bg1"/>
              </a:buClr>
            </a:pP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Supports Developing Mitigation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Controls</a:t>
            </a:r>
            <a:endParaRPr lang="en-US" sz="2400"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9" name="Title 1"/>
          <p:cNvSpPr txBox="1">
            <a:spLocks/>
          </p:cNvSpPr>
          <p:nvPr/>
        </p:nvSpPr>
        <p:spPr>
          <a:xfrm>
            <a:off x="0" y="174383"/>
            <a:ext cx="9144000" cy="4690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smtClean="0">
                <a:latin typeface="Dosis" panose="020B0604020202020204" charset="0"/>
              </a:rPr>
              <a:t>2 FTEs</a:t>
            </a:r>
            <a:endParaRPr lang="en-US" sz="2000" b="1" dirty="0">
              <a:latin typeface="Dosis" panose="020B0604020202020204" charset="0"/>
            </a:endParaRPr>
          </a:p>
        </p:txBody>
      </p:sp>
      <p:grpSp>
        <p:nvGrpSpPr>
          <p:cNvPr id="10" name="Group 9"/>
          <p:cNvGrpSpPr/>
          <p:nvPr/>
        </p:nvGrpSpPr>
        <p:grpSpPr>
          <a:xfrm>
            <a:off x="1950624" y="799540"/>
            <a:ext cx="3223671" cy="1762258"/>
            <a:chOff x="518064" y="886436"/>
            <a:chExt cx="3223671" cy="1762258"/>
          </a:xfrm>
        </p:grpSpPr>
        <p:pic>
          <p:nvPicPr>
            <p:cNvPr id="11" name="Content Placeholder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9602" y="886436"/>
              <a:ext cx="1300593" cy="1300593"/>
            </a:xfrm>
            <a:prstGeom prst="rect">
              <a:avLst/>
            </a:prstGeom>
          </p:spPr>
        </p:pic>
        <p:sp>
          <p:nvSpPr>
            <p:cNvPr id="12" name="TextBox 11"/>
            <p:cNvSpPr txBox="1"/>
            <p:nvPr/>
          </p:nvSpPr>
          <p:spPr>
            <a:xfrm>
              <a:off x="518064" y="2187029"/>
              <a:ext cx="3223671" cy="461665"/>
            </a:xfrm>
            <a:prstGeom prst="rect">
              <a:avLst/>
            </a:prstGeom>
            <a:noFill/>
          </p:spPr>
          <p:txBody>
            <a:bodyPr wrap="square" rtlCol="0">
              <a:spAutoFit/>
            </a:bodyPr>
            <a:lstStyle/>
            <a:p>
              <a:pPr algn="ctr"/>
              <a:r>
                <a:rPr lang="en-US" sz="2400" b="1" dirty="0" smtClean="0">
                  <a:solidFill>
                    <a:srgbClr val="CDCDCD"/>
                  </a:solidFill>
                  <a:latin typeface="Dosis" panose="020B0604020202020204" charset="0"/>
                </a:rPr>
                <a:t>Vulnerabilities</a:t>
              </a:r>
              <a:endParaRPr lang="en-US" sz="2400" b="1" dirty="0">
                <a:solidFill>
                  <a:srgbClr val="CDCDCD"/>
                </a:solidFill>
                <a:latin typeface="Dosis" panose="020B0604020202020204" charset="0"/>
              </a:endParaRPr>
            </a:p>
          </p:txBody>
        </p:sp>
      </p:grpSp>
      <p:grpSp>
        <p:nvGrpSpPr>
          <p:cNvPr id="13" name="Group 12"/>
          <p:cNvGrpSpPr/>
          <p:nvPr/>
        </p:nvGrpSpPr>
        <p:grpSpPr>
          <a:xfrm>
            <a:off x="4371538" y="643456"/>
            <a:ext cx="3023534" cy="1900501"/>
            <a:chOff x="5013928" y="815198"/>
            <a:chExt cx="3023534" cy="1900501"/>
          </a:xfrm>
        </p:grpSpPr>
        <p:pic>
          <p:nvPicPr>
            <p:cNvPr id="14" name="Picture 13"/>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610225" y="815198"/>
              <a:ext cx="1443067" cy="1443067"/>
            </a:xfrm>
            <a:prstGeom prst="rect">
              <a:avLst/>
            </a:prstGeom>
          </p:spPr>
        </p:pic>
        <p:sp>
          <p:nvSpPr>
            <p:cNvPr id="15" name="TextBox 14"/>
            <p:cNvSpPr txBox="1"/>
            <p:nvPr/>
          </p:nvSpPr>
          <p:spPr>
            <a:xfrm>
              <a:off x="5013928" y="2254034"/>
              <a:ext cx="3023534" cy="461665"/>
            </a:xfrm>
            <a:prstGeom prst="rect">
              <a:avLst/>
            </a:prstGeom>
            <a:noFill/>
          </p:spPr>
          <p:txBody>
            <a:bodyPr wrap="square" rtlCol="0">
              <a:spAutoFit/>
            </a:bodyPr>
            <a:lstStyle/>
            <a:p>
              <a:pPr algn="ctr"/>
              <a:r>
                <a:rPr lang="en-US" sz="2400" b="1" dirty="0" smtClean="0">
                  <a:solidFill>
                    <a:srgbClr val="A9000B"/>
                  </a:solidFill>
                  <a:latin typeface="Dosis" panose="020B0604020202020204" charset="0"/>
                </a:rPr>
                <a:t>Phishing</a:t>
              </a:r>
              <a:endParaRPr lang="en-US" sz="2400" b="1" dirty="0">
                <a:solidFill>
                  <a:srgbClr val="A9000B"/>
                </a:solidFill>
                <a:latin typeface="Dosis" panose="020B0604020202020204" charset="0"/>
              </a:endParaRPr>
            </a:p>
          </p:txBody>
        </p:sp>
      </p:grpSp>
    </p:spTree>
    <p:extLst>
      <p:ext uri="{BB962C8B-B14F-4D97-AF65-F5344CB8AC3E}">
        <p14:creationId xmlns:p14="http://schemas.microsoft.com/office/powerpoint/2010/main" val="55863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D9F43F-890A-F34E-BDED-AEBF31F0453D}"/>
              </a:ext>
            </a:extLst>
          </p:cNvPr>
          <p:cNvSpPr/>
          <p:nvPr/>
        </p:nvSpPr>
        <p:spPr>
          <a:xfrm>
            <a:off x="0" y="0"/>
            <a:ext cx="2712720" cy="5143500"/>
          </a:xfrm>
          <a:prstGeom prst="rect">
            <a:avLst/>
          </a:prstGeom>
          <a:solidFill>
            <a:srgbClr val="A9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5">
            <a:extLst>
              <a:ext uri="{FF2B5EF4-FFF2-40B4-BE49-F238E27FC236}">
                <a16:creationId xmlns:a16="http://schemas.microsoft.com/office/drawing/2014/main" id="{7D43632A-8AD8-0B4D-9F8D-2A7CD835F5D9}"/>
              </a:ext>
            </a:extLst>
          </p:cNvPr>
          <p:cNvSpPr txBox="1">
            <a:spLocks/>
          </p:cNvSpPr>
          <p:nvPr/>
        </p:nvSpPr>
        <p:spPr>
          <a:xfrm>
            <a:off x="152401" y="3306787"/>
            <a:ext cx="2392679" cy="1747467"/>
          </a:xfrm>
          <a:prstGeom prst="rect">
            <a:avLst/>
          </a:prstGeom>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2600" b="1" i="0" u="none" strike="noStrike" cap="none">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latin typeface="Dosis" panose="020B0604020202020204" charset="0"/>
              </a:rPr>
              <a:t>PHISHING ANALYSIS</a:t>
            </a:r>
            <a:endParaRPr lang="en-US" sz="2400" dirty="0">
              <a:latin typeface="Dosis" panose="020B0604020202020204" charset="0"/>
            </a:endParaRPr>
          </a:p>
        </p:txBody>
      </p:sp>
      <p:sp>
        <p:nvSpPr>
          <p:cNvPr id="6" name="Text Placeholder 5">
            <a:extLst>
              <a:ext uri="{FF2B5EF4-FFF2-40B4-BE49-F238E27FC236}">
                <a16:creationId xmlns:a16="http://schemas.microsoft.com/office/drawing/2014/main" id="{4174C0EF-3EED-3048-A6BE-087D28BFC81C}"/>
              </a:ext>
            </a:extLst>
          </p:cNvPr>
          <p:cNvSpPr txBox="1">
            <a:spLocks/>
          </p:cNvSpPr>
          <p:nvPr/>
        </p:nvSpPr>
        <p:spPr>
          <a:xfrm>
            <a:off x="243841" y="633575"/>
            <a:ext cx="2301239" cy="2075608"/>
          </a:xfrm>
          <a:prstGeom prst="rect">
            <a:avLst/>
          </a:prstGeom>
        </p:spPr>
        <p:txBody>
          <a:bodyPr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3600" b="1" i="0" u="none" strike="noStrike" cap="all" baseline="0">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latin typeface="Dosis" panose="020B0604020202020204" charset="0"/>
                <a:ea typeface="Calibri" panose="020F0502020204030204" pitchFamily="34" charset="0"/>
                <a:cs typeface="Times New Roman" panose="02020603050405020304" pitchFamily="18" charset="0"/>
              </a:rPr>
              <a:t>Developing Processes </a:t>
            </a:r>
            <a:r>
              <a:rPr lang="en-US" sz="1800" dirty="0" smtClean="0">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ENABLES </a:t>
            </a:r>
            <a:r>
              <a:rPr lang="en-US" sz="1800" dirty="0">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Consistent &amp; Repeatable Actions</a:t>
            </a:r>
            <a:endParaRPr lang="en-US" sz="1800" dirty="0">
              <a:latin typeface="Dosis" panose="020B060402020202020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865121" y="124695"/>
            <a:ext cx="3053968" cy="3637369"/>
          </a:xfrm>
          <a:prstGeom prst="rect">
            <a:avLst/>
          </a:prstGeom>
          <a:ln w="25400">
            <a:solidFill>
              <a:schemeClr val="accent1"/>
            </a:solidFill>
          </a:ln>
        </p:spPr>
      </p:pic>
      <p:pic>
        <p:nvPicPr>
          <p:cNvPr id="8" name="Picture 7"/>
          <p:cNvPicPr>
            <a:picLocks noChangeAspect="1"/>
          </p:cNvPicPr>
          <p:nvPr/>
        </p:nvPicPr>
        <p:blipFill rotWithShape="1">
          <a:blip r:embed="rId4"/>
          <a:srcRect r="23121" b="25494"/>
          <a:stretch/>
        </p:blipFill>
        <p:spPr>
          <a:xfrm>
            <a:off x="4609190" y="2344201"/>
            <a:ext cx="4356785" cy="2710053"/>
          </a:xfrm>
          <a:prstGeom prst="rect">
            <a:avLst/>
          </a:prstGeom>
          <a:ln w="25400">
            <a:solidFill>
              <a:schemeClr val="accent1"/>
            </a:solidFill>
          </a:ln>
        </p:spPr>
      </p:pic>
    </p:spTree>
    <p:extLst>
      <p:ext uri="{BB962C8B-B14F-4D97-AF65-F5344CB8AC3E}">
        <p14:creationId xmlns:p14="http://schemas.microsoft.com/office/powerpoint/2010/main" val="208250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1820"/>
            <a:ext cx="9144000" cy="20116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US"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8" name="Rectangle 7"/>
          <p:cNvSpPr/>
          <p:nvPr/>
        </p:nvSpPr>
        <p:spPr>
          <a:xfrm>
            <a:off x="0" y="3168164"/>
            <a:ext cx="9144000" cy="1938992"/>
          </a:xfrm>
          <a:prstGeom prst="rect">
            <a:avLst/>
          </a:prstGeom>
        </p:spPr>
        <p:txBody>
          <a:bodyPr wrap="square">
            <a:spAutoFit/>
          </a:bodyPr>
          <a:lstStyle/>
          <a:p>
            <a:pPr algn="ctr">
              <a:buClr>
                <a:schemeClr val="bg1"/>
              </a:buClr>
            </a:pP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Threat Trends &amp; External Intelligence Research</a:t>
            </a:r>
          </a:p>
          <a:p>
            <a:pPr algn="ctr">
              <a:buClr>
                <a:schemeClr val="bg1"/>
              </a:buClr>
            </a:pPr>
            <a:endPar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endParaRPr>
          </a:p>
          <a:p>
            <a:pPr algn="ctr">
              <a:buClr>
                <a:schemeClr val="bg1"/>
              </a:buClr>
            </a:pP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Analyze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Captured Data For Trend Analysis</a:t>
            </a:r>
          </a:p>
          <a:p>
            <a:pPr algn="ctr">
              <a:buClr>
                <a:schemeClr val="bg1"/>
              </a:buClr>
            </a:pPr>
            <a:endPar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endParaRPr>
          </a:p>
          <a:p>
            <a:pPr algn="ctr">
              <a:buClr>
                <a:schemeClr val="bg1"/>
              </a:buClr>
            </a:pP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Current Threat Landscape Reporting That Is Actionable </a:t>
            </a:r>
            <a:endParaRPr lang="en-US" sz="2400"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9" name="Title 1"/>
          <p:cNvSpPr txBox="1">
            <a:spLocks/>
          </p:cNvSpPr>
          <p:nvPr/>
        </p:nvSpPr>
        <p:spPr>
          <a:xfrm>
            <a:off x="0" y="174383"/>
            <a:ext cx="9144000" cy="4690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smtClean="0">
                <a:latin typeface="Dosis" panose="020B0604020202020204" charset="0"/>
              </a:rPr>
              <a:t>3 - 4 FTEs</a:t>
            </a:r>
            <a:endParaRPr lang="en-US" sz="2000" b="1" dirty="0">
              <a:latin typeface="Dosis" panose="020B0604020202020204" charset="0"/>
            </a:endParaRPr>
          </a:p>
        </p:txBody>
      </p:sp>
      <p:grpSp>
        <p:nvGrpSpPr>
          <p:cNvPr id="16" name="Group 15"/>
          <p:cNvGrpSpPr/>
          <p:nvPr/>
        </p:nvGrpSpPr>
        <p:grpSpPr>
          <a:xfrm>
            <a:off x="334763" y="643456"/>
            <a:ext cx="8474474" cy="1881275"/>
            <a:chOff x="-386155" y="843403"/>
            <a:chExt cx="8474474" cy="1881275"/>
          </a:xfrm>
        </p:grpSpPr>
        <p:grpSp>
          <p:nvGrpSpPr>
            <p:cNvPr id="17" name="Group 16"/>
            <p:cNvGrpSpPr/>
            <p:nvPr/>
          </p:nvGrpSpPr>
          <p:grpSpPr>
            <a:xfrm>
              <a:off x="-386155" y="962484"/>
              <a:ext cx="3223671" cy="1762194"/>
              <a:chOff x="-386155" y="962484"/>
              <a:chExt cx="3223671" cy="1762194"/>
            </a:xfrm>
          </p:grpSpPr>
          <p:pic>
            <p:nvPicPr>
              <p:cNvPr id="27" name="Content Placeholder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75385" y="962484"/>
                <a:ext cx="1300593" cy="1300593"/>
              </a:xfrm>
              <a:prstGeom prst="rect">
                <a:avLst/>
              </a:prstGeom>
            </p:spPr>
          </p:pic>
          <p:sp>
            <p:nvSpPr>
              <p:cNvPr id="28" name="TextBox 27"/>
              <p:cNvSpPr txBox="1"/>
              <p:nvPr/>
            </p:nvSpPr>
            <p:spPr>
              <a:xfrm>
                <a:off x="-386155" y="2263013"/>
                <a:ext cx="3223671" cy="461665"/>
              </a:xfrm>
              <a:prstGeom prst="rect">
                <a:avLst/>
              </a:prstGeom>
              <a:noFill/>
            </p:spPr>
            <p:txBody>
              <a:bodyPr wrap="square" rtlCol="0">
                <a:spAutoFit/>
              </a:bodyPr>
              <a:lstStyle/>
              <a:p>
                <a:pPr algn="ctr"/>
                <a:r>
                  <a:rPr lang="en-US" sz="2400" b="1" dirty="0" smtClean="0">
                    <a:solidFill>
                      <a:srgbClr val="CDCDCD"/>
                    </a:solidFill>
                    <a:latin typeface="Dosis" panose="020B0604020202020204" charset="0"/>
                  </a:rPr>
                  <a:t>Vulnerabilities</a:t>
                </a:r>
                <a:endParaRPr lang="en-US" sz="2400" b="1" dirty="0">
                  <a:solidFill>
                    <a:srgbClr val="CDCDCD"/>
                  </a:solidFill>
                  <a:latin typeface="Dosis" panose="020B0604020202020204" charset="0"/>
                </a:endParaRPr>
              </a:p>
            </p:txBody>
          </p:sp>
        </p:grpSp>
        <p:grpSp>
          <p:nvGrpSpPr>
            <p:cNvPr id="18" name="Group 17"/>
            <p:cNvGrpSpPr/>
            <p:nvPr/>
          </p:nvGrpSpPr>
          <p:grpSpPr>
            <a:xfrm>
              <a:off x="1645685" y="843403"/>
              <a:ext cx="3023534" cy="1852769"/>
              <a:chOff x="1645685" y="843403"/>
              <a:chExt cx="3023534" cy="1852769"/>
            </a:xfrm>
          </p:grpSpPr>
          <p:pic>
            <p:nvPicPr>
              <p:cNvPr id="25" name="Picture 2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435919" y="843403"/>
                <a:ext cx="1443067" cy="1443067"/>
              </a:xfrm>
              <a:prstGeom prst="rect">
                <a:avLst/>
              </a:prstGeom>
            </p:spPr>
          </p:pic>
          <p:sp>
            <p:nvSpPr>
              <p:cNvPr id="26" name="TextBox 25"/>
              <p:cNvSpPr txBox="1"/>
              <p:nvPr/>
            </p:nvSpPr>
            <p:spPr>
              <a:xfrm>
                <a:off x="1645685" y="2234507"/>
                <a:ext cx="3023534" cy="461665"/>
              </a:xfrm>
              <a:prstGeom prst="rect">
                <a:avLst/>
              </a:prstGeom>
              <a:noFill/>
            </p:spPr>
            <p:txBody>
              <a:bodyPr wrap="square" rtlCol="0">
                <a:spAutoFit/>
              </a:bodyPr>
              <a:lstStyle/>
              <a:p>
                <a:pPr algn="ctr"/>
                <a:r>
                  <a:rPr lang="en-US" sz="2400" b="1" dirty="0" smtClean="0">
                    <a:solidFill>
                      <a:srgbClr val="CDCDCD"/>
                    </a:solidFill>
                    <a:latin typeface="Dosis" panose="020B0604020202020204" charset="0"/>
                  </a:rPr>
                  <a:t>Phishing</a:t>
                </a:r>
                <a:endParaRPr lang="en-US" sz="2400" b="1" dirty="0">
                  <a:solidFill>
                    <a:srgbClr val="CDCDCD"/>
                  </a:solidFill>
                  <a:latin typeface="Dosis" panose="020B0604020202020204" charset="0"/>
                </a:endParaRPr>
              </a:p>
            </p:txBody>
          </p:sp>
        </p:grpSp>
        <p:grpSp>
          <p:nvGrpSpPr>
            <p:cNvPr id="19" name="Group 18"/>
            <p:cNvGrpSpPr/>
            <p:nvPr/>
          </p:nvGrpSpPr>
          <p:grpSpPr>
            <a:xfrm>
              <a:off x="3867853" y="1069971"/>
              <a:ext cx="2407666" cy="1648930"/>
              <a:chOff x="3733439" y="1069971"/>
              <a:chExt cx="2407666" cy="1648930"/>
            </a:xfrm>
          </p:grpSpPr>
          <p:pic>
            <p:nvPicPr>
              <p:cNvPr id="23" name="Picture 22"/>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377698" y="1069971"/>
                <a:ext cx="1119149" cy="1119149"/>
              </a:xfrm>
              <a:prstGeom prst="rect">
                <a:avLst/>
              </a:prstGeom>
            </p:spPr>
          </p:pic>
          <p:sp>
            <p:nvSpPr>
              <p:cNvPr id="24" name="TextBox 23"/>
              <p:cNvSpPr txBox="1"/>
              <p:nvPr/>
            </p:nvSpPr>
            <p:spPr>
              <a:xfrm>
                <a:off x="3733439" y="2257236"/>
                <a:ext cx="2407666" cy="461665"/>
              </a:xfrm>
              <a:prstGeom prst="rect">
                <a:avLst/>
              </a:prstGeom>
              <a:noFill/>
            </p:spPr>
            <p:txBody>
              <a:bodyPr wrap="square" rtlCol="0">
                <a:spAutoFit/>
              </a:bodyPr>
              <a:lstStyle/>
              <a:p>
                <a:pPr algn="ctr"/>
                <a:r>
                  <a:rPr lang="en-US" sz="2400" b="1" dirty="0" smtClean="0">
                    <a:solidFill>
                      <a:srgbClr val="A9000B"/>
                    </a:solidFill>
                    <a:latin typeface="Dosis" panose="020B0604020202020204" charset="0"/>
                  </a:rPr>
                  <a:t>Trend Analysis</a:t>
                </a:r>
                <a:endParaRPr lang="en-US" sz="2400" b="1" dirty="0">
                  <a:solidFill>
                    <a:srgbClr val="A9000B"/>
                  </a:solidFill>
                  <a:latin typeface="Dosis" panose="020B0604020202020204" charset="0"/>
                </a:endParaRPr>
              </a:p>
            </p:txBody>
          </p:sp>
        </p:grpSp>
        <p:grpSp>
          <p:nvGrpSpPr>
            <p:cNvPr id="20" name="Group 19"/>
            <p:cNvGrpSpPr/>
            <p:nvPr/>
          </p:nvGrpSpPr>
          <p:grpSpPr>
            <a:xfrm>
              <a:off x="5908681" y="1109844"/>
              <a:ext cx="2179638" cy="1609057"/>
              <a:chOff x="5702180" y="1135640"/>
              <a:chExt cx="2179638" cy="1609057"/>
            </a:xfrm>
          </p:grpSpPr>
          <p:sp>
            <p:nvSpPr>
              <p:cNvPr id="21" name="TextBox 20"/>
              <p:cNvSpPr txBox="1"/>
              <p:nvPr/>
            </p:nvSpPr>
            <p:spPr>
              <a:xfrm>
                <a:off x="5702180" y="2283032"/>
                <a:ext cx="2179638" cy="461665"/>
              </a:xfrm>
              <a:prstGeom prst="rect">
                <a:avLst/>
              </a:prstGeom>
              <a:noFill/>
            </p:spPr>
            <p:txBody>
              <a:bodyPr wrap="square" rtlCol="0">
                <a:spAutoFit/>
              </a:bodyPr>
              <a:lstStyle/>
              <a:p>
                <a:pPr algn="ctr"/>
                <a:r>
                  <a:rPr lang="en-US" sz="2400" b="1" dirty="0" smtClean="0">
                    <a:solidFill>
                      <a:srgbClr val="A9000B"/>
                    </a:solidFill>
                    <a:latin typeface="Dosis" panose="020B0604020202020204" charset="0"/>
                  </a:rPr>
                  <a:t>Daily Intel</a:t>
                </a:r>
                <a:endParaRPr lang="en-US" sz="2400" b="1" dirty="0">
                  <a:solidFill>
                    <a:srgbClr val="A9000B"/>
                  </a:solidFill>
                  <a:latin typeface="Dosis" panose="020B0604020202020204" charset="0"/>
                </a:endParaRPr>
              </a:p>
            </p:txBody>
          </p:sp>
          <p:pic>
            <p:nvPicPr>
              <p:cNvPr id="22" name="Picture 21"/>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48230" y="1135640"/>
                <a:ext cx="1087538" cy="1087538"/>
              </a:xfrm>
              <a:prstGeom prst="rect">
                <a:avLst/>
              </a:prstGeom>
            </p:spPr>
          </p:pic>
        </p:grpSp>
      </p:grpSp>
    </p:spTree>
    <p:extLst>
      <p:ext uri="{BB962C8B-B14F-4D97-AF65-F5344CB8AC3E}">
        <p14:creationId xmlns:p14="http://schemas.microsoft.com/office/powerpoint/2010/main" val="1839493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D9F43F-890A-F34E-BDED-AEBF31F0453D}"/>
              </a:ext>
            </a:extLst>
          </p:cNvPr>
          <p:cNvSpPr/>
          <p:nvPr/>
        </p:nvSpPr>
        <p:spPr>
          <a:xfrm>
            <a:off x="0" y="0"/>
            <a:ext cx="2712720" cy="5143500"/>
          </a:xfrm>
          <a:prstGeom prst="rect">
            <a:avLst/>
          </a:prstGeom>
          <a:solidFill>
            <a:srgbClr val="A9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5">
            <a:extLst>
              <a:ext uri="{FF2B5EF4-FFF2-40B4-BE49-F238E27FC236}">
                <a16:creationId xmlns:a16="http://schemas.microsoft.com/office/drawing/2014/main" id="{7D43632A-8AD8-0B4D-9F8D-2A7CD835F5D9}"/>
              </a:ext>
            </a:extLst>
          </p:cNvPr>
          <p:cNvSpPr txBox="1">
            <a:spLocks/>
          </p:cNvSpPr>
          <p:nvPr/>
        </p:nvSpPr>
        <p:spPr>
          <a:xfrm>
            <a:off x="152401" y="3306787"/>
            <a:ext cx="2392679" cy="1747467"/>
          </a:xfrm>
          <a:prstGeom prst="rect">
            <a:avLst/>
          </a:prstGeom>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2600" b="1" i="0" u="none" strike="noStrike" cap="none">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atin typeface="Dosis" panose="020B0604020202020204" charset="0"/>
              </a:rPr>
              <a:t>Trend </a:t>
            </a:r>
            <a:r>
              <a:rPr lang="en-US" sz="2400" dirty="0" smtClean="0">
                <a:latin typeface="Dosis" panose="020B0604020202020204" charset="0"/>
              </a:rPr>
              <a:t>Analysis</a:t>
            </a:r>
            <a:endParaRPr lang="en-US" sz="2400" dirty="0">
              <a:latin typeface="Dosis" panose="020B0604020202020204" charset="0"/>
            </a:endParaRPr>
          </a:p>
          <a:p>
            <a:pPr algn="ctr"/>
            <a:r>
              <a:rPr lang="en-US" sz="2400" dirty="0">
                <a:latin typeface="Dosis" panose="020B0604020202020204" charset="0"/>
              </a:rPr>
              <a:t>Daily </a:t>
            </a:r>
            <a:r>
              <a:rPr lang="en-US" sz="2400" dirty="0" smtClean="0">
                <a:latin typeface="Dosis" panose="020B0604020202020204" charset="0"/>
              </a:rPr>
              <a:t>Intel</a:t>
            </a:r>
            <a:endParaRPr lang="en-US" sz="2400" dirty="0">
              <a:latin typeface="Dosis" panose="020B0604020202020204" charset="0"/>
            </a:endParaRPr>
          </a:p>
        </p:txBody>
      </p:sp>
      <p:sp>
        <p:nvSpPr>
          <p:cNvPr id="19" name="Text Placeholder 5">
            <a:extLst>
              <a:ext uri="{FF2B5EF4-FFF2-40B4-BE49-F238E27FC236}">
                <a16:creationId xmlns:a16="http://schemas.microsoft.com/office/drawing/2014/main" id="{4174C0EF-3EED-3048-A6BE-087D28BFC81C}"/>
              </a:ext>
            </a:extLst>
          </p:cNvPr>
          <p:cNvSpPr txBox="1">
            <a:spLocks/>
          </p:cNvSpPr>
          <p:nvPr/>
        </p:nvSpPr>
        <p:spPr>
          <a:xfrm>
            <a:off x="243841" y="633575"/>
            <a:ext cx="2301239" cy="2075608"/>
          </a:xfrm>
          <a:prstGeom prst="rect">
            <a:avLst/>
          </a:prstGeom>
        </p:spPr>
        <p:txBody>
          <a:bodyPr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3600" b="1" i="0" u="none" strike="noStrike" cap="all" baseline="0">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latin typeface="Dosis" panose="020B0604020202020204" charset="0"/>
              </a:rPr>
              <a:t>Deliver Specific &amp; Tailored Intel </a:t>
            </a:r>
            <a:r>
              <a:rPr lang="en-US" sz="1800" dirty="0" smtClean="0">
                <a:latin typeface="Dosis" panose="020B0604020202020204" charset="0"/>
              </a:rPr>
              <a:t>To LEADERSHIP &amp;  </a:t>
            </a:r>
            <a:r>
              <a:rPr lang="en-US" sz="1800" dirty="0">
                <a:latin typeface="Dosis" panose="020B0604020202020204" charset="0"/>
              </a:rPr>
              <a:t>Business Units</a:t>
            </a:r>
          </a:p>
        </p:txBody>
      </p:sp>
      <p:pic>
        <p:nvPicPr>
          <p:cNvPr id="6" name="Picture 1"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r="9187"/>
          <a:stretch/>
        </p:blipFill>
        <p:spPr bwMode="auto">
          <a:xfrm>
            <a:off x="2788921" y="141750"/>
            <a:ext cx="6222235" cy="2834180"/>
          </a:xfrm>
          <a:prstGeom prst="rect">
            <a:avLst/>
          </a:prstGeom>
          <a:ln w="25400">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3706153" y="2816527"/>
            <a:ext cx="4239280" cy="2237727"/>
          </a:xfrm>
          <a:prstGeom prst="rect">
            <a:avLst/>
          </a:prstGeom>
          <a:ln w="25400">
            <a:solidFill>
              <a:schemeClr val="accent1"/>
            </a:solidFill>
          </a:ln>
        </p:spPr>
      </p:pic>
    </p:spTree>
    <p:extLst>
      <p:ext uri="{BB962C8B-B14F-4D97-AF65-F5344CB8AC3E}">
        <p14:creationId xmlns:p14="http://schemas.microsoft.com/office/powerpoint/2010/main" val="2382438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98" y="78559"/>
            <a:ext cx="9069765" cy="369332"/>
          </a:xfrm>
          <a:prstGeom prst="rect">
            <a:avLst/>
          </a:prstGeom>
          <a:noFill/>
        </p:spPr>
        <p:txBody>
          <a:bodyPr wrap="square" rtlCol="0">
            <a:spAutoFit/>
          </a:bodyPr>
          <a:lstStyle/>
          <a:p>
            <a:pPr defTabSz="685766">
              <a:buClrTx/>
            </a:pPr>
            <a:r>
              <a:rPr lang="en-US" sz="1800" b="1" kern="1200" dirty="0" smtClean="0">
                <a:solidFill>
                  <a:schemeClr val="bg2">
                    <a:lumMod val="60000"/>
                    <a:lumOff val="40000"/>
                  </a:schemeClr>
                </a:solidFill>
                <a:latin typeface="Dosis" panose="020B0604020202020204" charset="0"/>
                <a:ea typeface="+mn-ea"/>
                <a:cs typeface="+mn-cs"/>
              </a:rPr>
              <a:t>WHO ARE WE?</a:t>
            </a:r>
            <a:endParaRPr lang="en-US" sz="1800" b="1" kern="1200" dirty="0">
              <a:solidFill>
                <a:schemeClr val="bg2">
                  <a:lumMod val="60000"/>
                  <a:lumOff val="40000"/>
                </a:schemeClr>
              </a:solidFill>
              <a:latin typeface="Dosis" panose="020B0604020202020204" charset="0"/>
              <a:ea typeface="+mn-ea"/>
              <a:cs typeface="+mn-cs"/>
            </a:endParaRPr>
          </a:p>
        </p:txBody>
      </p:sp>
      <p:sp>
        <p:nvSpPr>
          <p:cNvPr id="23" name="TextBox 22"/>
          <p:cNvSpPr txBox="1"/>
          <p:nvPr/>
        </p:nvSpPr>
        <p:spPr>
          <a:xfrm>
            <a:off x="2712720" y="430962"/>
            <a:ext cx="3214415" cy="1831271"/>
          </a:xfrm>
          <a:prstGeom prst="rect">
            <a:avLst/>
          </a:prstGeom>
          <a:noFill/>
        </p:spPr>
        <p:txBody>
          <a:bodyPr wrap="square" rtlCol="0">
            <a:spAutoFit/>
          </a:bodyPr>
          <a:lstStyle/>
          <a:p>
            <a:pPr algn="ctr"/>
            <a:r>
              <a:rPr lang="en-US" sz="1800" b="1" dirty="0" smtClean="0">
                <a:latin typeface="Dosis" panose="020B0604020202020204" charset="0"/>
              </a:rPr>
              <a:t>MICHAEL SCHWARTZ</a:t>
            </a:r>
          </a:p>
          <a:p>
            <a:pPr marL="57150" algn="ctr">
              <a:spcBef>
                <a:spcPts val="600"/>
              </a:spcBef>
            </a:pPr>
            <a:r>
              <a:rPr lang="en-US" dirty="0" smtClean="0">
                <a:latin typeface="Dosis" panose="020B0604020202020204" charset="0"/>
              </a:rPr>
              <a:t>Target Corporation – Director</a:t>
            </a:r>
          </a:p>
          <a:p>
            <a:pPr marL="57150" algn="ctr">
              <a:spcBef>
                <a:spcPts val="600"/>
              </a:spcBef>
            </a:pPr>
            <a:r>
              <a:rPr lang="en-US" dirty="0" smtClean="0">
                <a:latin typeface="Dosis" panose="020B0604020202020204" charset="0"/>
              </a:rPr>
              <a:t>Threat Intelligence &amp; Detection Engineering </a:t>
            </a:r>
            <a:endParaRPr lang="en-US" dirty="0">
              <a:latin typeface="Dosis" panose="020B0604020202020204" charset="0"/>
            </a:endParaRPr>
          </a:p>
          <a:p>
            <a:pPr marL="57150" algn="ctr">
              <a:spcBef>
                <a:spcPts val="600"/>
              </a:spcBef>
            </a:pPr>
            <a:r>
              <a:rPr lang="en-US" dirty="0" smtClean="0">
                <a:latin typeface="Dosis" panose="020B0604020202020204" charset="0"/>
              </a:rPr>
              <a:t>20+ </a:t>
            </a:r>
            <a:r>
              <a:rPr lang="en-US" dirty="0" err="1" smtClean="0">
                <a:latin typeface="Dosis" panose="020B0604020202020204" charset="0"/>
              </a:rPr>
              <a:t>yrs</a:t>
            </a:r>
            <a:r>
              <a:rPr lang="en-US" dirty="0" smtClean="0">
                <a:latin typeface="Dosis" panose="020B0604020202020204" charset="0"/>
              </a:rPr>
              <a:t> </a:t>
            </a:r>
            <a:r>
              <a:rPr lang="en-US" dirty="0" smtClean="0">
                <a:latin typeface="Dosis" panose="020B0604020202020204" charset="0"/>
              </a:rPr>
              <a:t>Information Technology / Security</a:t>
            </a:r>
          </a:p>
          <a:p>
            <a:pPr marL="57150" algn="ctr">
              <a:spcBef>
                <a:spcPts val="600"/>
              </a:spcBef>
            </a:pPr>
            <a:r>
              <a:rPr lang="en-US" dirty="0" smtClean="0">
                <a:latin typeface="Dosis" panose="020B0604020202020204" charset="0"/>
              </a:rPr>
              <a:t>FBI</a:t>
            </a:r>
            <a:endParaRPr lang="en-US" dirty="0" smtClean="0">
              <a:latin typeface="Dosis" panose="020B0604020202020204" charset="0"/>
            </a:endParaRPr>
          </a:p>
          <a:p>
            <a:pPr marL="57150" algn="ctr">
              <a:spcBef>
                <a:spcPts val="600"/>
              </a:spcBef>
            </a:pPr>
            <a:r>
              <a:rPr lang="en-US" dirty="0" smtClean="0">
                <a:latin typeface="Dosis" panose="020B0604020202020204" charset="0"/>
              </a:rPr>
              <a:t>Lookout</a:t>
            </a:r>
          </a:p>
        </p:txBody>
      </p:sp>
      <p:sp>
        <p:nvSpPr>
          <p:cNvPr id="2" name="Rectangle 1"/>
          <p:cNvSpPr/>
          <p:nvPr/>
        </p:nvSpPr>
        <p:spPr>
          <a:xfrm>
            <a:off x="5927136" y="430962"/>
            <a:ext cx="3133432" cy="1831271"/>
          </a:xfrm>
          <a:prstGeom prst="rect">
            <a:avLst/>
          </a:prstGeom>
        </p:spPr>
        <p:txBody>
          <a:bodyPr wrap="square">
            <a:spAutoFit/>
          </a:bodyPr>
          <a:lstStyle/>
          <a:p>
            <a:pPr algn="ctr"/>
            <a:r>
              <a:rPr lang="en-US" sz="1800" b="1" dirty="0" smtClean="0">
                <a:solidFill>
                  <a:schemeClr val="tx1"/>
                </a:solidFill>
                <a:latin typeface="Dosis" panose="020B0604020202020204" charset="0"/>
              </a:rPr>
              <a:t>RYAN MILLER</a:t>
            </a:r>
          </a:p>
          <a:p>
            <a:pPr marL="57150" algn="ctr">
              <a:spcBef>
                <a:spcPts val="600"/>
              </a:spcBef>
            </a:pPr>
            <a:r>
              <a:rPr lang="en-US" dirty="0">
                <a:latin typeface="Dosis" panose="020B0604020202020204" charset="0"/>
              </a:rPr>
              <a:t>Target Corporation - Sr. Manager</a:t>
            </a:r>
          </a:p>
          <a:p>
            <a:pPr marL="57150" algn="ctr">
              <a:spcBef>
                <a:spcPts val="600"/>
              </a:spcBef>
            </a:pPr>
            <a:r>
              <a:rPr lang="en-US" dirty="0">
                <a:latin typeface="Dosis" panose="020B0604020202020204" charset="0"/>
              </a:rPr>
              <a:t>CTI (Strategic Intelligence)</a:t>
            </a:r>
          </a:p>
          <a:p>
            <a:pPr marL="57150" algn="ctr">
              <a:spcBef>
                <a:spcPts val="600"/>
              </a:spcBef>
            </a:pPr>
            <a:r>
              <a:rPr lang="en-US" dirty="0">
                <a:latin typeface="Dosis" panose="020B0604020202020204" charset="0"/>
              </a:rPr>
              <a:t>16+ </a:t>
            </a:r>
            <a:r>
              <a:rPr lang="en-US" dirty="0" err="1">
                <a:latin typeface="Dosis" panose="020B0604020202020204" charset="0"/>
              </a:rPr>
              <a:t>yrs</a:t>
            </a:r>
            <a:r>
              <a:rPr lang="en-US" dirty="0">
                <a:latin typeface="Dosis" panose="020B0604020202020204" charset="0"/>
              </a:rPr>
              <a:t> Intelligence </a:t>
            </a:r>
            <a:r>
              <a:rPr lang="en-US" dirty="0" smtClean="0">
                <a:latin typeface="Dosis" panose="020B0604020202020204" charset="0"/>
              </a:rPr>
              <a:t>Analysis (8 Cyber) </a:t>
            </a:r>
            <a:endParaRPr lang="en-US" dirty="0">
              <a:latin typeface="Dosis" panose="020B0604020202020204" charset="0"/>
            </a:endParaRPr>
          </a:p>
          <a:p>
            <a:pPr marL="57150" algn="ctr">
              <a:spcBef>
                <a:spcPts val="600"/>
              </a:spcBef>
            </a:pPr>
            <a:r>
              <a:rPr lang="en-US" dirty="0">
                <a:latin typeface="Dosis" panose="020B0604020202020204" charset="0"/>
              </a:rPr>
              <a:t>USG: Cyber Intel Analyst </a:t>
            </a:r>
            <a:endParaRPr lang="en-US" dirty="0" smtClean="0">
              <a:latin typeface="Dosis" panose="020B0604020202020204" charset="0"/>
            </a:endParaRPr>
          </a:p>
          <a:p>
            <a:pPr marL="57150" algn="ctr">
              <a:spcBef>
                <a:spcPts val="600"/>
              </a:spcBef>
            </a:pPr>
            <a:r>
              <a:rPr lang="en-US" dirty="0" smtClean="0">
                <a:latin typeface="Dosis" panose="020B0604020202020204" charset="0"/>
              </a:rPr>
              <a:t>US </a:t>
            </a:r>
            <a:r>
              <a:rPr lang="en-US" dirty="0">
                <a:latin typeface="Dosis" panose="020B0604020202020204" charset="0"/>
              </a:rPr>
              <a:t>Army: Intelligence Collection / Analyst</a:t>
            </a:r>
          </a:p>
        </p:txBody>
      </p:sp>
      <p:sp>
        <p:nvSpPr>
          <p:cNvPr id="3" name="Rectangle 2"/>
          <p:cNvSpPr/>
          <p:nvPr/>
        </p:nvSpPr>
        <p:spPr>
          <a:xfrm>
            <a:off x="2805722" y="3311322"/>
            <a:ext cx="6254845" cy="1538883"/>
          </a:xfrm>
          <a:prstGeom prst="rect">
            <a:avLst/>
          </a:prstGeom>
        </p:spPr>
        <p:txBody>
          <a:bodyPr wrap="square">
            <a:spAutoFit/>
          </a:bodyPr>
          <a:lstStyle/>
          <a:p>
            <a:pPr algn="ctr"/>
            <a:r>
              <a:rPr lang="en-US" sz="1800" b="1" cap="all" dirty="0">
                <a:solidFill>
                  <a:schemeClr val="tx1"/>
                </a:solidFill>
                <a:latin typeface="Dosis" panose="020B0604020202020204" charset="0"/>
              </a:rPr>
              <a:t>Target: Cyber Threat Intelligence Team (CTI)</a:t>
            </a:r>
          </a:p>
          <a:p>
            <a:pPr marL="57150" algn="ctr">
              <a:spcBef>
                <a:spcPts val="600"/>
              </a:spcBef>
            </a:pPr>
            <a:r>
              <a:rPr lang="en-US" dirty="0">
                <a:latin typeface="Dosis" panose="020B0604020202020204" charset="0"/>
              </a:rPr>
              <a:t>Fusion Center Model / CFC</a:t>
            </a:r>
          </a:p>
          <a:p>
            <a:pPr marL="57150" algn="ctr">
              <a:spcBef>
                <a:spcPts val="600"/>
              </a:spcBef>
            </a:pPr>
            <a:r>
              <a:rPr lang="en-US" dirty="0">
                <a:latin typeface="Dosis" panose="020B0604020202020204" charset="0"/>
              </a:rPr>
              <a:t>Strategic Threat Intel Team</a:t>
            </a:r>
          </a:p>
          <a:p>
            <a:pPr marL="57150" algn="ctr">
              <a:spcBef>
                <a:spcPts val="600"/>
              </a:spcBef>
            </a:pPr>
            <a:r>
              <a:rPr lang="en-US" dirty="0">
                <a:latin typeface="Dosis" panose="020B0604020202020204" charset="0"/>
              </a:rPr>
              <a:t>Threat Intelligence &amp; Detection Engineering (TIDE) </a:t>
            </a:r>
          </a:p>
          <a:p>
            <a:pPr marL="57150" algn="ctr">
              <a:spcBef>
                <a:spcPts val="600"/>
              </a:spcBef>
            </a:pPr>
            <a:r>
              <a:rPr lang="en-US" dirty="0">
                <a:latin typeface="Dosis" panose="020B0604020202020204" charset="0"/>
              </a:rPr>
              <a:t>Reactive // </a:t>
            </a:r>
            <a:r>
              <a:rPr lang="en-US" dirty="0">
                <a:latin typeface="Dosis" panose="020B0604020202020204" charset="0"/>
                <a:sym typeface="Wingdings" panose="05000000000000000000" pitchFamily="2" charset="2"/>
              </a:rPr>
              <a:t> Very</a:t>
            </a:r>
            <a:r>
              <a:rPr lang="en-US" dirty="0">
                <a:latin typeface="Dosis" panose="020B0604020202020204" charset="0"/>
              </a:rPr>
              <a:t> Proactive // + Predictive</a:t>
            </a:r>
          </a:p>
        </p:txBody>
      </p:sp>
      <p:sp>
        <p:nvSpPr>
          <p:cNvPr id="5" name="Right Brace 4"/>
          <p:cNvSpPr/>
          <p:nvPr/>
        </p:nvSpPr>
        <p:spPr>
          <a:xfrm rot="5400000">
            <a:off x="5616550" y="-512786"/>
            <a:ext cx="633190" cy="6254845"/>
          </a:xfrm>
          <a:prstGeom prst="rightBrace">
            <a:avLst/>
          </a:prstGeom>
          <a:noFill/>
          <a:ln>
            <a:solidFill>
              <a:srgbClr val="C00000"/>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28D9F43F-890A-F34E-BDED-AEBF31F0453D}"/>
              </a:ext>
            </a:extLst>
          </p:cNvPr>
          <p:cNvSpPr/>
          <p:nvPr/>
        </p:nvSpPr>
        <p:spPr>
          <a:xfrm>
            <a:off x="0" y="0"/>
            <a:ext cx="2712720" cy="5143500"/>
          </a:xfrm>
          <a:prstGeom prst="rect">
            <a:avLst/>
          </a:prstGeom>
          <a:solidFill>
            <a:srgbClr val="A9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9000B"/>
              </a:solidFill>
            </a:endParaRPr>
          </a:p>
        </p:txBody>
      </p:sp>
      <p:pic>
        <p:nvPicPr>
          <p:cNvPr id="11" name="Picture 2" descr="A room filled with furniture and a table&#10;&#10;Description generated with very high confidence">
            <a:extLst>
              <a:ext uri="{FF2B5EF4-FFF2-40B4-BE49-F238E27FC236}">
                <a16:creationId xmlns:a16="http://schemas.microsoft.com/office/drawing/2014/main" id="{2BF03ED3-1AE6-416C-839E-1BECAF951EB7}"/>
              </a:ext>
            </a:extLst>
          </p:cNvPr>
          <p:cNvPicPr>
            <a:picLocks noChangeAspect="1"/>
          </p:cNvPicPr>
          <p:nvPr/>
        </p:nvPicPr>
        <p:blipFill>
          <a:blip r:embed="rId3"/>
          <a:stretch>
            <a:fillRect/>
          </a:stretch>
        </p:blipFill>
        <p:spPr>
          <a:xfrm>
            <a:off x="52010" y="3181086"/>
            <a:ext cx="2608699" cy="1614687"/>
          </a:xfrm>
          <a:prstGeom prst="rect">
            <a:avLst/>
          </a:prstGeom>
          <a:ln>
            <a:noFill/>
          </a:ln>
          <a:effectLst>
            <a:softEdge rad="112500"/>
          </a:effectLst>
        </p:spPr>
      </p:pic>
      <p:sp>
        <p:nvSpPr>
          <p:cNvPr id="12" name="Text Placeholder 5">
            <a:extLst>
              <a:ext uri="{FF2B5EF4-FFF2-40B4-BE49-F238E27FC236}">
                <a16:creationId xmlns:a16="http://schemas.microsoft.com/office/drawing/2014/main" id="{4174C0EF-3EED-3048-A6BE-087D28BFC81C}"/>
              </a:ext>
            </a:extLst>
          </p:cNvPr>
          <p:cNvSpPr txBox="1">
            <a:spLocks/>
          </p:cNvSpPr>
          <p:nvPr/>
        </p:nvSpPr>
        <p:spPr>
          <a:xfrm>
            <a:off x="243841" y="633575"/>
            <a:ext cx="2301239" cy="2075608"/>
          </a:xfrm>
          <a:prstGeom prst="rect">
            <a:avLst/>
          </a:prstGeom>
        </p:spPr>
        <p:txBody>
          <a:bodyPr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3600" b="1" i="0" u="none" strike="noStrike" cap="all" baseline="0">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smtClean="0">
                <a:latin typeface="Dosis" panose="020B0604020202020204" charset="0"/>
              </a:rPr>
              <a:t>Who Are WE?</a:t>
            </a:r>
            <a:endParaRPr lang="en-US" sz="1800" dirty="0">
              <a:latin typeface="Dosis" panose="020B0604020202020204" charset="0"/>
            </a:endParaRPr>
          </a:p>
        </p:txBody>
      </p:sp>
    </p:spTree>
    <p:extLst>
      <p:ext uri="{BB962C8B-B14F-4D97-AF65-F5344CB8AC3E}">
        <p14:creationId xmlns:p14="http://schemas.microsoft.com/office/powerpoint/2010/main" val="233230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49388"/>
            <a:ext cx="9144000" cy="199411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US"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8" name="Rectangle 7"/>
          <p:cNvSpPr/>
          <p:nvPr/>
        </p:nvSpPr>
        <p:spPr>
          <a:xfrm>
            <a:off x="17871" y="3180901"/>
            <a:ext cx="9144000" cy="1938992"/>
          </a:xfrm>
          <a:prstGeom prst="rect">
            <a:avLst/>
          </a:prstGeom>
        </p:spPr>
        <p:txBody>
          <a:bodyPr wrap="square">
            <a:spAutoFit/>
          </a:bodyPr>
          <a:lstStyle/>
          <a:p>
            <a:pPr lvl="4" algn="ctr">
              <a:buClr>
                <a:schemeClr val="bg1"/>
              </a:buClr>
            </a:pP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Threat Actor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Tracking / Strategic Analysis / Intel Support</a:t>
            </a:r>
            <a:endParaRPr lang="en-US" sz="2400" b="1" dirty="0">
              <a:solidFill>
                <a:schemeClr val="bg1"/>
              </a:solidFill>
              <a:latin typeface="Dosis" panose="020B0604020202020204" charset="0"/>
              <a:ea typeface="Calibri" panose="020F0502020204030204" pitchFamily="34" charset="0"/>
              <a:cs typeface="Times New Roman" panose="02020603050405020304" pitchFamily="18" charset="0"/>
            </a:endParaRPr>
          </a:p>
          <a:p>
            <a:pPr lvl="4" algn="ctr">
              <a:buClr>
                <a:schemeClr val="bg1"/>
              </a:buClr>
            </a:pPr>
            <a:endParaRPr lang="en-US" sz="2400" b="1" dirty="0">
              <a:solidFill>
                <a:schemeClr val="bg1"/>
              </a:solidFill>
              <a:latin typeface="Dosis" panose="020B0604020202020204" charset="0"/>
              <a:ea typeface="Calibri" panose="020F0502020204030204" pitchFamily="34" charset="0"/>
              <a:cs typeface="Times New Roman" panose="02020603050405020304" pitchFamily="18" charset="0"/>
            </a:endParaRPr>
          </a:p>
          <a:p>
            <a:pPr lvl="4" algn="ctr">
              <a:buClr>
                <a:schemeClr val="bg1"/>
              </a:buClr>
            </a:pP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Develop Workflow For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Tracking Actors &amp; Intelligence </a:t>
            </a: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Production</a:t>
            </a:r>
          </a:p>
          <a:p>
            <a:pPr lvl="4" algn="ctr">
              <a:buClr>
                <a:schemeClr val="bg1"/>
              </a:buClr>
            </a:pPr>
            <a:endParaRPr lang="en-US" sz="2400" b="1" dirty="0">
              <a:solidFill>
                <a:schemeClr val="bg1"/>
              </a:solidFill>
              <a:latin typeface="Dosis" panose="020B0604020202020204" charset="0"/>
              <a:ea typeface="Calibri" panose="020F0502020204030204" pitchFamily="34" charset="0"/>
              <a:cs typeface="Times New Roman" panose="02020603050405020304" pitchFamily="18" charset="0"/>
            </a:endParaRPr>
          </a:p>
          <a:p>
            <a:pPr lvl="4" algn="ctr">
              <a:buClr>
                <a:schemeClr val="bg1"/>
              </a:buClr>
            </a:pP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External Team Support</a:t>
            </a:r>
          </a:p>
        </p:txBody>
      </p:sp>
      <p:sp>
        <p:nvSpPr>
          <p:cNvPr id="9" name="Title 1"/>
          <p:cNvSpPr txBox="1">
            <a:spLocks/>
          </p:cNvSpPr>
          <p:nvPr/>
        </p:nvSpPr>
        <p:spPr>
          <a:xfrm>
            <a:off x="0" y="174383"/>
            <a:ext cx="9144000" cy="4690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smtClean="0">
                <a:latin typeface="Dosis" panose="020B0604020202020204" charset="0"/>
              </a:rPr>
              <a:t>5+ FTEs</a:t>
            </a:r>
            <a:endParaRPr lang="en-US" sz="2000" b="1" dirty="0">
              <a:latin typeface="Dosis" panose="020B0604020202020204" charset="0"/>
            </a:endParaRPr>
          </a:p>
        </p:txBody>
      </p:sp>
      <p:grpSp>
        <p:nvGrpSpPr>
          <p:cNvPr id="29" name="Group 28"/>
          <p:cNvGrpSpPr/>
          <p:nvPr/>
        </p:nvGrpSpPr>
        <p:grpSpPr>
          <a:xfrm>
            <a:off x="109723" y="360396"/>
            <a:ext cx="8967518" cy="2803429"/>
            <a:chOff x="149755" y="854404"/>
            <a:chExt cx="8967518" cy="2803429"/>
          </a:xfrm>
        </p:grpSpPr>
        <p:pic>
          <p:nvPicPr>
            <p:cNvPr id="30" name="Picture 29"/>
            <p:cNvPicPr>
              <a:picLocks noChangeAspect="1"/>
            </p:cNvPicPr>
            <p:nvPr/>
          </p:nvPicPr>
          <p:blipFill>
            <a:blip r:embed="rId3">
              <a:duotone>
                <a:schemeClr val="accent4">
                  <a:shade val="45000"/>
                  <a:satMod val="135000"/>
                </a:schemeClr>
                <a:prstClr val="white"/>
              </a:duotone>
            </a:blip>
            <a:stretch>
              <a:fillRect/>
            </a:stretch>
          </p:blipFill>
          <p:spPr>
            <a:xfrm>
              <a:off x="4883888" y="2053931"/>
              <a:ext cx="1751794" cy="1392452"/>
            </a:xfrm>
            <a:prstGeom prst="rect">
              <a:avLst/>
            </a:prstGeom>
          </p:spPr>
        </p:pic>
        <p:pic>
          <p:nvPicPr>
            <p:cNvPr id="31" name="Content Placeholder 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70661" y="886865"/>
              <a:ext cx="975108" cy="975108"/>
            </a:xfrm>
            <a:prstGeom prst="rect">
              <a:avLst/>
            </a:prstGeom>
          </p:spPr>
        </p:pic>
        <p:sp>
          <p:nvSpPr>
            <p:cNvPr id="32" name="TextBox 31"/>
            <p:cNvSpPr txBox="1"/>
            <p:nvPr/>
          </p:nvSpPr>
          <p:spPr>
            <a:xfrm>
              <a:off x="149755" y="1842737"/>
              <a:ext cx="2416919" cy="400110"/>
            </a:xfrm>
            <a:prstGeom prst="rect">
              <a:avLst/>
            </a:prstGeom>
            <a:noFill/>
          </p:spPr>
          <p:txBody>
            <a:bodyPr wrap="square" rtlCol="0">
              <a:spAutoFit/>
            </a:bodyPr>
            <a:lstStyle/>
            <a:p>
              <a:pPr algn="ctr"/>
              <a:r>
                <a:rPr lang="en-US" sz="2000" b="1" dirty="0" smtClean="0">
                  <a:solidFill>
                    <a:srgbClr val="CDCDCD"/>
                  </a:solidFill>
                  <a:latin typeface="Dosis" panose="020B0604020202020204" charset="0"/>
                </a:rPr>
                <a:t>Vulnerabilities</a:t>
              </a:r>
              <a:endParaRPr lang="en-US" sz="2000" b="1" dirty="0">
                <a:solidFill>
                  <a:srgbClr val="CDCDCD"/>
                </a:solidFill>
                <a:latin typeface="Dosis" panose="020B0604020202020204" charset="0"/>
              </a:endParaRPr>
            </a:p>
          </p:txBody>
        </p:sp>
        <p:pic>
          <p:nvPicPr>
            <p:cNvPr id="33" name="Picture 32"/>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913690" y="854404"/>
              <a:ext cx="1081927" cy="1081927"/>
            </a:xfrm>
            <a:prstGeom prst="rect">
              <a:avLst/>
            </a:prstGeom>
          </p:spPr>
        </p:pic>
        <p:sp>
          <p:nvSpPr>
            <p:cNvPr id="34" name="TextBox 33"/>
            <p:cNvSpPr txBox="1"/>
            <p:nvPr/>
          </p:nvSpPr>
          <p:spPr>
            <a:xfrm>
              <a:off x="2363035" y="1845700"/>
              <a:ext cx="2266868" cy="400110"/>
            </a:xfrm>
            <a:prstGeom prst="rect">
              <a:avLst/>
            </a:prstGeom>
            <a:noFill/>
          </p:spPr>
          <p:txBody>
            <a:bodyPr wrap="square" rtlCol="0">
              <a:spAutoFit/>
            </a:bodyPr>
            <a:lstStyle/>
            <a:p>
              <a:pPr algn="ctr"/>
              <a:r>
                <a:rPr lang="en-US" sz="2000" b="1" dirty="0" smtClean="0">
                  <a:solidFill>
                    <a:srgbClr val="CDCDCD"/>
                  </a:solidFill>
                  <a:latin typeface="Dosis" panose="020B0604020202020204" charset="0"/>
                </a:rPr>
                <a:t>Phishing</a:t>
              </a:r>
              <a:endParaRPr lang="en-US" sz="2000" b="1" dirty="0">
                <a:solidFill>
                  <a:srgbClr val="CDCDCD"/>
                </a:solidFill>
                <a:latin typeface="Dosis" panose="020B0604020202020204" charset="0"/>
              </a:endParaRPr>
            </a:p>
          </p:txBody>
        </p:sp>
        <p:pic>
          <p:nvPicPr>
            <p:cNvPr id="35" name="Picture 34"/>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5308138" y="1003665"/>
              <a:ext cx="839072" cy="839072"/>
            </a:xfrm>
            <a:prstGeom prst="rect">
              <a:avLst/>
            </a:prstGeom>
          </p:spPr>
        </p:pic>
        <p:sp>
          <p:nvSpPr>
            <p:cNvPr id="36" name="TextBox 35"/>
            <p:cNvSpPr txBox="1"/>
            <p:nvPr/>
          </p:nvSpPr>
          <p:spPr>
            <a:xfrm>
              <a:off x="4883888" y="1838185"/>
              <a:ext cx="1805126" cy="400110"/>
            </a:xfrm>
            <a:prstGeom prst="rect">
              <a:avLst/>
            </a:prstGeom>
            <a:noFill/>
          </p:spPr>
          <p:txBody>
            <a:bodyPr wrap="square" rtlCol="0">
              <a:spAutoFit/>
            </a:bodyPr>
            <a:lstStyle/>
            <a:p>
              <a:pPr algn="ctr"/>
              <a:r>
                <a:rPr lang="en-US" sz="2000" b="1" dirty="0" smtClean="0">
                  <a:solidFill>
                    <a:srgbClr val="CDCDCD"/>
                  </a:solidFill>
                  <a:latin typeface="Dosis" panose="020B0604020202020204" charset="0"/>
                </a:rPr>
                <a:t>Trend Analysis</a:t>
              </a:r>
              <a:endParaRPr lang="en-US" sz="2000" b="1" dirty="0">
                <a:solidFill>
                  <a:srgbClr val="CDCDCD"/>
                </a:solidFill>
                <a:latin typeface="Dosis" panose="020B0604020202020204" charset="0"/>
              </a:endParaRPr>
            </a:p>
          </p:txBody>
        </p:sp>
        <p:sp>
          <p:nvSpPr>
            <p:cNvPr id="37" name="TextBox 36"/>
            <p:cNvSpPr txBox="1"/>
            <p:nvPr/>
          </p:nvSpPr>
          <p:spPr>
            <a:xfrm>
              <a:off x="7166757" y="1855933"/>
              <a:ext cx="1634164" cy="400110"/>
            </a:xfrm>
            <a:prstGeom prst="rect">
              <a:avLst/>
            </a:prstGeom>
            <a:noFill/>
          </p:spPr>
          <p:txBody>
            <a:bodyPr wrap="square" rtlCol="0">
              <a:spAutoFit/>
            </a:bodyPr>
            <a:lstStyle/>
            <a:p>
              <a:pPr algn="ctr"/>
              <a:r>
                <a:rPr lang="en-US" sz="2000" b="1" dirty="0" smtClean="0">
                  <a:solidFill>
                    <a:srgbClr val="CDCDCD"/>
                  </a:solidFill>
                  <a:latin typeface="Dosis" panose="020B0604020202020204" charset="0"/>
                </a:rPr>
                <a:t>Daily Intel</a:t>
              </a:r>
              <a:endParaRPr lang="en-US" sz="2000" b="1" dirty="0">
                <a:solidFill>
                  <a:srgbClr val="CDCDCD"/>
                </a:solidFill>
                <a:latin typeface="Dosis" panose="020B0604020202020204" charset="0"/>
              </a:endParaRPr>
            </a:p>
          </p:txBody>
        </p:sp>
        <p:pic>
          <p:nvPicPr>
            <p:cNvPr id="38" name="Picture 37"/>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7593849" y="1043782"/>
              <a:ext cx="815372" cy="815372"/>
            </a:xfrm>
            <a:prstGeom prst="rect">
              <a:avLst/>
            </a:prstGeom>
          </p:spPr>
        </p:pic>
        <p:pic>
          <p:nvPicPr>
            <p:cNvPr id="39" name="Picture 38"/>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359793" y="2273118"/>
              <a:ext cx="1031732" cy="1031732"/>
            </a:xfrm>
            <a:prstGeom prst="rect">
              <a:avLst/>
            </a:prstGeom>
          </p:spPr>
        </p:pic>
        <p:pic>
          <p:nvPicPr>
            <p:cNvPr id="40" name="Picture 39"/>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42347" y="2252377"/>
              <a:ext cx="1031733" cy="1031733"/>
            </a:xfrm>
            <a:prstGeom prst="rect">
              <a:avLst/>
            </a:prstGeom>
          </p:spPr>
        </p:pic>
        <p:sp>
          <p:nvSpPr>
            <p:cNvPr id="41" name="TextBox 40"/>
            <p:cNvSpPr txBox="1"/>
            <p:nvPr/>
          </p:nvSpPr>
          <p:spPr>
            <a:xfrm>
              <a:off x="299806" y="3240647"/>
              <a:ext cx="2266868" cy="400110"/>
            </a:xfrm>
            <a:prstGeom prst="rect">
              <a:avLst/>
            </a:prstGeom>
            <a:noFill/>
          </p:spPr>
          <p:txBody>
            <a:bodyPr wrap="square" rtlCol="0">
              <a:spAutoFit/>
            </a:bodyPr>
            <a:lstStyle/>
            <a:p>
              <a:pPr algn="ctr"/>
              <a:r>
                <a:rPr lang="en-US" sz="2000" b="1" dirty="0" smtClean="0">
                  <a:solidFill>
                    <a:srgbClr val="A9000B"/>
                  </a:solidFill>
                  <a:latin typeface="Dosis" panose="020B0604020202020204" charset="0"/>
                </a:rPr>
                <a:t>Actor Tracking</a:t>
              </a:r>
              <a:endParaRPr lang="en-US" sz="2000" b="1" dirty="0">
                <a:solidFill>
                  <a:srgbClr val="A9000B"/>
                </a:solidFill>
                <a:latin typeface="Dosis" panose="020B0604020202020204" charset="0"/>
              </a:endParaRPr>
            </a:p>
          </p:txBody>
        </p:sp>
        <p:sp>
          <p:nvSpPr>
            <p:cNvPr id="42" name="TextBox 41"/>
            <p:cNvSpPr txBox="1"/>
            <p:nvPr/>
          </p:nvSpPr>
          <p:spPr>
            <a:xfrm>
              <a:off x="6850405" y="3243286"/>
              <a:ext cx="2266868" cy="400110"/>
            </a:xfrm>
            <a:prstGeom prst="rect">
              <a:avLst/>
            </a:prstGeom>
            <a:noFill/>
          </p:spPr>
          <p:txBody>
            <a:bodyPr wrap="square" rtlCol="0">
              <a:spAutoFit/>
            </a:bodyPr>
            <a:lstStyle/>
            <a:p>
              <a:pPr algn="ctr"/>
              <a:r>
                <a:rPr lang="en-US" sz="2000" b="1" dirty="0" smtClean="0">
                  <a:solidFill>
                    <a:srgbClr val="A9000B"/>
                  </a:solidFill>
                  <a:latin typeface="Dosis" panose="020B0604020202020204" charset="0"/>
                </a:rPr>
                <a:t>Business Risk</a:t>
              </a:r>
              <a:endParaRPr lang="en-US" sz="2000" b="1" dirty="0">
                <a:solidFill>
                  <a:srgbClr val="A9000B"/>
                </a:solidFill>
                <a:latin typeface="Dosis" panose="020B0604020202020204" charset="0"/>
              </a:endParaRPr>
            </a:p>
          </p:txBody>
        </p:sp>
        <p:sp>
          <p:nvSpPr>
            <p:cNvPr id="43" name="TextBox 42"/>
            <p:cNvSpPr txBox="1"/>
            <p:nvPr/>
          </p:nvSpPr>
          <p:spPr>
            <a:xfrm>
              <a:off x="4711576" y="3235771"/>
              <a:ext cx="2266868" cy="400110"/>
            </a:xfrm>
            <a:prstGeom prst="rect">
              <a:avLst/>
            </a:prstGeom>
            <a:noFill/>
          </p:spPr>
          <p:txBody>
            <a:bodyPr wrap="square" rtlCol="0">
              <a:spAutoFit/>
            </a:bodyPr>
            <a:lstStyle/>
            <a:p>
              <a:pPr algn="ctr"/>
              <a:r>
                <a:rPr lang="en-US" sz="2000" b="1" dirty="0" smtClean="0">
                  <a:solidFill>
                    <a:srgbClr val="A9000B"/>
                  </a:solidFill>
                  <a:latin typeface="Dosis" panose="020B0604020202020204" charset="0"/>
                </a:rPr>
                <a:t>Fraud Support</a:t>
              </a:r>
              <a:endParaRPr lang="en-US" sz="2000" b="1" dirty="0">
                <a:solidFill>
                  <a:srgbClr val="A9000B"/>
                </a:solidFill>
                <a:latin typeface="Dosis" panose="020B0604020202020204" charset="0"/>
              </a:endParaRPr>
            </a:p>
          </p:txBody>
        </p:sp>
        <p:pic>
          <p:nvPicPr>
            <p:cNvPr id="44" name="Picture 6" descr="SEO report Free Icon"/>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8211" y="2249461"/>
              <a:ext cx="876515" cy="87651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321219" y="3257723"/>
              <a:ext cx="2266868" cy="400110"/>
            </a:xfrm>
            <a:prstGeom prst="rect">
              <a:avLst/>
            </a:prstGeom>
            <a:noFill/>
          </p:spPr>
          <p:txBody>
            <a:bodyPr wrap="square" rtlCol="0">
              <a:spAutoFit/>
            </a:bodyPr>
            <a:lstStyle/>
            <a:p>
              <a:pPr algn="ctr"/>
              <a:r>
                <a:rPr lang="en-US" sz="2000" b="1" dirty="0" smtClean="0">
                  <a:solidFill>
                    <a:srgbClr val="A9000B"/>
                  </a:solidFill>
                  <a:latin typeface="Dosis" panose="020B0604020202020204" charset="0"/>
                </a:rPr>
                <a:t>Strategic Analysis</a:t>
              </a:r>
              <a:endParaRPr lang="en-US" sz="2000" b="1" dirty="0">
                <a:solidFill>
                  <a:srgbClr val="A9000B"/>
                </a:solidFill>
                <a:latin typeface="Dosis" panose="020B0604020202020204" charset="0"/>
              </a:endParaRPr>
            </a:p>
          </p:txBody>
        </p:sp>
      </p:grpSp>
    </p:spTree>
    <p:extLst>
      <p:ext uri="{BB962C8B-B14F-4D97-AF65-F5344CB8AC3E}">
        <p14:creationId xmlns:p14="http://schemas.microsoft.com/office/powerpoint/2010/main" val="240476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fade">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D9F43F-890A-F34E-BDED-AEBF31F0453D}"/>
              </a:ext>
            </a:extLst>
          </p:cNvPr>
          <p:cNvSpPr/>
          <p:nvPr/>
        </p:nvSpPr>
        <p:spPr>
          <a:xfrm>
            <a:off x="0" y="0"/>
            <a:ext cx="2712720" cy="5143500"/>
          </a:xfrm>
          <a:prstGeom prst="rect">
            <a:avLst/>
          </a:prstGeom>
          <a:solidFill>
            <a:srgbClr val="A9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5">
            <a:extLst>
              <a:ext uri="{FF2B5EF4-FFF2-40B4-BE49-F238E27FC236}">
                <a16:creationId xmlns:a16="http://schemas.microsoft.com/office/drawing/2014/main" id="{7D43632A-8AD8-0B4D-9F8D-2A7CD835F5D9}"/>
              </a:ext>
            </a:extLst>
          </p:cNvPr>
          <p:cNvSpPr txBox="1">
            <a:spLocks/>
          </p:cNvSpPr>
          <p:nvPr/>
        </p:nvSpPr>
        <p:spPr>
          <a:xfrm>
            <a:off x="152401" y="3306787"/>
            <a:ext cx="2392679" cy="1747467"/>
          </a:xfrm>
          <a:prstGeom prst="rect">
            <a:avLst/>
          </a:prstGeom>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2600" b="1" i="0" u="none" strike="noStrike" cap="none">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latin typeface="Dosis" panose="020B0604020202020204" charset="0"/>
              </a:rPr>
              <a:t>Summary</a:t>
            </a:r>
            <a:endParaRPr lang="en-US" sz="2400" dirty="0">
              <a:latin typeface="Dosis" panose="020B0604020202020204" charset="0"/>
            </a:endParaRPr>
          </a:p>
        </p:txBody>
      </p:sp>
      <p:sp>
        <p:nvSpPr>
          <p:cNvPr id="19" name="Text Placeholder 5">
            <a:extLst>
              <a:ext uri="{FF2B5EF4-FFF2-40B4-BE49-F238E27FC236}">
                <a16:creationId xmlns:a16="http://schemas.microsoft.com/office/drawing/2014/main" id="{4174C0EF-3EED-3048-A6BE-087D28BFC81C}"/>
              </a:ext>
            </a:extLst>
          </p:cNvPr>
          <p:cNvSpPr txBox="1">
            <a:spLocks/>
          </p:cNvSpPr>
          <p:nvPr/>
        </p:nvSpPr>
        <p:spPr>
          <a:xfrm>
            <a:off x="243841" y="633575"/>
            <a:ext cx="2301239" cy="2075608"/>
          </a:xfrm>
          <a:prstGeom prst="rect">
            <a:avLst/>
          </a:prstGeom>
        </p:spPr>
        <p:txBody>
          <a:bodyPr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3600" b="1" i="0" u="none" strike="noStrike" cap="all" baseline="0">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latin typeface="Dosis" panose="020B0604020202020204" charset="0"/>
              </a:rPr>
              <a:t>ESTABLISHING A </a:t>
            </a:r>
            <a:r>
              <a:rPr lang="en-US" sz="1800" dirty="0" smtClean="0">
                <a:latin typeface="Dosis" panose="020B0604020202020204" charset="0"/>
              </a:rPr>
              <a:t>threat INTEL TEAM - </a:t>
            </a:r>
            <a:r>
              <a:rPr lang="en-US" sz="1800" dirty="0">
                <a:latin typeface="Dosis" panose="020B0604020202020204" charset="0"/>
              </a:rPr>
              <a:t>EVOLUTION</a:t>
            </a:r>
            <a:endParaRPr lang="en-US" sz="1800" dirty="0"/>
          </a:p>
        </p:txBody>
      </p:sp>
      <p:sp>
        <p:nvSpPr>
          <p:cNvPr id="10" name="Rectangle 9"/>
          <p:cNvSpPr/>
          <p:nvPr/>
        </p:nvSpPr>
        <p:spPr>
          <a:xfrm>
            <a:off x="2712720" y="1305057"/>
            <a:ext cx="6431280" cy="2585323"/>
          </a:xfrm>
          <a:prstGeom prst="rect">
            <a:avLst/>
          </a:prstGeom>
        </p:spPr>
        <p:txBody>
          <a:bodyPr wrap="square">
            <a:spAutoFit/>
          </a:bodyPr>
          <a:lstStyle/>
          <a:p>
            <a:pPr marL="457200" indent="-457200">
              <a:lnSpc>
                <a:spcPct val="150000"/>
              </a:lnSpc>
              <a:buClr>
                <a:srgbClr val="A9000B"/>
              </a:buClr>
              <a:buFont typeface="+mj-lt"/>
              <a:buAutoNum type="arabicPeriod"/>
            </a:pPr>
            <a:r>
              <a:rPr lang="en-US" sz="1800" b="1" dirty="0">
                <a:latin typeface="Dosis" panose="020B0604020202020204" charset="0"/>
                <a:ea typeface="Calibri" panose="020F0502020204030204" pitchFamily="34" charset="0"/>
                <a:cs typeface="Times New Roman" panose="02020603050405020304" pitchFamily="18" charset="0"/>
              </a:rPr>
              <a:t>Growth of a CTI </a:t>
            </a:r>
            <a:r>
              <a:rPr lang="en-US" sz="1800" b="1" dirty="0" smtClean="0">
                <a:latin typeface="Dosis" panose="020B0604020202020204" charset="0"/>
                <a:ea typeface="Calibri" panose="020F0502020204030204" pitchFamily="34" charset="0"/>
                <a:cs typeface="Times New Roman" panose="02020603050405020304" pitchFamily="18" charset="0"/>
              </a:rPr>
              <a:t>Team is </a:t>
            </a:r>
            <a:r>
              <a:rPr lang="en-US" sz="1800" b="1" dirty="0">
                <a:latin typeface="Dosis" panose="020B0604020202020204" charset="0"/>
                <a:ea typeface="Calibri" panose="020F0502020204030204" pitchFamily="34" charset="0"/>
                <a:cs typeface="Times New Roman" panose="02020603050405020304" pitchFamily="18" charset="0"/>
              </a:rPr>
              <a:t>a </a:t>
            </a:r>
            <a:r>
              <a:rPr lang="en-US" sz="1800" b="1" dirty="0" smtClean="0">
                <a:latin typeface="Dosis" panose="020B0604020202020204" charset="0"/>
                <a:ea typeface="Calibri" panose="020F0502020204030204" pitchFamily="34" charset="0"/>
                <a:cs typeface="Times New Roman" panose="02020603050405020304" pitchFamily="18" charset="0"/>
              </a:rPr>
              <a:t>Step-by-Step Approach</a:t>
            </a:r>
            <a:endParaRPr lang="en-US" sz="1800" b="1" dirty="0">
              <a:latin typeface="Dosis" panose="020B0604020202020204" charset="0"/>
              <a:ea typeface="Calibri" panose="020F0502020204030204" pitchFamily="34" charset="0"/>
              <a:cs typeface="Times New Roman" panose="02020603050405020304" pitchFamily="18" charset="0"/>
            </a:endParaRPr>
          </a:p>
          <a:p>
            <a:pPr marL="457200" indent="-457200">
              <a:lnSpc>
                <a:spcPct val="150000"/>
              </a:lnSpc>
              <a:buClr>
                <a:srgbClr val="A9000B"/>
              </a:buClr>
              <a:buFont typeface="+mj-lt"/>
              <a:buAutoNum type="arabicPeriod"/>
            </a:pPr>
            <a:r>
              <a:rPr lang="en-US" sz="1800" b="1" dirty="0" smtClean="0">
                <a:latin typeface="Dosis" panose="020B0604020202020204" charset="0"/>
              </a:rPr>
              <a:t>FOCUS </a:t>
            </a:r>
            <a:r>
              <a:rPr lang="en-US" sz="1800" b="1" dirty="0">
                <a:latin typeface="Dosis" panose="020B0604020202020204" charset="0"/>
              </a:rPr>
              <a:t>to stop REACTING</a:t>
            </a:r>
          </a:p>
          <a:p>
            <a:pPr marL="457200" indent="-457200">
              <a:lnSpc>
                <a:spcPct val="150000"/>
              </a:lnSpc>
              <a:buClr>
                <a:srgbClr val="A9000B"/>
              </a:buClr>
              <a:buFont typeface="+mj-lt"/>
              <a:buAutoNum type="arabicPeriod"/>
            </a:pPr>
            <a:r>
              <a:rPr lang="en-US" sz="1800" b="1" dirty="0">
                <a:latin typeface="Dosis" panose="020B0604020202020204" charset="0"/>
              </a:rPr>
              <a:t>PRIORITIZE to </a:t>
            </a:r>
            <a:r>
              <a:rPr lang="en-US" sz="1800" b="1" dirty="0" smtClean="0">
                <a:latin typeface="Dosis" panose="020B0604020202020204" charset="0"/>
              </a:rPr>
              <a:t>Demonstrate </a:t>
            </a:r>
            <a:r>
              <a:rPr lang="en-US" sz="1800" b="1" dirty="0">
                <a:latin typeface="Dosis" panose="020B0604020202020204" charset="0"/>
              </a:rPr>
              <a:t>VALUE</a:t>
            </a:r>
          </a:p>
          <a:p>
            <a:pPr marL="457200" indent="-457200">
              <a:lnSpc>
                <a:spcPct val="150000"/>
              </a:lnSpc>
              <a:buClr>
                <a:srgbClr val="A9000B"/>
              </a:buClr>
              <a:buFont typeface="+mj-lt"/>
              <a:buAutoNum type="arabicPeriod"/>
            </a:pPr>
            <a:r>
              <a:rPr lang="en-US" sz="1800" b="1" dirty="0">
                <a:latin typeface="Dosis" panose="020B0604020202020204" charset="0"/>
              </a:rPr>
              <a:t>Focus on IMPACT not OUTPUT</a:t>
            </a:r>
          </a:p>
          <a:p>
            <a:pPr marL="457200" indent="-457200">
              <a:lnSpc>
                <a:spcPct val="150000"/>
              </a:lnSpc>
              <a:buClr>
                <a:srgbClr val="A9000B"/>
              </a:buClr>
              <a:buFont typeface="+mj-lt"/>
              <a:buAutoNum type="arabicPeriod"/>
            </a:pPr>
            <a:r>
              <a:rPr lang="en-US" sz="1800" b="1" dirty="0">
                <a:latin typeface="Dosis" panose="020B0604020202020204" charset="0"/>
              </a:rPr>
              <a:t>SHARE &amp; </a:t>
            </a:r>
            <a:r>
              <a:rPr lang="en-US" sz="1800" b="1" dirty="0" smtClean="0">
                <a:latin typeface="Dosis" panose="020B0604020202020204" charset="0"/>
              </a:rPr>
              <a:t>PARTICIPATE</a:t>
            </a:r>
          </a:p>
          <a:p>
            <a:pPr marL="457200" indent="-457200">
              <a:lnSpc>
                <a:spcPct val="150000"/>
              </a:lnSpc>
              <a:buClr>
                <a:srgbClr val="A9000B"/>
              </a:buClr>
              <a:buFont typeface="+mj-lt"/>
              <a:buAutoNum type="arabicPeriod"/>
            </a:pPr>
            <a:r>
              <a:rPr lang="en-US" sz="1800" b="1" dirty="0" smtClean="0">
                <a:latin typeface="Dosis" panose="020B0604020202020204" charset="0"/>
              </a:rPr>
              <a:t>Wash, Rinse, Repeat…</a:t>
            </a:r>
          </a:p>
        </p:txBody>
      </p:sp>
    </p:spTree>
    <p:extLst>
      <p:ext uri="{BB962C8B-B14F-4D97-AF65-F5344CB8AC3E}">
        <p14:creationId xmlns:p14="http://schemas.microsoft.com/office/powerpoint/2010/main" val="375259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4"/>
          <p:cNvSpPr txBox="1">
            <a:spLocks/>
          </p:cNvSpPr>
          <p:nvPr/>
        </p:nvSpPr>
        <p:spPr>
          <a:xfrm>
            <a:off x="1143006" y="3432919"/>
            <a:ext cx="6857999" cy="658368"/>
          </a:xfrm>
          <a:prstGeom prst="rect">
            <a:avLst/>
          </a:prstGeom>
          <a:noFill/>
          <a:ln>
            <a:noFill/>
          </a:ln>
        </p:spPr>
        <p:txBody>
          <a:bodyPr spcFirstLastPara="1" wrap="square" lIns="42875" tIns="42875" rIns="42875" bIns="4287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71CE"/>
              </a:buClr>
              <a:buSzPts val="700"/>
              <a:buFont typeface="Dosis SemiBold"/>
              <a:buNone/>
              <a:defRPr sz="1800" b="0" i="0" u="none" strike="noStrike" cap="none">
                <a:solidFill>
                  <a:srgbClr val="0071CE"/>
                </a:solidFill>
                <a:latin typeface="Dosis SemiBold"/>
                <a:ea typeface="Dosis SemiBold"/>
                <a:cs typeface="Dosis SemiBold"/>
                <a:sym typeface="Dosis SemiBold"/>
              </a:defRPr>
            </a:lvl1pPr>
            <a:lvl2pPr marR="0" lvl="1"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2pPr>
            <a:lvl3pPr marR="0" lvl="2"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3pPr>
            <a:lvl4pPr marR="0" lvl="3"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4pPr>
            <a:lvl5pPr marR="0" lvl="4"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5pPr>
            <a:lvl6pPr marR="0" lvl="5"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6pPr>
            <a:lvl7pPr marR="0" lvl="6"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7pPr>
            <a:lvl8pPr marR="0" lvl="7"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8pPr>
            <a:lvl9pPr marR="0" lvl="8"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9pPr>
          </a:lstStyle>
          <a:p>
            <a:pPr algn="ctr">
              <a:spcBef>
                <a:spcPts val="1351"/>
              </a:spcBef>
              <a:spcAft>
                <a:spcPts val="2251"/>
              </a:spcAft>
            </a:pPr>
            <a:r>
              <a:rPr lang="en-US" sz="2400" b="1" dirty="0" smtClean="0">
                <a:solidFill>
                  <a:schemeClr val="tx1">
                    <a:lumMod val="65000"/>
                    <a:lumOff val="35000"/>
                  </a:schemeClr>
                </a:solidFill>
                <a:latin typeface="Dosis" panose="020B0604020202020204" charset="0"/>
              </a:rPr>
              <a:t>RUNNING &amp; MAINTAINING A THREAT INTEL TEAM</a:t>
            </a:r>
            <a:endParaRPr lang="en-US" sz="2400" b="1" dirty="0">
              <a:solidFill>
                <a:schemeClr val="tx1">
                  <a:lumMod val="65000"/>
                  <a:lumOff val="35000"/>
                </a:schemeClr>
              </a:solidFill>
              <a:latin typeface="Dosis" panose="020B0604020202020204" charset="0"/>
            </a:endParaRPr>
          </a:p>
        </p:txBody>
      </p:sp>
      <p:pic>
        <p:nvPicPr>
          <p:cNvPr id="6" name="Picture 2" descr="\\nicsrv18\soc\CoArcDash\800px-Large_ITSecurity_0326.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b="22968"/>
          <a:stretch/>
        </p:blipFill>
        <p:spPr bwMode="auto">
          <a:xfrm>
            <a:off x="3350558" y="1443672"/>
            <a:ext cx="2442892" cy="11994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2406676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1820"/>
            <a:ext cx="9144000" cy="20116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US"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8" name="Rectangle 7"/>
          <p:cNvSpPr/>
          <p:nvPr/>
        </p:nvSpPr>
        <p:spPr>
          <a:xfrm>
            <a:off x="0" y="3537495"/>
            <a:ext cx="9144000" cy="1200329"/>
          </a:xfrm>
          <a:prstGeom prst="rect">
            <a:avLst/>
          </a:prstGeom>
        </p:spPr>
        <p:txBody>
          <a:bodyPr wrap="square">
            <a:spAutoFit/>
          </a:bodyPr>
          <a:lstStyle/>
          <a:p>
            <a:pPr algn="ctr">
              <a:buClr>
                <a:schemeClr val="bg1"/>
              </a:buClr>
            </a:pP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CISO </a:t>
            </a: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Should Drive Security By Threats (Over Risk</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a:t>
            </a:r>
          </a:p>
          <a:p>
            <a:pPr algn="ctr">
              <a:buClr>
                <a:schemeClr val="bg1"/>
              </a:buClr>
            </a:pPr>
            <a:endParaRPr lang="en-US" sz="2400" b="1" dirty="0">
              <a:solidFill>
                <a:schemeClr val="bg1"/>
              </a:solidFill>
              <a:latin typeface="Dosis" panose="020B0604020202020204" charset="0"/>
              <a:ea typeface="Calibri" panose="020F0502020204030204" pitchFamily="34" charset="0"/>
              <a:cs typeface="Times New Roman" panose="02020603050405020304" pitchFamily="18" charset="0"/>
            </a:endParaRPr>
          </a:p>
          <a:p>
            <a:pPr lvl="4" algn="ctr">
              <a:buClr>
                <a:schemeClr val="bg1"/>
              </a:buClr>
            </a:pP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CTI: Define </a:t>
            </a: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Actual Threats </a:t>
            </a: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Replacing Hypothetical</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 </a:t>
            </a: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Risk</a:t>
            </a:r>
          </a:p>
        </p:txBody>
      </p:sp>
      <p:sp>
        <p:nvSpPr>
          <p:cNvPr id="13" name="Rectangle 12"/>
          <p:cNvSpPr/>
          <p:nvPr/>
        </p:nvSpPr>
        <p:spPr>
          <a:xfrm>
            <a:off x="-6427" y="115156"/>
            <a:ext cx="9144000" cy="400110"/>
          </a:xfrm>
          <a:prstGeom prst="rect">
            <a:avLst/>
          </a:prstGeom>
        </p:spPr>
        <p:txBody>
          <a:bodyPr wrap="square">
            <a:spAutoFit/>
          </a:bodyPr>
          <a:lstStyle/>
          <a:p>
            <a:pPr algn="ctr"/>
            <a:r>
              <a:rPr lang="en-US" sz="2000" b="1" cap="all" dirty="0">
                <a:latin typeface="Dosis" panose="020B0604020202020204" charset="0"/>
              </a:rPr>
              <a:t>Running &amp; maintaining a threat  intel team</a:t>
            </a:r>
          </a:p>
        </p:txBody>
      </p:sp>
      <p:sp>
        <p:nvSpPr>
          <p:cNvPr id="3" name="Rectangle 2"/>
          <p:cNvSpPr/>
          <p:nvPr/>
        </p:nvSpPr>
        <p:spPr>
          <a:xfrm>
            <a:off x="6428" y="1361877"/>
            <a:ext cx="9137572" cy="461665"/>
          </a:xfrm>
          <a:prstGeom prst="rect">
            <a:avLst/>
          </a:prstGeom>
        </p:spPr>
        <p:txBody>
          <a:bodyPr wrap="square">
            <a:spAutoFit/>
          </a:bodyPr>
          <a:lstStyle/>
          <a:p>
            <a:pPr algn="ctr"/>
            <a:r>
              <a:rPr lang="en-US" sz="2400" b="1" dirty="0">
                <a:solidFill>
                  <a:srgbClr val="A9000B"/>
                </a:solidFill>
                <a:latin typeface="Dosis" panose="020B0604020202020204" charset="0"/>
              </a:rPr>
              <a:t>Successful CTI </a:t>
            </a:r>
            <a:r>
              <a:rPr lang="en-US" sz="2400" b="1" dirty="0" smtClean="0">
                <a:solidFill>
                  <a:srgbClr val="A9000B"/>
                </a:solidFill>
                <a:latin typeface="Dosis" panose="020B0604020202020204" charset="0"/>
              </a:rPr>
              <a:t>Programs Require Leadership </a:t>
            </a:r>
            <a:r>
              <a:rPr lang="en-US" sz="2400" b="1" dirty="0" smtClean="0">
                <a:solidFill>
                  <a:srgbClr val="A9000B"/>
                </a:solidFill>
                <a:latin typeface="Dosis" panose="020B0604020202020204" charset="0"/>
              </a:rPr>
              <a:t>Support</a:t>
            </a:r>
            <a:endParaRPr lang="en-US" sz="2400" b="1" dirty="0" smtClean="0">
              <a:solidFill>
                <a:srgbClr val="A9000B"/>
              </a:solidFill>
              <a:latin typeface="Dosis" panose="020B0604020202020204" charset="0"/>
            </a:endParaRPr>
          </a:p>
        </p:txBody>
      </p:sp>
    </p:spTree>
    <p:extLst>
      <p:ext uri="{BB962C8B-B14F-4D97-AF65-F5344CB8AC3E}">
        <p14:creationId xmlns:p14="http://schemas.microsoft.com/office/powerpoint/2010/main" val="3931116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D9F43F-890A-F34E-BDED-AEBF31F0453D}"/>
              </a:ext>
            </a:extLst>
          </p:cNvPr>
          <p:cNvSpPr/>
          <p:nvPr/>
        </p:nvSpPr>
        <p:spPr>
          <a:xfrm>
            <a:off x="0" y="0"/>
            <a:ext cx="2712720" cy="5143500"/>
          </a:xfrm>
          <a:prstGeom prst="rect">
            <a:avLst/>
          </a:prstGeom>
          <a:solidFill>
            <a:srgbClr val="A9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5">
            <a:extLst>
              <a:ext uri="{FF2B5EF4-FFF2-40B4-BE49-F238E27FC236}">
                <a16:creationId xmlns:a16="http://schemas.microsoft.com/office/drawing/2014/main" id="{7D43632A-8AD8-0B4D-9F8D-2A7CD835F5D9}"/>
              </a:ext>
            </a:extLst>
          </p:cNvPr>
          <p:cNvSpPr txBox="1">
            <a:spLocks/>
          </p:cNvSpPr>
          <p:nvPr/>
        </p:nvSpPr>
        <p:spPr>
          <a:xfrm>
            <a:off x="152401" y="3306787"/>
            <a:ext cx="2392679" cy="1747467"/>
          </a:xfrm>
          <a:prstGeom prst="rect">
            <a:avLst/>
          </a:prstGeom>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2600" b="1" i="0" u="none" strike="noStrike" cap="none">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latin typeface="Dosis" panose="020B0604020202020204" charset="0"/>
              </a:rPr>
              <a:t>Summary</a:t>
            </a:r>
            <a:endParaRPr lang="en-US" sz="2400" dirty="0">
              <a:latin typeface="Dosis" panose="020B0604020202020204" charset="0"/>
            </a:endParaRPr>
          </a:p>
        </p:txBody>
      </p:sp>
      <p:sp>
        <p:nvSpPr>
          <p:cNvPr id="19" name="Text Placeholder 5">
            <a:extLst>
              <a:ext uri="{FF2B5EF4-FFF2-40B4-BE49-F238E27FC236}">
                <a16:creationId xmlns:a16="http://schemas.microsoft.com/office/drawing/2014/main" id="{4174C0EF-3EED-3048-A6BE-087D28BFC81C}"/>
              </a:ext>
            </a:extLst>
          </p:cNvPr>
          <p:cNvSpPr txBox="1">
            <a:spLocks/>
          </p:cNvSpPr>
          <p:nvPr/>
        </p:nvSpPr>
        <p:spPr>
          <a:xfrm>
            <a:off x="243841" y="633575"/>
            <a:ext cx="2301239" cy="2075608"/>
          </a:xfrm>
          <a:prstGeom prst="rect">
            <a:avLst/>
          </a:prstGeom>
        </p:spPr>
        <p:txBody>
          <a:bodyPr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3600" b="1" i="0" u="none" strike="noStrike" cap="all" baseline="0">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smtClean="0">
                <a:latin typeface="Dosis" panose="020B0604020202020204" charset="0"/>
              </a:rPr>
              <a:t>Running &amp; maintaining a threat  intel team</a:t>
            </a:r>
            <a:endParaRPr lang="en-US" sz="1800" dirty="0">
              <a:latin typeface="Dosis" panose="020B0604020202020204" charset="0"/>
            </a:endParaRPr>
          </a:p>
        </p:txBody>
      </p:sp>
      <p:sp>
        <p:nvSpPr>
          <p:cNvPr id="2" name="Rectangle 1"/>
          <p:cNvSpPr/>
          <p:nvPr/>
        </p:nvSpPr>
        <p:spPr>
          <a:xfrm>
            <a:off x="2697481" y="878979"/>
            <a:ext cx="6431280" cy="3385542"/>
          </a:xfrm>
          <a:prstGeom prst="rect">
            <a:avLst/>
          </a:prstGeom>
        </p:spPr>
        <p:txBody>
          <a:bodyPr wrap="square">
            <a:spAutoFit/>
          </a:bodyPr>
          <a:lstStyle/>
          <a:p>
            <a:pPr algn="ctr"/>
            <a:r>
              <a:rPr lang="en-US" sz="1800" b="1" dirty="0">
                <a:latin typeface="Dosis" panose="020B0604020202020204" charset="0"/>
                <a:ea typeface="Calibri" panose="020F0502020204030204" pitchFamily="34" charset="0"/>
                <a:cs typeface="Times New Roman" panose="02020603050405020304" pitchFamily="18" charset="0"/>
              </a:rPr>
              <a:t>CTI </a:t>
            </a:r>
            <a:r>
              <a:rPr lang="en-US" sz="1800" b="1" dirty="0" smtClean="0">
                <a:latin typeface="Dosis" panose="020B0604020202020204" charset="0"/>
                <a:ea typeface="Calibri" panose="020F0502020204030204" pitchFamily="34" charset="0"/>
                <a:cs typeface="Times New Roman" panose="02020603050405020304" pitchFamily="18" charset="0"/>
              </a:rPr>
              <a:t>Needs </a:t>
            </a:r>
            <a:r>
              <a:rPr lang="en-US" sz="1800" b="1" dirty="0">
                <a:latin typeface="Dosis" panose="020B0604020202020204" charset="0"/>
                <a:ea typeface="Calibri" panose="020F0502020204030204" pitchFamily="34" charset="0"/>
                <a:cs typeface="Times New Roman" panose="02020603050405020304" pitchFamily="18" charset="0"/>
              </a:rPr>
              <a:t>T</a:t>
            </a:r>
            <a:r>
              <a:rPr lang="en-US" sz="1800" b="1" dirty="0" smtClean="0">
                <a:latin typeface="Dosis" panose="020B0604020202020204" charset="0"/>
                <a:ea typeface="Calibri" panose="020F0502020204030204" pitchFamily="34" charset="0"/>
                <a:cs typeface="Times New Roman" panose="02020603050405020304" pitchFamily="18" charset="0"/>
              </a:rPr>
              <a:t>o Know ENTIRE Org</a:t>
            </a:r>
            <a:endParaRPr lang="en-US" sz="1800" b="1" dirty="0">
              <a:latin typeface="Dosis" panose="020B0604020202020204" charset="0"/>
              <a:ea typeface="Calibri" panose="020F0502020204030204" pitchFamily="34" charset="0"/>
              <a:cs typeface="Times New Roman" panose="02020603050405020304" pitchFamily="18" charset="0"/>
            </a:endParaRPr>
          </a:p>
          <a:p>
            <a:pPr marL="354330" lvl="4" algn="ctr"/>
            <a:r>
              <a:rPr lang="en-US" sz="1600" dirty="0">
                <a:latin typeface="Dosis" panose="020B0604020202020204" charset="0"/>
                <a:ea typeface="Calibri" panose="020F0502020204030204" pitchFamily="34" charset="0"/>
                <a:cs typeface="Times New Roman" panose="02020603050405020304" pitchFamily="18" charset="0"/>
              </a:rPr>
              <a:t>Assessing threats requires knowledge of EVERYTHING</a:t>
            </a:r>
          </a:p>
          <a:p>
            <a:pPr marL="354330" lvl="4" algn="ctr"/>
            <a:r>
              <a:rPr lang="en-US" sz="1600" dirty="0">
                <a:latin typeface="Dosis" panose="020B0604020202020204" charset="0"/>
                <a:ea typeface="Calibri" panose="020F0502020204030204" pitchFamily="34" charset="0"/>
                <a:cs typeface="Times New Roman" panose="02020603050405020304" pitchFamily="18" charset="0"/>
              </a:rPr>
              <a:t>Hardware / Software / Platforms / Vendors / Access / </a:t>
            </a:r>
            <a:r>
              <a:rPr lang="en-US" sz="1600" dirty="0" smtClean="0">
                <a:latin typeface="Dosis" panose="020B0604020202020204" charset="0"/>
                <a:ea typeface="Calibri" panose="020F0502020204030204" pitchFamily="34" charset="0"/>
                <a:cs typeface="Times New Roman" panose="02020603050405020304" pitchFamily="18" charset="0"/>
              </a:rPr>
              <a:t>Initiatives</a:t>
            </a:r>
          </a:p>
          <a:p>
            <a:pPr marL="354330" lvl="4" algn="ctr"/>
            <a:endParaRPr lang="en-US" sz="1600" b="1" i="1" dirty="0" smtClean="0">
              <a:latin typeface="Dosis" panose="020B0604020202020204" charset="0"/>
              <a:ea typeface="Calibri" panose="020F0502020204030204" pitchFamily="34" charset="0"/>
              <a:cs typeface="Times New Roman" panose="02020603050405020304" pitchFamily="18" charset="0"/>
            </a:endParaRPr>
          </a:p>
          <a:p>
            <a:pPr marL="354330" lvl="4" algn="ctr"/>
            <a:endParaRPr lang="en-US" sz="1600" b="1" i="1" dirty="0">
              <a:latin typeface="Dosis" panose="020B0604020202020204" charset="0"/>
              <a:ea typeface="Calibri" panose="020F0502020204030204" pitchFamily="34" charset="0"/>
              <a:cs typeface="Times New Roman" panose="02020603050405020304" pitchFamily="18" charset="0"/>
            </a:endParaRPr>
          </a:p>
          <a:p>
            <a:pPr algn="ctr"/>
            <a:r>
              <a:rPr lang="en-US" sz="1800" b="1" dirty="0" smtClean="0">
                <a:latin typeface="Dosis" panose="020B0604020202020204" charset="0"/>
                <a:ea typeface="Calibri" panose="020F0502020204030204" pitchFamily="34" charset="0"/>
                <a:cs typeface="Times New Roman" panose="02020603050405020304" pitchFamily="18" charset="0"/>
              </a:rPr>
              <a:t>Developing a CTI Team is HARD WORK </a:t>
            </a:r>
            <a:r>
              <a:rPr lang="en-US" sz="1800" b="1" dirty="0" smtClean="0">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 Doing it Over is HARDER</a:t>
            </a:r>
          </a:p>
          <a:p>
            <a:pPr marL="354330" lvl="4" algn="ctr"/>
            <a:r>
              <a:rPr lang="en-US" sz="1600" dirty="0">
                <a:latin typeface="Dosis" panose="020B0604020202020204" charset="0"/>
                <a:ea typeface="Calibri" panose="020F0502020204030204" pitchFamily="34" charset="0"/>
                <a:cs typeface="Times New Roman" panose="02020603050405020304" pitchFamily="18" charset="0"/>
              </a:rPr>
              <a:t>Retention </a:t>
            </a:r>
            <a:endParaRPr lang="en-US" sz="1600" dirty="0" smtClean="0">
              <a:latin typeface="Dosis" panose="020B0604020202020204" charset="0"/>
              <a:ea typeface="Calibri" panose="020F0502020204030204" pitchFamily="34" charset="0"/>
              <a:cs typeface="Times New Roman" panose="02020603050405020304" pitchFamily="18" charset="0"/>
            </a:endParaRPr>
          </a:p>
          <a:p>
            <a:pPr marL="354330" lvl="4" algn="ctr"/>
            <a:r>
              <a:rPr lang="en-US" sz="1600" dirty="0" smtClean="0">
                <a:latin typeface="Dosis" panose="020B0604020202020204" charset="0"/>
                <a:ea typeface="Calibri" panose="020F0502020204030204" pitchFamily="34" charset="0"/>
                <a:cs typeface="Times New Roman" panose="02020603050405020304" pitchFamily="18" charset="0"/>
              </a:rPr>
              <a:t>Training</a:t>
            </a:r>
            <a:r>
              <a:rPr lang="en-US" sz="1600" dirty="0">
                <a:latin typeface="Dosis" panose="020B0604020202020204" charset="0"/>
                <a:ea typeface="Calibri" panose="020F0502020204030204" pitchFamily="34" charset="0"/>
                <a:cs typeface="Times New Roman" panose="02020603050405020304" pitchFamily="18" charset="0"/>
              </a:rPr>
              <a:t>? Education? Conferences? Freedom? Growth</a:t>
            </a:r>
            <a:r>
              <a:rPr lang="en-US" sz="1600" dirty="0" smtClean="0">
                <a:latin typeface="Dosis" panose="020B0604020202020204" charset="0"/>
                <a:ea typeface="Calibri" panose="020F0502020204030204" pitchFamily="34" charset="0"/>
                <a:cs typeface="Times New Roman" panose="02020603050405020304" pitchFamily="18" charset="0"/>
              </a:rPr>
              <a:t>?</a:t>
            </a:r>
          </a:p>
          <a:p>
            <a:pPr marL="354330" lvl="4" algn="ctr"/>
            <a:endParaRPr lang="en-US" sz="1600" dirty="0">
              <a:latin typeface="Dosis" panose="020B0604020202020204" charset="0"/>
              <a:ea typeface="Calibri" panose="020F0502020204030204" pitchFamily="34" charset="0"/>
              <a:cs typeface="Times New Roman" panose="02020603050405020304" pitchFamily="18" charset="0"/>
            </a:endParaRPr>
          </a:p>
          <a:p>
            <a:pPr algn="ctr"/>
            <a:endParaRPr lang="en-US" sz="1600" dirty="0">
              <a:latin typeface="Dosis" panose="020B0604020202020204" charset="0"/>
              <a:ea typeface="Calibri" panose="020F0502020204030204" pitchFamily="34" charset="0"/>
              <a:cs typeface="Times New Roman" panose="02020603050405020304" pitchFamily="18" charset="0"/>
            </a:endParaRPr>
          </a:p>
          <a:p>
            <a:pPr algn="ctr"/>
            <a:r>
              <a:rPr lang="en-US" sz="1800" b="1" dirty="0" smtClean="0">
                <a:latin typeface="Dosis" panose="020B0604020202020204" charset="0"/>
                <a:ea typeface="Calibri" panose="020F0502020204030204" pitchFamily="34" charset="0"/>
                <a:cs typeface="Times New Roman" panose="02020603050405020304" pitchFamily="18" charset="0"/>
              </a:rPr>
              <a:t>Employees Interests </a:t>
            </a:r>
            <a:r>
              <a:rPr lang="en-US" sz="1800" b="1" dirty="0">
                <a:latin typeface="Dosis" panose="020B0604020202020204" charset="0"/>
                <a:ea typeface="Calibri" panose="020F0502020204030204" pitchFamily="34" charset="0"/>
                <a:cs typeface="Times New Roman" panose="02020603050405020304" pitchFamily="18" charset="0"/>
              </a:rPr>
              <a:t>/ </a:t>
            </a:r>
            <a:r>
              <a:rPr lang="en-US" sz="1800" b="1" dirty="0" smtClean="0">
                <a:latin typeface="Dosis" panose="020B0604020202020204" charset="0"/>
                <a:ea typeface="Calibri" panose="020F0502020204030204" pitchFamily="34" charset="0"/>
                <a:cs typeface="Times New Roman" panose="02020603050405020304" pitchFamily="18" charset="0"/>
              </a:rPr>
              <a:t>Desires </a:t>
            </a:r>
            <a:r>
              <a:rPr lang="en-US" sz="1800" b="1" dirty="0">
                <a:latin typeface="Dosis" panose="020B0604020202020204" charset="0"/>
                <a:ea typeface="Calibri" panose="020F0502020204030204" pitchFamily="34" charset="0"/>
                <a:cs typeface="Times New Roman" panose="02020603050405020304" pitchFamily="18" charset="0"/>
              </a:rPr>
              <a:t>/ </a:t>
            </a:r>
            <a:r>
              <a:rPr lang="en-US" sz="1800" b="1" dirty="0" smtClean="0">
                <a:latin typeface="Dosis" panose="020B0604020202020204" charset="0"/>
                <a:ea typeface="Calibri" panose="020F0502020204030204" pitchFamily="34" charset="0"/>
                <a:cs typeface="Times New Roman" panose="02020603050405020304" pitchFamily="18" charset="0"/>
              </a:rPr>
              <a:t>Motivations</a:t>
            </a:r>
            <a:endParaRPr lang="en-US" sz="1800" b="1" dirty="0">
              <a:latin typeface="Dosis" panose="020B0604020202020204" charset="0"/>
              <a:ea typeface="Calibri" panose="020F0502020204030204" pitchFamily="34" charset="0"/>
              <a:cs typeface="Times New Roman" panose="02020603050405020304" pitchFamily="18" charset="0"/>
            </a:endParaRPr>
          </a:p>
          <a:p>
            <a:pPr marL="354330" lvl="4" algn="ctr"/>
            <a:r>
              <a:rPr lang="en-US" sz="1600" dirty="0" smtClean="0">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Everyone </a:t>
            </a:r>
            <a:r>
              <a:rPr lang="en-US" sz="1600" dirty="0" smtClean="0">
                <a:latin typeface="Dosis" panose="020B0604020202020204" charset="0"/>
                <a:ea typeface="Calibri" panose="020F0502020204030204" pitchFamily="34" charset="0"/>
                <a:cs typeface="Times New Roman" panose="02020603050405020304" pitchFamily="18" charset="0"/>
                <a:sym typeface="Wingdings" panose="05000000000000000000" pitchFamily="2" charset="2"/>
              </a:rPr>
              <a:t>finds interest in different areas</a:t>
            </a:r>
            <a:endParaRPr lang="en-US" sz="1600" dirty="0">
              <a:latin typeface="Dosis" panose="020B0604020202020204" charset="0"/>
              <a:ea typeface="Calibri" panose="020F0502020204030204" pitchFamily="34" charset="0"/>
              <a:cs typeface="Times New Roman" panose="02020603050405020304" pitchFamily="18" charset="0"/>
            </a:endParaRPr>
          </a:p>
          <a:p>
            <a:pPr marL="354330" lvl="4" algn="ctr"/>
            <a:r>
              <a:rPr lang="en-US" sz="1600" dirty="0" smtClean="0">
                <a:latin typeface="Dosis" panose="020B0604020202020204" charset="0"/>
                <a:ea typeface="Calibri" panose="020F0502020204030204" pitchFamily="34" charset="0"/>
                <a:cs typeface="Times New Roman" panose="02020603050405020304" pitchFamily="18" charset="0"/>
              </a:rPr>
              <a:t>Offer </a:t>
            </a:r>
            <a:r>
              <a:rPr lang="en-US" sz="1600" dirty="0">
                <a:latin typeface="Dosis" panose="020B0604020202020204" charset="0"/>
                <a:ea typeface="Calibri" panose="020F0502020204030204" pitchFamily="34" charset="0"/>
                <a:cs typeface="Times New Roman" panose="02020603050405020304" pitchFamily="18" charset="0"/>
              </a:rPr>
              <a:t>changes / </a:t>
            </a:r>
            <a:r>
              <a:rPr lang="en-US" sz="1600" dirty="0" smtClean="0">
                <a:latin typeface="Dosis" panose="020B0604020202020204" charset="0"/>
                <a:ea typeface="Calibri" panose="020F0502020204030204" pitchFamily="34" charset="0"/>
                <a:cs typeface="Times New Roman" panose="02020603050405020304" pitchFamily="18" charset="0"/>
              </a:rPr>
              <a:t>growth</a:t>
            </a:r>
            <a:endParaRPr lang="en-US" sz="1600" dirty="0">
              <a:latin typeface="Dosis"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990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Effect transition="in" filter="fade">
                                      <p:cBhvr>
                                        <p:cTn id="23" dur="500"/>
                                        <p:tgtEl>
                                          <p:spTgt spid="2">
                                            <p:txEl>
                                              <p:pRg st="11" end="1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2" end="12"/>
                                            </p:txEl>
                                          </p:spTgt>
                                        </p:tgtEl>
                                        <p:attrNameLst>
                                          <p:attrName>style.visibility</p:attrName>
                                        </p:attrNameLst>
                                      </p:cBhvr>
                                      <p:to>
                                        <p:strVal val="visible"/>
                                      </p:to>
                                    </p:set>
                                    <p:animEffect transition="in" filter="fade">
                                      <p:cBhvr>
                                        <p:cTn id="26"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4"/>
          <p:cNvSpPr txBox="1">
            <a:spLocks/>
          </p:cNvSpPr>
          <p:nvPr/>
        </p:nvSpPr>
        <p:spPr>
          <a:xfrm>
            <a:off x="0" y="3432919"/>
            <a:ext cx="9144000" cy="658368"/>
          </a:xfrm>
          <a:prstGeom prst="rect">
            <a:avLst/>
          </a:prstGeom>
          <a:noFill/>
          <a:ln>
            <a:noFill/>
          </a:ln>
        </p:spPr>
        <p:txBody>
          <a:bodyPr spcFirstLastPara="1" wrap="square" lIns="42875" tIns="42875" rIns="42875" bIns="4287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71CE"/>
              </a:buClr>
              <a:buSzPts val="700"/>
              <a:buFont typeface="Dosis SemiBold"/>
              <a:buNone/>
              <a:defRPr sz="1800" b="0" i="0" u="none" strike="noStrike" cap="none">
                <a:solidFill>
                  <a:srgbClr val="0071CE"/>
                </a:solidFill>
                <a:latin typeface="Dosis SemiBold"/>
                <a:ea typeface="Dosis SemiBold"/>
                <a:cs typeface="Dosis SemiBold"/>
                <a:sym typeface="Dosis SemiBold"/>
              </a:defRPr>
            </a:lvl1pPr>
            <a:lvl2pPr marR="0" lvl="1"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2pPr>
            <a:lvl3pPr marR="0" lvl="2"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3pPr>
            <a:lvl4pPr marR="0" lvl="3"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4pPr>
            <a:lvl5pPr marR="0" lvl="4"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5pPr>
            <a:lvl6pPr marR="0" lvl="5"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6pPr>
            <a:lvl7pPr marR="0" lvl="6"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7pPr>
            <a:lvl8pPr marR="0" lvl="7"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8pPr>
            <a:lvl9pPr marR="0" lvl="8" algn="ctr" rtl="0">
              <a:lnSpc>
                <a:spcPct val="90000"/>
              </a:lnSpc>
              <a:spcBef>
                <a:spcPts val="0"/>
              </a:spcBef>
              <a:spcAft>
                <a:spcPts val="0"/>
              </a:spcAft>
              <a:buClr>
                <a:srgbClr val="5D5D5E"/>
              </a:buClr>
              <a:buSzPts val="700"/>
              <a:buFont typeface="Montserrat"/>
              <a:buNone/>
              <a:defRPr sz="1800" b="1" i="0" u="none" strike="noStrike" cap="none">
                <a:solidFill>
                  <a:srgbClr val="5D5D5E"/>
                </a:solidFill>
                <a:latin typeface="Montserrat"/>
                <a:ea typeface="Montserrat"/>
                <a:cs typeface="Montserrat"/>
                <a:sym typeface="Montserrat"/>
              </a:defRPr>
            </a:lvl9pPr>
          </a:lstStyle>
          <a:p>
            <a:pPr algn="ctr">
              <a:spcBef>
                <a:spcPts val="1351"/>
              </a:spcBef>
              <a:spcAft>
                <a:spcPts val="2251"/>
              </a:spcAft>
            </a:pPr>
            <a:r>
              <a:rPr lang="en-US" sz="2400" b="1" dirty="0" smtClean="0">
                <a:solidFill>
                  <a:schemeClr val="tx1">
                    <a:lumMod val="65000"/>
                    <a:lumOff val="35000"/>
                  </a:schemeClr>
                </a:solidFill>
                <a:latin typeface="Dosis" panose="020B0604020202020204" charset="0"/>
              </a:rPr>
              <a:t>MEASURING SUCCESS OF A  CTI PROGRAM</a:t>
            </a:r>
            <a:endParaRPr lang="en-US" sz="2400" b="1" dirty="0">
              <a:solidFill>
                <a:schemeClr val="tx1">
                  <a:lumMod val="65000"/>
                  <a:lumOff val="35000"/>
                </a:schemeClr>
              </a:solidFill>
              <a:latin typeface="Dosis" panose="020B0604020202020204" charset="0"/>
            </a:endParaRPr>
          </a:p>
        </p:txBody>
      </p:sp>
      <p:pic>
        <p:nvPicPr>
          <p:cNvPr id="6" name="Picture 2" descr="\\nicsrv18\soc\CoArcDash\800px-Large_ITSecurity_0326.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b="22968"/>
          <a:stretch/>
        </p:blipFill>
        <p:spPr bwMode="auto">
          <a:xfrm>
            <a:off x="3350558" y="1443672"/>
            <a:ext cx="2442892" cy="11994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8091717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1820"/>
            <a:ext cx="9144000" cy="20116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US"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8" name="Rectangle 7"/>
          <p:cNvSpPr/>
          <p:nvPr/>
        </p:nvSpPr>
        <p:spPr>
          <a:xfrm>
            <a:off x="-6427" y="3260497"/>
            <a:ext cx="9144000" cy="1754326"/>
          </a:xfrm>
          <a:prstGeom prst="rect">
            <a:avLst/>
          </a:prstGeom>
        </p:spPr>
        <p:txBody>
          <a:bodyPr wrap="square">
            <a:spAutoFit/>
          </a:bodyPr>
          <a:lstStyle/>
          <a:p>
            <a:pPr lvl="4" algn="ctr">
              <a:buClr>
                <a:schemeClr val="bg1"/>
              </a:buClr>
            </a:pP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Qualitative </a:t>
            </a: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Measurements For CTI</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a:t>
            </a:r>
          </a:p>
          <a:p>
            <a:pPr lvl="4" algn="ctr">
              <a:buClr>
                <a:schemeClr val="bg1"/>
              </a:buClr>
            </a:pPr>
            <a:endParaRPr lang="en-US" sz="2400" b="1" dirty="0">
              <a:solidFill>
                <a:schemeClr val="bg1"/>
              </a:solidFill>
              <a:latin typeface="Dosis" panose="020B0604020202020204" charset="0"/>
              <a:ea typeface="Calibri" panose="020F0502020204030204" pitchFamily="34" charset="0"/>
              <a:cs typeface="Times New Roman" panose="02020603050405020304" pitchFamily="18" charset="0"/>
            </a:endParaRPr>
          </a:p>
          <a:p>
            <a:pPr lvl="4" algn="ctr">
              <a:buClr>
                <a:schemeClr val="bg1"/>
              </a:buClr>
            </a:pPr>
            <a:r>
              <a:rPr lang="en-US" sz="2000" b="1" dirty="0">
                <a:solidFill>
                  <a:schemeClr val="bg1"/>
                </a:solidFill>
                <a:latin typeface="Dosis" panose="020B0604020202020204" charset="0"/>
                <a:ea typeface="Calibri" panose="020F0502020204030204" pitchFamily="34" charset="0"/>
                <a:cs typeface="Times New Roman" panose="02020603050405020304" pitchFamily="18" charset="0"/>
              </a:rPr>
              <a:t>Was </a:t>
            </a:r>
            <a:r>
              <a:rPr lang="en-US" sz="2000" b="1" dirty="0" smtClean="0">
                <a:solidFill>
                  <a:schemeClr val="bg1"/>
                </a:solidFill>
                <a:latin typeface="Dosis" panose="020B0604020202020204" charset="0"/>
                <a:ea typeface="Calibri" panose="020F0502020204030204" pitchFamily="34" charset="0"/>
                <a:cs typeface="Times New Roman" panose="02020603050405020304" pitchFamily="18" charset="0"/>
              </a:rPr>
              <a:t>leadership surprised </a:t>
            </a:r>
            <a:r>
              <a:rPr lang="en-US" sz="2000" b="1" dirty="0">
                <a:solidFill>
                  <a:schemeClr val="bg1"/>
                </a:solidFill>
                <a:latin typeface="Dosis" panose="020B0604020202020204" charset="0"/>
                <a:ea typeface="Calibri" panose="020F0502020204030204" pitchFamily="34" charset="0"/>
                <a:cs typeface="Times New Roman" panose="02020603050405020304" pitchFamily="18" charset="0"/>
              </a:rPr>
              <a:t>by </a:t>
            </a:r>
            <a:r>
              <a:rPr lang="en-US" sz="2000" b="1" dirty="0" smtClean="0">
                <a:solidFill>
                  <a:schemeClr val="bg1"/>
                </a:solidFill>
                <a:latin typeface="Dosis" panose="020B0604020202020204" charset="0"/>
                <a:ea typeface="Calibri" panose="020F0502020204030204" pitchFamily="34" charset="0"/>
                <a:cs typeface="Times New Roman" panose="02020603050405020304" pitchFamily="18" charset="0"/>
              </a:rPr>
              <a:t>an event</a:t>
            </a:r>
            <a:r>
              <a:rPr lang="en-US" sz="2000" b="1" dirty="0">
                <a:solidFill>
                  <a:schemeClr val="bg1"/>
                </a:solidFill>
                <a:latin typeface="Dosis" panose="020B0604020202020204" charset="0"/>
                <a:ea typeface="Calibri" panose="020F0502020204030204" pitchFamily="34" charset="0"/>
                <a:cs typeface="Times New Roman" panose="02020603050405020304" pitchFamily="18" charset="0"/>
              </a:rPr>
              <a:t>?</a:t>
            </a:r>
          </a:p>
          <a:p>
            <a:pPr lvl="4" algn="ctr">
              <a:buClr>
                <a:schemeClr val="bg1"/>
              </a:buClr>
            </a:pPr>
            <a:r>
              <a:rPr lang="en-US" sz="2000" b="1" dirty="0">
                <a:solidFill>
                  <a:schemeClr val="bg1"/>
                </a:solidFill>
                <a:latin typeface="Dosis" panose="020B0604020202020204" charset="0"/>
                <a:ea typeface="Calibri" panose="020F0502020204030204" pitchFamily="34" charset="0"/>
                <a:cs typeface="Times New Roman" panose="02020603050405020304" pitchFamily="18" charset="0"/>
              </a:rPr>
              <a:t>Has CTI impacted business process </a:t>
            </a:r>
            <a:r>
              <a:rPr lang="en-US" sz="2000" b="1" dirty="0" smtClean="0">
                <a:solidFill>
                  <a:schemeClr val="bg1"/>
                </a:solidFill>
                <a:latin typeface="Dosis" panose="020B0604020202020204" charset="0"/>
                <a:ea typeface="Calibri" panose="020F0502020204030204" pitchFamily="34" charset="0"/>
                <a:cs typeface="Times New Roman" panose="02020603050405020304" pitchFamily="18" charset="0"/>
              </a:rPr>
              <a:t>to initiate </a:t>
            </a:r>
            <a:r>
              <a:rPr lang="en-US" sz="2000" b="1" dirty="0">
                <a:solidFill>
                  <a:schemeClr val="bg1"/>
                </a:solidFill>
                <a:latin typeface="Dosis" panose="020B0604020202020204" charset="0"/>
                <a:ea typeface="Calibri" panose="020F0502020204030204" pitchFamily="34" charset="0"/>
                <a:cs typeface="Times New Roman" panose="02020603050405020304" pitchFamily="18" charset="0"/>
              </a:rPr>
              <a:t>change?</a:t>
            </a:r>
          </a:p>
          <a:p>
            <a:pPr lvl="4" algn="ctr">
              <a:buClr>
                <a:schemeClr val="bg1"/>
              </a:buClr>
            </a:pPr>
            <a:r>
              <a:rPr lang="en-US" sz="2000" b="1" dirty="0">
                <a:solidFill>
                  <a:schemeClr val="bg1"/>
                </a:solidFill>
                <a:latin typeface="Dosis" panose="020B0604020202020204" charset="0"/>
                <a:ea typeface="Calibri" panose="020F0502020204030204" pitchFamily="34" charset="0"/>
                <a:cs typeface="Times New Roman" panose="02020603050405020304" pitchFamily="18" charset="0"/>
              </a:rPr>
              <a:t>What business units have incorporated CTI into workflow</a:t>
            </a:r>
            <a:r>
              <a:rPr lang="en-US" sz="2000" b="1" dirty="0" smtClean="0">
                <a:solidFill>
                  <a:schemeClr val="bg1"/>
                </a:solidFill>
                <a:latin typeface="Dosis" panose="020B0604020202020204" charset="0"/>
                <a:ea typeface="Calibri" panose="020F0502020204030204" pitchFamily="34" charset="0"/>
                <a:cs typeface="Times New Roman" panose="02020603050405020304" pitchFamily="18" charset="0"/>
              </a:rPr>
              <a:t>?</a:t>
            </a:r>
            <a:endParaRPr lang="en-US" sz="2400"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13" name="Rectangle 12"/>
          <p:cNvSpPr/>
          <p:nvPr/>
        </p:nvSpPr>
        <p:spPr>
          <a:xfrm>
            <a:off x="-6427" y="115156"/>
            <a:ext cx="9144000" cy="400110"/>
          </a:xfrm>
          <a:prstGeom prst="rect">
            <a:avLst/>
          </a:prstGeom>
        </p:spPr>
        <p:txBody>
          <a:bodyPr wrap="square">
            <a:spAutoFit/>
          </a:bodyPr>
          <a:lstStyle/>
          <a:p>
            <a:pPr algn="ctr"/>
            <a:r>
              <a:rPr lang="en-US" sz="2000" b="1" cap="all" dirty="0" smtClean="0">
                <a:latin typeface="Dosis" panose="020B0604020202020204" charset="0"/>
              </a:rPr>
              <a:t>MEASURING SUCCESS OF A CTI PROGRAM</a:t>
            </a:r>
            <a:endParaRPr lang="en-US" sz="2000" b="1" cap="all" dirty="0">
              <a:latin typeface="Dosis" panose="020B0604020202020204" charset="0"/>
            </a:endParaRPr>
          </a:p>
        </p:txBody>
      </p:sp>
      <p:sp>
        <p:nvSpPr>
          <p:cNvPr id="3" name="Rectangle 2"/>
          <p:cNvSpPr/>
          <p:nvPr/>
        </p:nvSpPr>
        <p:spPr>
          <a:xfrm>
            <a:off x="-3213" y="1066707"/>
            <a:ext cx="9137572" cy="461665"/>
          </a:xfrm>
          <a:prstGeom prst="rect">
            <a:avLst/>
          </a:prstGeom>
        </p:spPr>
        <p:txBody>
          <a:bodyPr wrap="square">
            <a:spAutoFit/>
          </a:bodyPr>
          <a:lstStyle/>
          <a:p>
            <a:pPr algn="ctr"/>
            <a:r>
              <a:rPr lang="en-US" sz="2400" b="1" dirty="0">
                <a:solidFill>
                  <a:srgbClr val="A9000B"/>
                </a:solidFill>
                <a:latin typeface="Dosis" panose="020B0604020202020204" charset="0"/>
              </a:rPr>
              <a:t>Qualitative vs </a:t>
            </a:r>
            <a:r>
              <a:rPr lang="en-US" sz="2400" b="1" dirty="0" smtClean="0">
                <a:solidFill>
                  <a:srgbClr val="A9000B"/>
                </a:solidFill>
                <a:latin typeface="Dosis" panose="020B0604020202020204" charset="0"/>
              </a:rPr>
              <a:t>Quantitative</a:t>
            </a:r>
            <a:endParaRPr lang="en-US" sz="2400" b="1" dirty="0">
              <a:solidFill>
                <a:srgbClr val="A9000B"/>
              </a:solidFill>
              <a:latin typeface="Dosis" panose="020B0604020202020204" charset="0"/>
            </a:endParaRPr>
          </a:p>
        </p:txBody>
      </p:sp>
      <p:sp>
        <p:nvSpPr>
          <p:cNvPr id="4" name="Rectangle 3"/>
          <p:cNvSpPr/>
          <p:nvPr/>
        </p:nvSpPr>
        <p:spPr>
          <a:xfrm>
            <a:off x="-6427" y="1932769"/>
            <a:ext cx="9131145" cy="461665"/>
          </a:xfrm>
          <a:prstGeom prst="rect">
            <a:avLst/>
          </a:prstGeom>
        </p:spPr>
        <p:txBody>
          <a:bodyPr wrap="square">
            <a:spAutoFit/>
          </a:bodyPr>
          <a:lstStyle/>
          <a:p>
            <a:pPr algn="ctr"/>
            <a:r>
              <a:rPr lang="en-US" sz="2400" b="1" dirty="0">
                <a:solidFill>
                  <a:srgbClr val="A9000B"/>
                </a:solidFill>
                <a:latin typeface="Dosis" panose="020B0604020202020204" charset="0"/>
              </a:rPr>
              <a:t>How </a:t>
            </a:r>
            <a:r>
              <a:rPr lang="en-US" sz="2400" b="1" dirty="0" smtClean="0">
                <a:solidFill>
                  <a:srgbClr val="A9000B"/>
                </a:solidFill>
                <a:latin typeface="Dosis" panose="020B0604020202020204" charset="0"/>
              </a:rPr>
              <a:t>Do </a:t>
            </a:r>
            <a:r>
              <a:rPr lang="en-US" sz="2400" b="1" dirty="0">
                <a:solidFill>
                  <a:srgbClr val="A9000B"/>
                </a:solidFill>
                <a:latin typeface="Dosis" panose="020B0604020202020204" charset="0"/>
              </a:rPr>
              <a:t>Y</a:t>
            </a:r>
            <a:r>
              <a:rPr lang="en-US" sz="2400" b="1" dirty="0" smtClean="0">
                <a:solidFill>
                  <a:srgbClr val="A9000B"/>
                </a:solidFill>
                <a:latin typeface="Dosis" panose="020B0604020202020204" charset="0"/>
              </a:rPr>
              <a:t>ou </a:t>
            </a:r>
            <a:r>
              <a:rPr lang="en-US" sz="2400" b="1" dirty="0">
                <a:solidFill>
                  <a:srgbClr val="A9000B"/>
                </a:solidFill>
                <a:latin typeface="Dosis" panose="020B0604020202020204" charset="0"/>
              </a:rPr>
              <a:t>M</a:t>
            </a:r>
            <a:r>
              <a:rPr lang="en-US" sz="2400" b="1" dirty="0" smtClean="0">
                <a:solidFill>
                  <a:srgbClr val="A9000B"/>
                </a:solidFill>
                <a:latin typeface="Dosis" panose="020B0604020202020204" charset="0"/>
              </a:rPr>
              <a:t>easure Intelligence?</a:t>
            </a:r>
            <a:endParaRPr lang="en-US" sz="2400" b="1" dirty="0">
              <a:solidFill>
                <a:srgbClr val="A9000B"/>
              </a:solidFill>
              <a:latin typeface="Dosis" panose="020B0604020202020204" charset="0"/>
            </a:endParaRPr>
          </a:p>
        </p:txBody>
      </p:sp>
    </p:spTree>
    <p:extLst>
      <p:ext uri="{BB962C8B-B14F-4D97-AF65-F5344CB8AC3E}">
        <p14:creationId xmlns:p14="http://schemas.microsoft.com/office/powerpoint/2010/main" val="234490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5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D9F43F-890A-F34E-BDED-AEBF31F0453D}"/>
              </a:ext>
            </a:extLst>
          </p:cNvPr>
          <p:cNvSpPr/>
          <p:nvPr/>
        </p:nvSpPr>
        <p:spPr>
          <a:xfrm>
            <a:off x="0" y="0"/>
            <a:ext cx="2712720" cy="5143500"/>
          </a:xfrm>
          <a:prstGeom prst="rect">
            <a:avLst/>
          </a:prstGeom>
          <a:solidFill>
            <a:srgbClr val="A9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5">
            <a:extLst>
              <a:ext uri="{FF2B5EF4-FFF2-40B4-BE49-F238E27FC236}">
                <a16:creationId xmlns:a16="http://schemas.microsoft.com/office/drawing/2014/main" id="{7D43632A-8AD8-0B4D-9F8D-2A7CD835F5D9}"/>
              </a:ext>
            </a:extLst>
          </p:cNvPr>
          <p:cNvSpPr txBox="1">
            <a:spLocks/>
          </p:cNvSpPr>
          <p:nvPr/>
        </p:nvSpPr>
        <p:spPr>
          <a:xfrm>
            <a:off x="152401" y="3306787"/>
            <a:ext cx="2392679" cy="1747467"/>
          </a:xfrm>
          <a:prstGeom prst="rect">
            <a:avLst/>
          </a:prstGeom>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2600" b="1" i="0" u="none" strike="noStrike" cap="none">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latin typeface="Dosis" panose="020B0604020202020204" charset="0"/>
              </a:rPr>
              <a:t>Thank You!</a:t>
            </a:r>
            <a:endParaRPr lang="en-US" sz="2400" dirty="0">
              <a:latin typeface="Dosis" panose="020B0604020202020204" charset="0"/>
            </a:endParaRPr>
          </a:p>
        </p:txBody>
      </p:sp>
      <p:sp>
        <p:nvSpPr>
          <p:cNvPr id="19" name="Text Placeholder 5">
            <a:extLst>
              <a:ext uri="{FF2B5EF4-FFF2-40B4-BE49-F238E27FC236}">
                <a16:creationId xmlns:a16="http://schemas.microsoft.com/office/drawing/2014/main" id="{4174C0EF-3EED-3048-A6BE-087D28BFC81C}"/>
              </a:ext>
            </a:extLst>
          </p:cNvPr>
          <p:cNvSpPr txBox="1">
            <a:spLocks/>
          </p:cNvSpPr>
          <p:nvPr/>
        </p:nvSpPr>
        <p:spPr>
          <a:xfrm>
            <a:off x="243841" y="633575"/>
            <a:ext cx="2301239" cy="2075608"/>
          </a:xfrm>
          <a:prstGeom prst="rect">
            <a:avLst/>
          </a:prstGeom>
        </p:spPr>
        <p:txBody>
          <a:bodyPr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3600" b="1" i="0" u="none" strike="noStrike" cap="all" baseline="0">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smtClean="0">
                <a:latin typeface="Dosis" panose="020B0604020202020204" charset="0"/>
              </a:rPr>
              <a:t>Final thoughts</a:t>
            </a:r>
            <a:endParaRPr lang="en-US" sz="1800" dirty="0">
              <a:latin typeface="Dosis" panose="020B0604020202020204" charset="0"/>
            </a:endParaRPr>
          </a:p>
        </p:txBody>
      </p:sp>
      <p:sp>
        <p:nvSpPr>
          <p:cNvPr id="2" name="Rectangle 1"/>
          <p:cNvSpPr/>
          <p:nvPr/>
        </p:nvSpPr>
        <p:spPr>
          <a:xfrm>
            <a:off x="2697481" y="1279088"/>
            <a:ext cx="6431280" cy="2585323"/>
          </a:xfrm>
          <a:prstGeom prst="rect">
            <a:avLst/>
          </a:prstGeom>
        </p:spPr>
        <p:txBody>
          <a:bodyPr wrap="square">
            <a:spAutoFit/>
          </a:bodyPr>
          <a:lstStyle/>
          <a:p>
            <a:pPr marL="342900" indent="-342900">
              <a:buClr>
                <a:srgbClr val="A9000B"/>
              </a:buClr>
              <a:buFont typeface="+mj-lt"/>
              <a:buAutoNum type="arabicPeriod"/>
            </a:pPr>
            <a:r>
              <a:rPr lang="en-US" sz="1800" b="1" dirty="0">
                <a:solidFill>
                  <a:schemeClr val="tx1"/>
                </a:solidFill>
                <a:latin typeface="Dosis" panose="020B0604020202020204" charset="0"/>
              </a:rPr>
              <a:t>CTI is </a:t>
            </a:r>
            <a:r>
              <a:rPr lang="en-US" sz="1800" b="1" dirty="0" smtClean="0">
                <a:solidFill>
                  <a:schemeClr val="tx1"/>
                </a:solidFill>
                <a:latin typeface="Dosis" panose="020B0604020202020204" charset="0"/>
              </a:rPr>
              <a:t>Hard </a:t>
            </a:r>
            <a:r>
              <a:rPr lang="en-US" sz="1800" b="1" dirty="0">
                <a:solidFill>
                  <a:schemeClr val="tx1"/>
                </a:solidFill>
                <a:latin typeface="Dosis" panose="020B0604020202020204" charset="0"/>
              </a:rPr>
              <a:t>W</a:t>
            </a:r>
            <a:r>
              <a:rPr lang="en-US" sz="1800" b="1" dirty="0" smtClean="0">
                <a:solidFill>
                  <a:schemeClr val="tx1"/>
                </a:solidFill>
                <a:latin typeface="Dosis" panose="020B0604020202020204" charset="0"/>
              </a:rPr>
              <a:t>ork… </a:t>
            </a:r>
          </a:p>
          <a:p>
            <a:pPr marL="342900" indent="-342900">
              <a:buClr>
                <a:srgbClr val="A9000B"/>
              </a:buClr>
              <a:buFont typeface="+mj-lt"/>
              <a:buAutoNum type="arabicPeriod"/>
            </a:pPr>
            <a:endParaRPr lang="en-US" sz="1800" b="1" dirty="0">
              <a:solidFill>
                <a:schemeClr val="tx1"/>
              </a:solidFill>
              <a:latin typeface="Dosis" panose="020B0604020202020204" charset="0"/>
            </a:endParaRPr>
          </a:p>
          <a:p>
            <a:pPr marL="342900" indent="-342900">
              <a:buClr>
                <a:srgbClr val="A9000B"/>
              </a:buClr>
              <a:buFont typeface="+mj-lt"/>
              <a:buAutoNum type="arabicPeriod"/>
            </a:pPr>
            <a:r>
              <a:rPr lang="en-US" sz="1800" b="1" dirty="0" smtClean="0">
                <a:solidFill>
                  <a:schemeClr val="tx1"/>
                </a:solidFill>
                <a:latin typeface="Dosis" panose="020B0604020202020204" charset="0"/>
              </a:rPr>
              <a:t>CTI is a Team Sport</a:t>
            </a:r>
          </a:p>
          <a:p>
            <a:pPr marL="342900" indent="-342900">
              <a:buClr>
                <a:srgbClr val="A9000B"/>
              </a:buClr>
              <a:buFont typeface="+mj-lt"/>
              <a:buAutoNum type="arabicPeriod"/>
            </a:pPr>
            <a:endParaRPr lang="en-US" sz="1800" dirty="0">
              <a:solidFill>
                <a:schemeClr val="tx1"/>
              </a:solidFill>
              <a:latin typeface="Dosis" panose="020B0604020202020204" charset="0"/>
            </a:endParaRPr>
          </a:p>
          <a:p>
            <a:pPr marL="342900" indent="-342900">
              <a:buClr>
                <a:srgbClr val="A9000B"/>
              </a:buClr>
              <a:buFont typeface="+mj-lt"/>
              <a:buAutoNum type="arabicPeriod"/>
            </a:pPr>
            <a:r>
              <a:rPr lang="en-US" sz="1800" b="1" dirty="0" smtClean="0">
                <a:solidFill>
                  <a:schemeClr val="tx1"/>
                </a:solidFill>
                <a:latin typeface="Dosis" panose="020B0604020202020204" charset="0"/>
              </a:rPr>
              <a:t>Very </a:t>
            </a:r>
            <a:r>
              <a:rPr lang="en-US" sz="1800" b="1" dirty="0">
                <a:solidFill>
                  <a:schemeClr val="tx1"/>
                </a:solidFill>
                <a:latin typeface="Dosis" panose="020B0604020202020204" charset="0"/>
              </a:rPr>
              <a:t>L</a:t>
            </a:r>
            <a:r>
              <a:rPr lang="en-US" sz="1800" b="1" dirty="0" smtClean="0">
                <a:solidFill>
                  <a:schemeClr val="tx1"/>
                </a:solidFill>
                <a:latin typeface="Dosis" panose="020B0604020202020204" charset="0"/>
              </a:rPr>
              <a:t>ittle History of CTI to Model </a:t>
            </a:r>
            <a:r>
              <a:rPr lang="en-US" sz="1800" b="1" dirty="0">
                <a:solidFill>
                  <a:schemeClr val="tx1"/>
                </a:solidFill>
                <a:latin typeface="Dosis" panose="020B0604020202020204" charset="0"/>
              </a:rPr>
              <a:t>After </a:t>
            </a:r>
            <a:endParaRPr lang="en-US" sz="1800" b="1" dirty="0" smtClean="0">
              <a:solidFill>
                <a:schemeClr val="tx1"/>
              </a:solidFill>
              <a:latin typeface="Dosis" panose="020B0604020202020204" charset="0"/>
            </a:endParaRPr>
          </a:p>
          <a:p>
            <a:pPr>
              <a:buClr>
                <a:srgbClr val="A9000B"/>
              </a:buClr>
            </a:pPr>
            <a:endParaRPr lang="en-US" sz="1800" dirty="0" smtClean="0">
              <a:solidFill>
                <a:schemeClr val="tx1"/>
              </a:solidFill>
              <a:latin typeface="Dosis" panose="020B0604020202020204" charset="0"/>
            </a:endParaRPr>
          </a:p>
          <a:p>
            <a:pPr marL="342900" indent="-342900">
              <a:buClr>
                <a:srgbClr val="A9000B"/>
              </a:buClr>
              <a:buFont typeface="+mj-lt"/>
              <a:buAutoNum type="arabicPeriod" startAt="4"/>
            </a:pPr>
            <a:r>
              <a:rPr lang="en-US" sz="1800" b="1" dirty="0" smtClean="0">
                <a:solidFill>
                  <a:schemeClr val="tx1"/>
                </a:solidFill>
                <a:latin typeface="Dosis" panose="020B0604020202020204" charset="0"/>
              </a:rPr>
              <a:t>Forge Your Own </a:t>
            </a:r>
            <a:r>
              <a:rPr lang="en-US" sz="1800" b="1" dirty="0">
                <a:solidFill>
                  <a:schemeClr val="tx1"/>
                </a:solidFill>
                <a:latin typeface="Dosis" panose="020B0604020202020204" charset="0"/>
              </a:rPr>
              <a:t>P</a:t>
            </a:r>
            <a:r>
              <a:rPr lang="en-US" sz="1800" b="1" dirty="0" smtClean="0">
                <a:solidFill>
                  <a:schemeClr val="tx1"/>
                </a:solidFill>
                <a:latin typeface="Dosis" panose="020B0604020202020204" charset="0"/>
              </a:rPr>
              <a:t>ath</a:t>
            </a:r>
          </a:p>
          <a:p>
            <a:pPr marL="342900" indent="-342900">
              <a:buClr>
                <a:srgbClr val="A9000B"/>
              </a:buClr>
              <a:buFont typeface="+mj-lt"/>
              <a:buAutoNum type="arabicPeriod" startAt="4"/>
            </a:pPr>
            <a:endParaRPr lang="en-US" sz="1800" dirty="0">
              <a:solidFill>
                <a:schemeClr val="tx1"/>
              </a:solidFill>
              <a:latin typeface="Dosis" panose="020B0604020202020204" charset="0"/>
            </a:endParaRPr>
          </a:p>
          <a:p>
            <a:pPr marL="342900" indent="-342900">
              <a:buClr>
                <a:srgbClr val="A9000B"/>
              </a:buClr>
              <a:buFont typeface="+mj-lt"/>
              <a:buAutoNum type="arabicPeriod" startAt="4"/>
            </a:pPr>
            <a:r>
              <a:rPr lang="en-US" sz="1800" b="1" dirty="0">
                <a:solidFill>
                  <a:schemeClr val="tx1"/>
                </a:solidFill>
                <a:latin typeface="Dosis" panose="020B0604020202020204" charset="0"/>
              </a:rPr>
              <a:t>S</a:t>
            </a:r>
            <a:r>
              <a:rPr lang="en-US" sz="1800" b="1" dirty="0" smtClean="0">
                <a:solidFill>
                  <a:schemeClr val="tx1"/>
                </a:solidFill>
                <a:latin typeface="Dosis" panose="020B0604020202020204" charset="0"/>
              </a:rPr>
              <a:t>hare </a:t>
            </a:r>
            <a:r>
              <a:rPr lang="en-US" sz="1800" b="1" dirty="0">
                <a:solidFill>
                  <a:schemeClr val="tx1"/>
                </a:solidFill>
                <a:latin typeface="Dosis" panose="020B0604020202020204" charset="0"/>
              </a:rPr>
              <a:t>S</a:t>
            </a:r>
            <a:r>
              <a:rPr lang="en-US" sz="1800" b="1" dirty="0" smtClean="0">
                <a:solidFill>
                  <a:schemeClr val="tx1"/>
                </a:solidFill>
                <a:latin typeface="Dosis" panose="020B0604020202020204" charset="0"/>
              </a:rPr>
              <a:t>uccesses &amp; Failures To </a:t>
            </a:r>
            <a:r>
              <a:rPr lang="en-US" sz="1800" b="1" dirty="0" smtClean="0">
                <a:solidFill>
                  <a:schemeClr val="tx1"/>
                </a:solidFill>
                <a:latin typeface="Dosis" panose="020B0604020202020204" charset="0"/>
              </a:rPr>
              <a:t>Grow</a:t>
            </a:r>
            <a:endParaRPr lang="en-US" sz="1800" b="1" dirty="0" smtClean="0">
              <a:solidFill>
                <a:schemeClr val="tx1"/>
              </a:solidFill>
              <a:latin typeface="Dosis" panose="020B0604020202020204" charset="0"/>
            </a:endParaRPr>
          </a:p>
        </p:txBody>
      </p:sp>
    </p:spTree>
    <p:extLst>
      <p:ext uri="{BB962C8B-B14F-4D97-AF65-F5344CB8AC3E}">
        <p14:creationId xmlns:p14="http://schemas.microsoft.com/office/powerpoint/2010/main" val="102301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D9F43F-890A-F34E-BDED-AEBF31F0453D}"/>
              </a:ext>
            </a:extLst>
          </p:cNvPr>
          <p:cNvSpPr/>
          <p:nvPr/>
        </p:nvSpPr>
        <p:spPr>
          <a:xfrm>
            <a:off x="0" y="0"/>
            <a:ext cx="2712720" cy="5143500"/>
          </a:xfrm>
          <a:prstGeom prst="rect">
            <a:avLst/>
          </a:prstGeom>
          <a:solidFill>
            <a:srgbClr val="A9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5">
            <a:extLst>
              <a:ext uri="{FF2B5EF4-FFF2-40B4-BE49-F238E27FC236}">
                <a16:creationId xmlns:a16="http://schemas.microsoft.com/office/drawing/2014/main" id="{7D43632A-8AD8-0B4D-9F8D-2A7CD835F5D9}"/>
              </a:ext>
            </a:extLst>
          </p:cNvPr>
          <p:cNvSpPr txBox="1">
            <a:spLocks/>
          </p:cNvSpPr>
          <p:nvPr/>
        </p:nvSpPr>
        <p:spPr>
          <a:xfrm>
            <a:off x="152401" y="3306787"/>
            <a:ext cx="2392679" cy="1747467"/>
          </a:xfrm>
          <a:prstGeom prst="rect">
            <a:avLst/>
          </a:prstGeom>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2600" b="1" i="0" u="none" strike="noStrike" cap="none">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latin typeface="Dosis" panose="020B0604020202020204" charset="0"/>
              </a:rPr>
              <a:t>Thank You!</a:t>
            </a:r>
            <a:endParaRPr lang="en-US" sz="2400" dirty="0">
              <a:latin typeface="Dosis" panose="020B0604020202020204" charset="0"/>
            </a:endParaRPr>
          </a:p>
        </p:txBody>
      </p:sp>
      <p:sp>
        <p:nvSpPr>
          <p:cNvPr id="19" name="Text Placeholder 5">
            <a:extLst>
              <a:ext uri="{FF2B5EF4-FFF2-40B4-BE49-F238E27FC236}">
                <a16:creationId xmlns:a16="http://schemas.microsoft.com/office/drawing/2014/main" id="{4174C0EF-3EED-3048-A6BE-087D28BFC81C}"/>
              </a:ext>
            </a:extLst>
          </p:cNvPr>
          <p:cNvSpPr txBox="1">
            <a:spLocks/>
          </p:cNvSpPr>
          <p:nvPr/>
        </p:nvSpPr>
        <p:spPr>
          <a:xfrm>
            <a:off x="243841" y="633575"/>
            <a:ext cx="2301239" cy="2075608"/>
          </a:xfrm>
          <a:prstGeom prst="rect">
            <a:avLst/>
          </a:prstGeom>
        </p:spPr>
        <p:txBody>
          <a:bodyPr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3600" b="1" i="0" u="none" strike="noStrike" cap="all" baseline="0">
                <a:solidFill>
                  <a:schemeClr val="bg1"/>
                </a:solidFill>
                <a:latin typeface="Arial"/>
                <a:ea typeface="Arial"/>
                <a:cs typeface="Arial"/>
                <a:sym typeface="Arial"/>
              </a:defRPr>
            </a:lvl1pPr>
            <a:lvl2pPr marL="329176" marR="0" lvl="1" indent="0" algn="l" rtl="0">
              <a:lnSpc>
                <a:spcPct val="100000"/>
              </a:lnSpc>
              <a:spcBef>
                <a:spcPts val="0"/>
              </a:spcBef>
              <a:spcAft>
                <a:spcPts val="0"/>
              </a:spcAft>
              <a:buClr>
                <a:srgbClr val="000000"/>
              </a:buClr>
              <a:buFontTx/>
              <a:buNone/>
              <a:defRPr sz="2300" b="1" i="0" u="none" strike="noStrike" cap="none">
                <a:solidFill>
                  <a:schemeClr val="bg1"/>
                </a:solidFill>
                <a:latin typeface="Arial"/>
                <a:ea typeface="Arial"/>
                <a:cs typeface="Arial"/>
                <a:sym typeface="Arial"/>
              </a:defRPr>
            </a:lvl2pPr>
            <a:lvl3pPr marL="646160" marR="0" lvl="2" indent="0" algn="l" rtl="0">
              <a:lnSpc>
                <a:spcPct val="100000"/>
              </a:lnSpc>
              <a:spcBef>
                <a:spcPts val="0"/>
              </a:spcBef>
              <a:spcAft>
                <a:spcPts val="0"/>
              </a:spcAft>
              <a:buClr>
                <a:srgbClr val="000000"/>
              </a:buClr>
              <a:buFontTx/>
              <a:buNone/>
              <a:defRPr sz="2000" b="1" i="0" u="none" strike="noStrike" cap="none">
                <a:solidFill>
                  <a:schemeClr val="bg1"/>
                </a:solidFill>
                <a:latin typeface="Arial"/>
                <a:ea typeface="Arial"/>
                <a:cs typeface="Arial"/>
                <a:sym typeface="Arial"/>
              </a:defRPr>
            </a:lvl3pPr>
            <a:lvl4pPr marL="963144" marR="0" lvl="3" indent="0" algn="l" rtl="0">
              <a:lnSpc>
                <a:spcPct val="100000"/>
              </a:lnSpc>
              <a:spcBef>
                <a:spcPts val="0"/>
              </a:spcBef>
              <a:spcAft>
                <a:spcPts val="0"/>
              </a:spcAft>
              <a:buClr>
                <a:srgbClr val="000000"/>
              </a:buClr>
              <a:buFontTx/>
              <a:buNone/>
              <a:defRPr sz="1800" b="1" i="0" u="none" strike="noStrike" cap="none">
                <a:solidFill>
                  <a:schemeClr val="bg1"/>
                </a:solidFill>
                <a:latin typeface="Arial"/>
                <a:ea typeface="Arial"/>
                <a:cs typeface="Arial"/>
                <a:sym typeface="Arial"/>
              </a:defRPr>
            </a:lvl4pPr>
            <a:lvl5pPr marL="1280128" marR="0" lvl="4" indent="0" algn="l" rtl="0">
              <a:lnSpc>
                <a:spcPct val="100000"/>
              </a:lnSpc>
              <a:spcBef>
                <a:spcPts val="0"/>
              </a:spcBef>
              <a:spcAft>
                <a:spcPts val="0"/>
              </a:spcAft>
              <a:buClr>
                <a:srgbClr val="000000"/>
              </a:buClr>
              <a:buFontTx/>
              <a:buNone/>
              <a:defRPr sz="1600" b="1" i="0" u="none" strike="noStrike" cap="none">
                <a:solidFill>
                  <a:schemeClr val="bg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smtClean="0">
                <a:latin typeface="Dosis" panose="020B0604020202020204" charset="0"/>
              </a:rPr>
              <a:t>Bottom line</a:t>
            </a:r>
            <a:endParaRPr lang="en-US" sz="1800" dirty="0">
              <a:latin typeface="Dosis" panose="020B0604020202020204" charset="0"/>
            </a:endParaRPr>
          </a:p>
        </p:txBody>
      </p:sp>
      <p:sp>
        <p:nvSpPr>
          <p:cNvPr id="2" name="Rectangle 1"/>
          <p:cNvSpPr/>
          <p:nvPr/>
        </p:nvSpPr>
        <p:spPr>
          <a:xfrm>
            <a:off x="2712720" y="1659615"/>
            <a:ext cx="6431280" cy="1477328"/>
          </a:xfrm>
          <a:prstGeom prst="rect">
            <a:avLst/>
          </a:prstGeom>
        </p:spPr>
        <p:txBody>
          <a:bodyPr wrap="square">
            <a:spAutoFit/>
          </a:bodyPr>
          <a:lstStyle/>
          <a:p>
            <a:pPr algn="ctr">
              <a:buClr>
                <a:srgbClr val="A9000B"/>
              </a:buClr>
            </a:pPr>
            <a:r>
              <a:rPr lang="en-US" sz="1800" dirty="0" smtClean="0">
                <a:solidFill>
                  <a:schemeClr val="tx1"/>
                </a:solidFill>
                <a:latin typeface="Dosis" panose="020B0604020202020204" charset="0"/>
              </a:rPr>
              <a:t>Highly Motivated, Sophisticated &amp; Persistent Threat </a:t>
            </a:r>
            <a:r>
              <a:rPr lang="en-US" sz="1800" dirty="0">
                <a:solidFill>
                  <a:schemeClr val="tx1"/>
                </a:solidFill>
                <a:latin typeface="Dosis" panose="020B0604020202020204" charset="0"/>
              </a:rPr>
              <a:t>Actors </a:t>
            </a:r>
            <a:r>
              <a:rPr lang="en-US" sz="1800" dirty="0" smtClean="0">
                <a:solidFill>
                  <a:schemeClr val="tx1"/>
                </a:solidFill>
                <a:latin typeface="Dosis" panose="020B0604020202020204" charset="0"/>
              </a:rPr>
              <a:t>Want </a:t>
            </a:r>
            <a:r>
              <a:rPr lang="en-US" sz="1800" dirty="0">
                <a:solidFill>
                  <a:schemeClr val="tx1"/>
                </a:solidFill>
                <a:latin typeface="Dosis" panose="020B0604020202020204" charset="0"/>
              </a:rPr>
              <a:t>To Steal Sensitive </a:t>
            </a:r>
            <a:r>
              <a:rPr lang="en-US" sz="1800" dirty="0" smtClean="0">
                <a:solidFill>
                  <a:schemeClr val="tx1"/>
                </a:solidFill>
                <a:latin typeface="Dosis" panose="020B0604020202020204" charset="0"/>
              </a:rPr>
              <a:t>Data </a:t>
            </a:r>
            <a:r>
              <a:rPr lang="en-US" sz="1800" dirty="0">
                <a:solidFill>
                  <a:schemeClr val="tx1"/>
                </a:solidFill>
                <a:latin typeface="Dosis" panose="020B0604020202020204" charset="0"/>
              </a:rPr>
              <a:t>From Your Organization </a:t>
            </a:r>
            <a:r>
              <a:rPr lang="en-US" sz="1800" dirty="0" smtClean="0">
                <a:solidFill>
                  <a:schemeClr val="tx1"/>
                </a:solidFill>
                <a:latin typeface="Dosis" panose="020B0604020202020204" charset="0"/>
              </a:rPr>
              <a:t>–</a:t>
            </a:r>
          </a:p>
          <a:p>
            <a:pPr algn="ctr">
              <a:buClr>
                <a:srgbClr val="A9000B"/>
              </a:buClr>
            </a:pPr>
            <a:endParaRPr lang="en-US" sz="1800" dirty="0">
              <a:solidFill>
                <a:schemeClr val="tx1"/>
              </a:solidFill>
              <a:latin typeface="Dosis" panose="020B0604020202020204" charset="0"/>
            </a:endParaRPr>
          </a:p>
          <a:p>
            <a:pPr algn="ctr">
              <a:buClr>
                <a:srgbClr val="A9000B"/>
              </a:buClr>
            </a:pPr>
            <a:r>
              <a:rPr lang="en-US" sz="1800" b="1" dirty="0">
                <a:solidFill>
                  <a:schemeClr val="tx1"/>
                </a:solidFill>
                <a:latin typeface="Dosis" panose="020B0604020202020204" charset="0"/>
              </a:rPr>
              <a:t> </a:t>
            </a:r>
          </a:p>
          <a:p>
            <a:pPr algn="ctr">
              <a:buClr>
                <a:srgbClr val="A9000B"/>
              </a:buClr>
            </a:pPr>
            <a:r>
              <a:rPr lang="en-US" sz="1800" b="1" dirty="0" smtClean="0">
                <a:solidFill>
                  <a:schemeClr val="tx1"/>
                </a:solidFill>
                <a:latin typeface="Dosis" panose="020B0604020202020204" charset="0"/>
              </a:rPr>
              <a:t>Competent &amp; Effective CTI Programs Are Not Optional</a:t>
            </a:r>
            <a:endParaRPr lang="en-US" sz="1800" b="1" dirty="0">
              <a:solidFill>
                <a:schemeClr val="tx1"/>
              </a:solidFill>
              <a:latin typeface="Dosis" panose="020B0604020202020204" charset="0"/>
            </a:endParaRPr>
          </a:p>
        </p:txBody>
      </p:sp>
    </p:spTree>
    <p:extLst>
      <p:ext uri="{BB962C8B-B14F-4D97-AF65-F5344CB8AC3E}">
        <p14:creationId xmlns:p14="http://schemas.microsoft.com/office/powerpoint/2010/main" val="352518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4"/>
          <p:cNvSpPr>
            <a:spLocks noGrp="1"/>
          </p:cNvSpPr>
          <p:nvPr>
            <p:ph type="ctrTitle" idx="4294967295"/>
          </p:nvPr>
        </p:nvSpPr>
        <p:spPr>
          <a:xfrm>
            <a:off x="1143006" y="3432919"/>
            <a:ext cx="6857999" cy="658368"/>
          </a:xfrm>
          <a:prstGeom prst="rect">
            <a:avLst/>
          </a:prstGeom>
        </p:spPr>
        <p:txBody>
          <a:bodyPr>
            <a:noAutofit/>
          </a:bodyPr>
          <a:lstStyle/>
          <a:p>
            <a:pPr algn="ctr">
              <a:spcBef>
                <a:spcPts val="1351"/>
              </a:spcBef>
              <a:spcAft>
                <a:spcPts val="2251"/>
              </a:spcAft>
            </a:pPr>
            <a:r>
              <a:rPr lang="en-US" sz="2400" b="1" dirty="0" smtClean="0">
                <a:solidFill>
                  <a:schemeClr val="tx1">
                    <a:lumMod val="65000"/>
                    <a:lumOff val="35000"/>
                  </a:schemeClr>
                </a:solidFill>
                <a:latin typeface="Dosis" panose="020B0604020202020204" charset="0"/>
              </a:rPr>
              <a:t>QUESTIONS?</a:t>
            </a:r>
            <a:endParaRPr lang="en-US" sz="2400" b="1" dirty="0">
              <a:solidFill>
                <a:schemeClr val="tx1">
                  <a:lumMod val="65000"/>
                  <a:lumOff val="35000"/>
                </a:schemeClr>
              </a:solidFill>
              <a:latin typeface="Dosis" panose="020B0604020202020204" charset="0"/>
            </a:endParaRPr>
          </a:p>
        </p:txBody>
      </p:sp>
      <p:pic>
        <p:nvPicPr>
          <p:cNvPr id="5" name="Picture 2" descr="\\nicsrv18\soc\CoArcDash\800px-Large_ITSecurity_0326.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b="22968"/>
          <a:stretch/>
        </p:blipFill>
        <p:spPr bwMode="auto">
          <a:xfrm>
            <a:off x="3350558" y="1443672"/>
            <a:ext cx="2442892" cy="11994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234057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4"/>
          <p:cNvSpPr>
            <a:spLocks noGrp="1"/>
          </p:cNvSpPr>
          <p:nvPr>
            <p:ph type="ctrTitle" idx="4294967295"/>
          </p:nvPr>
        </p:nvSpPr>
        <p:spPr>
          <a:xfrm>
            <a:off x="0" y="3432919"/>
            <a:ext cx="9144000" cy="658368"/>
          </a:xfrm>
          <a:prstGeom prst="rect">
            <a:avLst/>
          </a:prstGeom>
        </p:spPr>
        <p:txBody>
          <a:bodyPr>
            <a:noAutofit/>
          </a:bodyPr>
          <a:lstStyle/>
          <a:p>
            <a:pPr algn="ctr">
              <a:spcBef>
                <a:spcPts val="1351"/>
              </a:spcBef>
              <a:spcAft>
                <a:spcPts val="2251"/>
              </a:spcAft>
            </a:pPr>
            <a:r>
              <a:rPr lang="en-US" sz="2400" b="1" dirty="0">
                <a:solidFill>
                  <a:schemeClr val="tx1">
                    <a:lumMod val="65000"/>
                    <a:lumOff val="35000"/>
                  </a:schemeClr>
                </a:solidFill>
                <a:latin typeface="Dosis" panose="020B0604020202020204" charset="0"/>
              </a:rPr>
              <a:t>E</a:t>
            </a:r>
            <a:r>
              <a:rPr lang="en-US" sz="2400" b="1" dirty="0" smtClean="0">
                <a:solidFill>
                  <a:schemeClr val="tx1">
                    <a:lumMod val="65000"/>
                    <a:lumOff val="35000"/>
                  </a:schemeClr>
                </a:solidFill>
                <a:latin typeface="Dosis" panose="020B0604020202020204" charset="0"/>
              </a:rPr>
              <a:t>STABLISHING A THREAT INTEL TEAM - </a:t>
            </a:r>
            <a:r>
              <a:rPr lang="en-US" sz="2400" b="1" u="sng" dirty="0" smtClean="0">
                <a:solidFill>
                  <a:schemeClr val="tx1">
                    <a:lumMod val="65000"/>
                    <a:lumOff val="35000"/>
                  </a:schemeClr>
                </a:solidFill>
                <a:latin typeface="Dosis" panose="020B0604020202020204" charset="0"/>
              </a:rPr>
              <a:t>INTRO</a:t>
            </a:r>
            <a:endParaRPr lang="en-US" sz="2400" b="1" u="sng" dirty="0">
              <a:solidFill>
                <a:schemeClr val="tx1">
                  <a:lumMod val="65000"/>
                  <a:lumOff val="35000"/>
                </a:schemeClr>
              </a:solidFill>
              <a:latin typeface="Dosis" panose="020B0604020202020204" charset="0"/>
            </a:endParaRPr>
          </a:p>
        </p:txBody>
      </p:sp>
      <p:pic>
        <p:nvPicPr>
          <p:cNvPr id="4" name="Picture 2" descr="\\nicsrv18\soc\CoArcDash\800px-Large_ITSecurity_0326.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b="22968"/>
          <a:stretch/>
        </p:blipFill>
        <p:spPr bwMode="auto">
          <a:xfrm>
            <a:off x="3350558" y="1443672"/>
            <a:ext cx="2442892" cy="11994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3935126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1820"/>
            <a:ext cx="9144000" cy="20116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p:cNvSpPr txBox="1">
            <a:spLocks/>
          </p:cNvSpPr>
          <p:nvPr/>
        </p:nvSpPr>
        <p:spPr>
          <a:xfrm>
            <a:off x="0" y="1000420"/>
            <a:ext cx="9143999" cy="141573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smtClean="0">
                <a:solidFill>
                  <a:srgbClr val="A9000B"/>
                </a:solidFill>
                <a:latin typeface="Dosis" panose="020B0604020202020204" charset="0"/>
              </a:rPr>
              <a:t>Establishing a CTI Program is Not </a:t>
            </a:r>
            <a:r>
              <a:rPr lang="en-US" sz="2800" b="1" dirty="0">
                <a:solidFill>
                  <a:srgbClr val="A9000B"/>
                </a:solidFill>
                <a:latin typeface="Dosis" panose="020B0604020202020204" charset="0"/>
              </a:rPr>
              <a:t>E</a:t>
            </a:r>
            <a:r>
              <a:rPr lang="en-US" sz="2800" b="1" dirty="0" smtClean="0">
                <a:solidFill>
                  <a:srgbClr val="A9000B"/>
                </a:solidFill>
                <a:latin typeface="Dosis" panose="020B0604020202020204" charset="0"/>
              </a:rPr>
              <a:t>asy…</a:t>
            </a:r>
          </a:p>
          <a:p>
            <a:pPr algn="ctr"/>
            <a:endParaRPr lang="en-US" sz="2800" b="1" dirty="0" smtClean="0">
              <a:solidFill>
                <a:srgbClr val="A9000B"/>
              </a:solidFill>
              <a:latin typeface="Dosis" panose="020B0604020202020204" charset="0"/>
            </a:endParaRPr>
          </a:p>
          <a:p>
            <a:pPr algn="ctr"/>
            <a:r>
              <a:rPr lang="en-US" sz="2800" b="1" dirty="0">
                <a:solidFill>
                  <a:srgbClr val="A9000B"/>
                </a:solidFill>
                <a:latin typeface="Dosis" panose="020B0604020202020204" charset="0"/>
              </a:rPr>
              <a:t>Establishing a </a:t>
            </a:r>
            <a:r>
              <a:rPr lang="en-US" sz="2800" b="1" u="sng" dirty="0" smtClean="0">
                <a:solidFill>
                  <a:srgbClr val="A9000B"/>
                </a:solidFill>
                <a:latin typeface="Dosis" panose="020B0604020202020204" charset="0"/>
              </a:rPr>
              <a:t>Successful</a:t>
            </a:r>
            <a:r>
              <a:rPr lang="en-US" sz="2800" b="1" dirty="0" smtClean="0">
                <a:solidFill>
                  <a:srgbClr val="A9000B"/>
                </a:solidFill>
                <a:latin typeface="Dosis" panose="020B0604020202020204" charset="0"/>
              </a:rPr>
              <a:t> CTI </a:t>
            </a:r>
            <a:r>
              <a:rPr lang="en-US" sz="2800" b="1" dirty="0">
                <a:solidFill>
                  <a:srgbClr val="A9000B"/>
                </a:solidFill>
                <a:latin typeface="Dosis" panose="020B0604020202020204" charset="0"/>
              </a:rPr>
              <a:t>Program is </a:t>
            </a:r>
            <a:r>
              <a:rPr lang="en-US" sz="2800" b="1" dirty="0" smtClean="0">
                <a:solidFill>
                  <a:srgbClr val="A9000B"/>
                </a:solidFill>
                <a:latin typeface="Dosis" panose="020B0604020202020204" charset="0"/>
              </a:rPr>
              <a:t>Hard…</a:t>
            </a:r>
          </a:p>
          <a:p>
            <a:pPr algn="ctr"/>
            <a:endParaRPr lang="en-US" sz="2800" b="1" dirty="0">
              <a:solidFill>
                <a:srgbClr val="A9000B"/>
              </a:solidFill>
              <a:latin typeface="Dosis" panose="020B0604020202020204" charset="0"/>
            </a:endParaRPr>
          </a:p>
        </p:txBody>
      </p:sp>
      <p:sp>
        <p:nvSpPr>
          <p:cNvPr id="3" name="Rectangle 2"/>
          <p:cNvSpPr/>
          <p:nvPr/>
        </p:nvSpPr>
        <p:spPr>
          <a:xfrm>
            <a:off x="-1" y="3537495"/>
            <a:ext cx="9144000" cy="1200329"/>
          </a:xfrm>
          <a:prstGeom prst="rect">
            <a:avLst/>
          </a:prstGeom>
        </p:spPr>
        <p:txBody>
          <a:bodyPr wrap="square">
            <a:spAutoFit/>
          </a:bodyPr>
          <a:lstStyle/>
          <a:p>
            <a:pPr algn="ctr">
              <a:buClr>
                <a:schemeClr val="bg1"/>
              </a:buClr>
            </a:pP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Why </a:t>
            </a: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D</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o </a:t>
            </a: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Y</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ou NEED </a:t>
            </a:r>
            <a:r>
              <a:rPr lang="en-US" sz="2400" b="1" u="sng" dirty="0">
                <a:solidFill>
                  <a:schemeClr val="bg1"/>
                </a:solidFill>
                <a:latin typeface="Dosis" panose="020B0604020202020204" charset="0"/>
                <a:ea typeface="Calibri" panose="020F0502020204030204" pitchFamily="34" charset="0"/>
                <a:cs typeface="Times New Roman" panose="02020603050405020304" pitchFamily="18" charset="0"/>
              </a:rPr>
              <a:t>I</a:t>
            </a:r>
            <a:r>
              <a:rPr lang="en-US" sz="2400" b="1" u="sng" dirty="0" smtClean="0">
                <a:solidFill>
                  <a:schemeClr val="bg1"/>
                </a:solidFill>
                <a:latin typeface="Dosis" panose="020B0604020202020204" charset="0"/>
                <a:ea typeface="Calibri" panose="020F0502020204030204" pitchFamily="34" charset="0"/>
                <a:cs typeface="Times New Roman" panose="02020603050405020304" pitchFamily="18" charset="0"/>
              </a:rPr>
              <a:t>ntelligence</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a:t>
            </a:r>
          </a:p>
          <a:p>
            <a:pPr algn="ctr">
              <a:buClr>
                <a:schemeClr val="bg1"/>
              </a:buClr>
            </a:pPr>
            <a:endPar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endParaRPr>
          </a:p>
          <a:p>
            <a:pPr algn="ctr">
              <a:buClr>
                <a:schemeClr val="bg1"/>
              </a:buClr>
            </a:pP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Does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Your </a:t>
            </a: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O</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rganization </a:t>
            </a: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N</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eed </a:t>
            </a: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a CTI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Function?</a:t>
            </a:r>
          </a:p>
        </p:txBody>
      </p:sp>
      <p:sp>
        <p:nvSpPr>
          <p:cNvPr id="5" name="Rectangle 4"/>
          <p:cNvSpPr/>
          <p:nvPr/>
        </p:nvSpPr>
        <p:spPr>
          <a:xfrm>
            <a:off x="0" y="154691"/>
            <a:ext cx="9144000" cy="400110"/>
          </a:xfrm>
          <a:prstGeom prst="rect">
            <a:avLst/>
          </a:prstGeom>
        </p:spPr>
        <p:txBody>
          <a:bodyPr wrap="square">
            <a:spAutoFit/>
          </a:bodyPr>
          <a:lstStyle/>
          <a:p>
            <a:pPr algn="ctr"/>
            <a:r>
              <a:rPr lang="en-US" sz="2000" b="1" cap="all" dirty="0" smtClean="0">
                <a:latin typeface="Dosis" panose="020B0604020202020204" charset="0"/>
              </a:rPr>
              <a:t>ESTABLISHING A THREAT INTEL TEAM</a:t>
            </a:r>
            <a:endParaRPr lang="en-US" sz="2000" b="1" cap="all" dirty="0">
              <a:latin typeface="Dosis" panose="020B0604020202020204" charset="0"/>
            </a:endParaRPr>
          </a:p>
        </p:txBody>
      </p:sp>
    </p:spTree>
    <p:extLst>
      <p:ext uri="{BB962C8B-B14F-4D97-AF65-F5344CB8AC3E}">
        <p14:creationId xmlns:p14="http://schemas.microsoft.com/office/powerpoint/2010/main" val="199651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5000"/>
                                  </p:iterate>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xit" presetSubtype="0" fill="hold" nodeType="withEffect">
                                  <p:stCondLst>
                                    <p:cond delay="0"/>
                                  </p:stCondLst>
                                  <p:iterate type="wd">
                                    <p:tmPct val="15000"/>
                                  </p:iterate>
                                  <p:childTnLst>
                                    <p:animEffect transition="out" filter="fade">
                                      <p:cBhvr>
                                        <p:cTn id="9" dur="500"/>
                                        <p:tgtEl>
                                          <p:spTgt spid="6">
                                            <p:txEl>
                                              <p:pRg st="0" end="0"/>
                                            </p:txEl>
                                          </p:spTgt>
                                        </p:tgtEl>
                                      </p:cBhvr>
                                    </p:animEffect>
                                    <p:set>
                                      <p:cBhvr>
                                        <p:cTn id="10"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1820"/>
            <a:ext cx="9144000" cy="20116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US"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6" name="Title 1"/>
          <p:cNvSpPr txBox="1">
            <a:spLocks/>
          </p:cNvSpPr>
          <p:nvPr/>
        </p:nvSpPr>
        <p:spPr>
          <a:xfrm>
            <a:off x="13349" y="600701"/>
            <a:ext cx="9130651" cy="23947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smtClean="0">
                <a:solidFill>
                  <a:srgbClr val="A9000B"/>
                </a:solidFill>
                <a:latin typeface="Dosis" panose="020B0604020202020204" charset="0"/>
              </a:rPr>
              <a:t>Many </a:t>
            </a:r>
            <a:r>
              <a:rPr lang="en-US" sz="2800" b="1" dirty="0" smtClean="0">
                <a:solidFill>
                  <a:srgbClr val="A9000B"/>
                </a:solidFill>
                <a:latin typeface="Dosis" panose="020B0604020202020204" charset="0"/>
              </a:rPr>
              <a:t>Approaches</a:t>
            </a:r>
            <a:endParaRPr lang="en-US" sz="2800" b="1" dirty="0">
              <a:solidFill>
                <a:srgbClr val="A9000B"/>
              </a:solidFill>
              <a:latin typeface="Dosis" panose="020B0604020202020204" charset="0"/>
            </a:endParaRPr>
          </a:p>
          <a:p>
            <a:pPr algn="ctr"/>
            <a:endParaRPr lang="en-US" b="1" dirty="0">
              <a:solidFill>
                <a:srgbClr val="A9000B"/>
              </a:solidFill>
              <a:latin typeface="Dosis" panose="020B0604020202020204" charset="0"/>
            </a:endParaRPr>
          </a:p>
          <a:p>
            <a:pPr algn="ctr"/>
            <a:r>
              <a:rPr lang="en-US" sz="2800" b="1" dirty="0" smtClean="0">
                <a:solidFill>
                  <a:srgbClr val="A9000B"/>
                </a:solidFill>
                <a:latin typeface="Dosis" panose="020B0604020202020204" charset="0"/>
              </a:rPr>
              <a:t>Many Definitions</a:t>
            </a:r>
            <a:endParaRPr lang="en-US" sz="2800" b="1" dirty="0">
              <a:solidFill>
                <a:srgbClr val="A9000B"/>
              </a:solidFill>
              <a:latin typeface="Dosis" panose="020B0604020202020204" charset="0"/>
            </a:endParaRPr>
          </a:p>
          <a:p>
            <a:pPr algn="ctr"/>
            <a:endParaRPr lang="en-US" b="1" dirty="0">
              <a:solidFill>
                <a:srgbClr val="A9000B"/>
              </a:solidFill>
              <a:latin typeface="Dosis" panose="020B0604020202020204" charset="0"/>
            </a:endParaRPr>
          </a:p>
          <a:p>
            <a:pPr algn="ctr"/>
            <a:r>
              <a:rPr lang="en-US" sz="2800" b="1" dirty="0" smtClean="0">
                <a:solidFill>
                  <a:srgbClr val="A9000B"/>
                </a:solidFill>
                <a:latin typeface="Dosis" panose="020B0604020202020204" charset="0"/>
              </a:rPr>
              <a:t>Many Analytical </a:t>
            </a:r>
            <a:r>
              <a:rPr lang="en-US" sz="2800" b="1" dirty="0">
                <a:solidFill>
                  <a:srgbClr val="A9000B"/>
                </a:solidFill>
                <a:latin typeface="Dosis" panose="020B0604020202020204" charset="0"/>
              </a:rPr>
              <a:t>Models</a:t>
            </a:r>
          </a:p>
          <a:p>
            <a:pPr algn="ctr"/>
            <a:endParaRPr lang="en-US" b="1" dirty="0">
              <a:solidFill>
                <a:srgbClr val="A9000B"/>
              </a:solidFill>
              <a:latin typeface="Dosis" panose="020B0604020202020204" charset="0"/>
            </a:endParaRPr>
          </a:p>
          <a:p>
            <a:pPr algn="ctr"/>
            <a:r>
              <a:rPr lang="en-US" sz="2800" b="1" dirty="0" smtClean="0">
                <a:solidFill>
                  <a:srgbClr val="A9000B"/>
                </a:solidFill>
                <a:latin typeface="Dosis" panose="020B0604020202020204" charset="0"/>
              </a:rPr>
              <a:t>Many Maturity </a:t>
            </a:r>
            <a:r>
              <a:rPr lang="en-US" sz="2800" b="1" dirty="0">
                <a:solidFill>
                  <a:srgbClr val="A9000B"/>
                </a:solidFill>
                <a:latin typeface="Dosis" panose="020B0604020202020204" charset="0"/>
              </a:rPr>
              <a:t>Models</a:t>
            </a:r>
          </a:p>
          <a:p>
            <a:pPr algn="ctr"/>
            <a:endParaRPr lang="en-US" sz="2800" b="1" dirty="0">
              <a:solidFill>
                <a:srgbClr val="A9000B"/>
              </a:solidFill>
              <a:latin typeface="Dosis" panose="020B0604020202020204" charset="0"/>
            </a:endParaRPr>
          </a:p>
        </p:txBody>
      </p:sp>
      <p:sp>
        <p:nvSpPr>
          <p:cNvPr id="8" name="Rectangle 7"/>
          <p:cNvSpPr/>
          <p:nvPr/>
        </p:nvSpPr>
        <p:spPr>
          <a:xfrm>
            <a:off x="0" y="3845272"/>
            <a:ext cx="9144000" cy="523220"/>
          </a:xfrm>
          <a:prstGeom prst="rect">
            <a:avLst/>
          </a:prstGeom>
        </p:spPr>
        <p:txBody>
          <a:bodyPr wrap="square">
            <a:spAutoFit/>
          </a:bodyPr>
          <a:lstStyle/>
          <a:p>
            <a:pPr algn="ctr">
              <a:buClr>
                <a:schemeClr val="bg1"/>
              </a:buClr>
            </a:pPr>
            <a:r>
              <a:rPr lang="en-US" sz="2800" b="1" dirty="0">
                <a:solidFill>
                  <a:schemeClr val="bg1"/>
                </a:solidFill>
                <a:latin typeface="Dosis" panose="020B0604020202020204" charset="0"/>
                <a:ea typeface="Calibri" panose="020F0502020204030204" pitchFamily="34" charset="0"/>
                <a:cs typeface="Times New Roman" panose="02020603050405020304" pitchFamily="18" charset="0"/>
              </a:rPr>
              <a:t>Lots of </a:t>
            </a:r>
            <a:r>
              <a:rPr lang="en-US" sz="2800" b="1" dirty="0" smtClean="0">
                <a:solidFill>
                  <a:schemeClr val="bg1"/>
                </a:solidFill>
                <a:latin typeface="Dosis" panose="020B0604020202020204" charset="0"/>
                <a:ea typeface="Calibri" panose="020F0502020204030204" pitchFamily="34" charset="0"/>
                <a:cs typeface="Times New Roman" panose="02020603050405020304" pitchFamily="18" charset="0"/>
              </a:rPr>
              <a:t>Confusion</a:t>
            </a:r>
            <a:endParaRPr lang="en-US" sz="2800"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7" name="Rectangle 6"/>
          <p:cNvSpPr/>
          <p:nvPr/>
        </p:nvSpPr>
        <p:spPr>
          <a:xfrm>
            <a:off x="0" y="194737"/>
            <a:ext cx="9144000" cy="400110"/>
          </a:xfrm>
          <a:prstGeom prst="rect">
            <a:avLst/>
          </a:prstGeom>
        </p:spPr>
        <p:txBody>
          <a:bodyPr wrap="square">
            <a:spAutoFit/>
          </a:bodyPr>
          <a:lstStyle/>
          <a:p>
            <a:pPr algn="ctr"/>
            <a:r>
              <a:rPr lang="en-US" sz="2000" b="1" cap="all" dirty="0" smtClean="0">
                <a:latin typeface="Dosis" panose="020B0604020202020204" charset="0"/>
              </a:rPr>
              <a:t>ESTABLISHING A THREAT INTEL TEAM</a:t>
            </a:r>
            <a:endParaRPr lang="en-US" sz="2000" b="1" cap="all" dirty="0">
              <a:latin typeface="Dosis" panose="020B0604020202020204" charset="0"/>
            </a:endParaRPr>
          </a:p>
        </p:txBody>
      </p:sp>
    </p:spTree>
    <p:extLst>
      <p:ext uri="{BB962C8B-B14F-4D97-AF65-F5344CB8AC3E}">
        <p14:creationId xmlns:p14="http://schemas.microsoft.com/office/powerpoint/2010/main" val="148662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46824" y="1171402"/>
            <a:ext cx="4358091" cy="954107"/>
          </a:xfrm>
          <a:prstGeom prst="rect">
            <a:avLst/>
          </a:prstGeom>
          <a:noFill/>
        </p:spPr>
        <p:txBody>
          <a:bodyPr wrap="square" rtlCol="0">
            <a:spAutoFit/>
          </a:bodyPr>
          <a:lstStyle/>
          <a:p>
            <a:pPr algn="ctr"/>
            <a:r>
              <a:rPr lang="en-US" sz="2800" b="1" dirty="0" smtClean="0">
                <a:solidFill>
                  <a:srgbClr val="A9000B"/>
                </a:solidFill>
                <a:latin typeface="Dosis" panose="020B0604020202020204" charset="0"/>
              </a:rPr>
              <a:t>CYBER THREAT INTELLIGENCE</a:t>
            </a:r>
            <a:endParaRPr lang="en-US" sz="2800" b="1" dirty="0">
              <a:solidFill>
                <a:srgbClr val="A9000B"/>
              </a:solidFill>
              <a:latin typeface="Dosis" panose="020B0604020202020204" charset="0"/>
            </a:endParaRPr>
          </a:p>
        </p:txBody>
      </p:sp>
      <p:sp>
        <p:nvSpPr>
          <p:cNvPr id="2" name="Rectangle 1"/>
          <p:cNvSpPr/>
          <p:nvPr/>
        </p:nvSpPr>
        <p:spPr>
          <a:xfrm>
            <a:off x="0" y="3120966"/>
            <a:ext cx="9144000" cy="20116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US"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8" name="Rectangle 7"/>
          <p:cNvSpPr/>
          <p:nvPr/>
        </p:nvSpPr>
        <p:spPr>
          <a:xfrm>
            <a:off x="0" y="3161524"/>
            <a:ext cx="9144000" cy="1938992"/>
          </a:xfrm>
          <a:prstGeom prst="rect">
            <a:avLst/>
          </a:prstGeom>
        </p:spPr>
        <p:txBody>
          <a:bodyPr wrap="square">
            <a:spAutoFit/>
          </a:bodyPr>
          <a:lstStyle/>
          <a:p>
            <a:pPr algn="ctr">
              <a:buClr>
                <a:schemeClr val="bg1"/>
              </a:buClr>
            </a:pP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Purely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Technical</a:t>
            </a:r>
          </a:p>
          <a:p>
            <a:pPr algn="ctr">
              <a:buClr>
                <a:schemeClr val="bg1"/>
              </a:buClr>
            </a:pPr>
            <a:endPar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endParaRPr>
          </a:p>
          <a:p>
            <a:pPr algn="ctr">
              <a:buClr>
                <a:schemeClr val="bg1"/>
              </a:buClr>
            </a:pP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Often Misses </a:t>
            </a:r>
            <a:r>
              <a:rPr lang="en-US" sz="2400" b="1" dirty="0">
                <a:solidFill>
                  <a:schemeClr val="bg1"/>
                </a:solidFill>
                <a:latin typeface="Dosis" panose="020B0604020202020204" charset="0"/>
                <a:ea typeface="Calibri" panose="020F0502020204030204" pitchFamily="34" charset="0"/>
                <a:cs typeface="Times New Roman" panose="02020603050405020304" pitchFamily="18" charset="0"/>
              </a:rPr>
              <a:t>Strategic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Intel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Aspects</a:t>
            </a:r>
          </a:p>
          <a:p>
            <a:pPr algn="ctr">
              <a:buClr>
                <a:schemeClr val="bg1"/>
              </a:buClr>
            </a:pPr>
            <a:endPar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endParaRPr>
          </a:p>
          <a:p>
            <a:pPr algn="ctr">
              <a:buClr>
                <a:schemeClr val="bg1"/>
              </a:buClr>
            </a:pP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Inherently </a:t>
            </a:r>
            <a:r>
              <a:rPr lang="en-US" sz="2400" b="1" dirty="0" smtClean="0">
                <a:solidFill>
                  <a:schemeClr val="bg1"/>
                </a:solidFill>
                <a:latin typeface="Dosis" panose="020B0604020202020204" charset="0"/>
                <a:ea typeface="Calibri" panose="020F0502020204030204" pitchFamily="34" charset="0"/>
                <a:cs typeface="Times New Roman" panose="02020603050405020304" pitchFamily="18" charset="0"/>
              </a:rPr>
              <a:t>Reactive</a:t>
            </a:r>
            <a:endParaRPr lang="en-US" sz="2400"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pic>
        <p:nvPicPr>
          <p:cNvPr id="5" name="Picture 2" descr="Image result for tinkerb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3207" y="122559"/>
            <a:ext cx="2066260" cy="29984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345" y="1171405"/>
            <a:ext cx="1853731" cy="954107"/>
          </a:xfrm>
          <a:prstGeom prst="rect">
            <a:avLst/>
          </a:prstGeom>
          <a:noFill/>
        </p:spPr>
        <p:txBody>
          <a:bodyPr wrap="square" rtlCol="0">
            <a:spAutoFit/>
          </a:bodyPr>
          <a:lstStyle/>
          <a:p>
            <a:pPr algn="ctr"/>
            <a:r>
              <a:rPr lang="en-US" sz="2800" b="1" dirty="0" smtClean="0">
                <a:solidFill>
                  <a:srgbClr val="A9000B"/>
                </a:solidFill>
                <a:latin typeface="Dosis" panose="020B0604020202020204" charset="0"/>
              </a:rPr>
              <a:t>External Data Feeds</a:t>
            </a:r>
            <a:endParaRPr lang="en-US" sz="2800" b="1" dirty="0">
              <a:solidFill>
                <a:srgbClr val="A9000B"/>
              </a:solidFill>
              <a:latin typeface="Dosis" panose="020B0604020202020204" charset="0"/>
            </a:endParaRPr>
          </a:p>
        </p:txBody>
      </p:sp>
      <p:sp>
        <p:nvSpPr>
          <p:cNvPr id="9" name="TextBox 8"/>
          <p:cNvSpPr txBox="1"/>
          <p:nvPr/>
        </p:nvSpPr>
        <p:spPr>
          <a:xfrm>
            <a:off x="2081130" y="1171404"/>
            <a:ext cx="1826436" cy="954107"/>
          </a:xfrm>
          <a:prstGeom prst="rect">
            <a:avLst/>
          </a:prstGeom>
          <a:noFill/>
        </p:spPr>
        <p:txBody>
          <a:bodyPr wrap="square" rtlCol="0">
            <a:spAutoFit/>
          </a:bodyPr>
          <a:lstStyle/>
          <a:p>
            <a:pPr algn="ctr"/>
            <a:r>
              <a:rPr lang="en-US" sz="2800" b="1" dirty="0" smtClean="0">
                <a:solidFill>
                  <a:srgbClr val="A9000B"/>
                </a:solidFill>
                <a:latin typeface="Dosis" panose="020B0604020202020204" charset="0"/>
              </a:rPr>
              <a:t>Internal Log Data</a:t>
            </a:r>
            <a:endParaRPr lang="en-US" sz="2800" b="1" dirty="0">
              <a:solidFill>
                <a:srgbClr val="A9000B"/>
              </a:solidFill>
              <a:latin typeface="Dosis" panose="020B0604020202020204" charset="0"/>
            </a:endParaRPr>
          </a:p>
        </p:txBody>
      </p:sp>
      <p:sp>
        <p:nvSpPr>
          <p:cNvPr id="10" name="TextBox 9"/>
          <p:cNvSpPr txBox="1"/>
          <p:nvPr/>
        </p:nvSpPr>
        <p:spPr>
          <a:xfrm>
            <a:off x="1590476" y="1325295"/>
            <a:ext cx="990600" cy="646331"/>
          </a:xfrm>
          <a:prstGeom prst="rect">
            <a:avLst/>
          </a:prstGeom>
          <a:noFill/>
        </p:spPr>
        <p:txBody>
          <a:bodyPr wrap="square" rtlCol="0">
            <a:spAutoFit/>
          </a:bodyPr>
          <a:lstStyle/>
          <a:p>
            <a:pPr algn="ctr"/>
            <a:r>
              <a:rPr lang="en-US" sz="3600" dirty="0" smtClean="0">
                <a:solidFill>
                  <a:srgbClr val="A9000B"/>
                </a:solidFill>
                <a:latin typeface="Dosis" panose="020B0604020202020204" charset="0"/>
              </a:rPr>
              <a:t>+</a:t>
            </a:r>
            <a:endParaRPr lang="en-US" sz="3600" dirty="0">
              <a:solidFill>
                <a:srgbClr val="A9000B"/>
              </a:solidFill>
              <a:latin typeface="Dosis" panose="020B0604020202020204" charset="0"/>
            </a:endParaRPr>
          </a:p>
        </p:txBody>
      </p:sp>
      <p:sp>
        <p:nvSpPr>
          <p:cNvPr id="11" name="TextBox 10"/>
          <p:cNvSpPr txBox="1"/>
          <p:nvPr/>
        </p:nvSpPr>
        <p:spPr>
          <a:xfrm>
            <a:off x="3768880" y="1171403"/>
            <a:ext cx="2352717" cy="954107"/>
          </a:xfrm>
          <a:prstGeom prst="rect">
            <a:avLst/>
          </a:prstGeom>
          <a:noFill/>
        </p:spPr>
        <p:txBody>
          <a:bodyPr wrap="square" rtlCol="0">
            <a:spAutoFit/>
          </a:bodyPr>
          <a:lstStyle/>
          <a:p>
            <a:pPr algn="ctr"/>
            <a:r>
              <a:rPr lang="en-US" sz="2800" b="1" dirty="0" smtClean="0">
                <a:solidFill>
                  <a:srgbClr val="A9000B"/>
                </a:solidFill>
                <a:latin typeface="Dosis" panose="020B0604020202020204" charset="0"/>
              </a:rPr>
              <a:t>Technology Platform</a:t>
            </a:r>
            <a:endParaRPr lang="en-US" sz="2800" b="1" dirty="0">
              <a:solidFill>
                <a:srgbClr val="A9000B"/>
              </a:solidFill>
              <a:latin typeface="Dosis" panose="020B0604020202020204" charset="0"/>
            </a:endParaRPr>
          </a:p>
        </p:txBody>
      </p:sp>
      <p:sp>
        <p:nvSpPr>
          <p:cNvPr id="12" name="TextBox 11"/>
          <p:cNvSpPr txBox="1"/>
          <p:nvPr/>
        </p:nvSpPr>
        <p:spPr>
          <a:xfrm>
            <a:off x="3407619" y="1334953"/>
            <a:ext cx="990600" cy="646331"/>
          </a:xfrm>
          <a:prstGeom prst="rect">
            <a:avLst/>
          </a:prstGeom>
          <a:noFill/>
        </p:spPr>
        <p:txBody>
          <a:bodyPr wrap="square" rtlCol="0">
            <a:spAutoFit/>
          </a:bodyPr>
          <a:lstStyle/>
          <a:p>
            <a:pPr algn="ctr"/>
            <a:r>
              <a:rPr lang="en-US" sz="3600" dirty="0" smtClean="0">
                <a:solidFill>
                  <a:srgbClr val="A9000B"/>
                </a:solidFill>
                <a:latin typeface="Dosis" panose="020B0604020202020204" charset="0"/>
              </a:rPr>
              <a:t>+</a:t>
            </a:r>
            <a:endParaRPr lang="en-US" sz="3600" dirty="0">
              <a:solidFill>
                <a:srgbClr val="A9000B"/>
              </a:solidFill>
              <a:latin typeface="Dosis" panose="020B0604020202020204" charset="0"/>
            </a:endParaRPr>
          </a:p>
        </p:txBody>
      </p:sp>
      <p:sp>
        <p:nvSpPr>
          <p:cNvPr id="13" name="Rectangle 12"/>
          <p:cNvSpPr/>
          <p:nvPr/>
        </p:nvSpPr>
        <p:spPr>
          <a:xfrm>
            <a:off x="0" y="154691"/>
            <a:ext cx="9144000" cy="400110"/>
          </a:xfrm>
          <a:prstGeom prst="rect">
            <a:avLst/>
          </a:prstGeom>
        </p:spPr>
        <p:txBody>
          <a:bodyPr wrap="square">
            <a:spAutoFit/>
          </a:bodyPr>
          <a:lstStyle/>
          <a:p>
            <a:pPr algn="ctr"/>
            <a:r>
              <a:rPr lang="en-US" sz="2000" b="1" cap="all" dirty="0">
                <a:latin typeface="Dosis" panose="020B0604020202020204" charset="0"/>
              </a:rPr>
              <a:t>Most </a:t>
            </a:r>
            <a:r>
              <a:rPr lang="en-US" sz="2000" b="1" cap="all" dirty="0" smtClean="0">
                <a:latin typeface="Dosis" panose="020B0604020202020204" charset="0"/>
              </a:rPr>
              <a:t>Common Misconception</a:t>
            </a:r>
            <a:endParaRPr lang="en-US" sz="2000" b="1" cap="all" dirty="0">
              <a:latin typeface="Dosis" panose="020B0604020202020204" charset="0"/>
            </a:endParaRPr>
          </a:p>
        </p:txBody>
      </p:sp>
      <p:sp>
        <p:nvSpPr>
          <p:cNvPr id="14" name="TextBox 13"/>
          <p:cNvSpPr txBox="1"/>
          <p:nvPr/>
        </p:nvSpPr>
        <p:spPr>
          <a:xfrm>
            <a:off x="5567047" y="1365853"/>
            <a:ext cx="990600" cy="646331"/>
          </a:xfrm>
          <a:prstGeom prst="rect">
            <a:avLst/>
          </a:prstGeom>
          <a:noFill/>
        </p:spPr>
        <p:txBody>
          <a:bodyPr wrap="square" rtlCol="0">
            <a:spAutoFit/>
          </a:bodyPr>
          <a:lstStyle/>
          <a:p>
            <a:pPr algn="ctr"/>
            <a:r>
              <a:rPr lang="en-US" sz="3600" dirty="0" smtClean="0">
                <a:solidFill>
                  <a:srgbClr val="A9000B"/>
                </a:solidFill>
                <a:latin typeface="Dosis" panose="020B0604020202020204" charset="0"/>
              </a:rPr>
              <a:t>=</a:t>
            </a:r>
            <a:endParaRPr lang="en-US" sz="3600" dirty="0">
              <a:solidFill>
                <a:srgbClr val="A9000B"/>
              </a:solidFill>
              <a:latin typeface="Dosis" panose="020B0604020202020204" charset="0"/>
            </a:endParaRPr>
          </a:p>
        </p:txBody>
      </p:sp>
    </p:spTree>
    <p:extLst>
      <p:ext uri="{BB962C8B-B14F-4D97-AF65-F5344CB8AC3E}">
        <p14:creationId xmlns:p14="http://schemas.microsoft.com/office/powerpoint/2010/main" val="299898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500"/>
                                        <p:tgtEl>
                                          <p:spTgt spid="8">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fade">
                                      <p:cBhvr>
                                        <p:cTn id="3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9" grpId="0"/>
      <p:bldP spid="10"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1820"/>
            <a:ext cx="9144000" cy="20116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US"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8" name="Rectangle 7"/>
          <p:cNvSpPr/>
          <p:nvPr/>
        </p:nvSpPr>
        <p:spPr>
          <a:xfrm>
            <a:off x="-6427" y="3168164"/>
            <a:ext cx="9144000" cy="1938992"/>
          </a:xfrm>
          <a:prstGeom prst="rect">
            <a:avLst/>
          </a:prstGeom>
        </p:spPr>
        <p:txBody>
          <a:bodyPr wrap="square">
            <a:spAutoFit/>
          </a:bodyPr>
          <a:lstStyle/>
          <a:p>
            <a:pPr algn="ctr">
              <a:buClr>
                <a:schemeClr val="bg1"/>
              </a:buClr>
            </a:pPr>
            <a:r>
              <a:rPr lang="en-US" sz="2400" b="1" dirty="0">
                <a:solidFill>
                  <a:schemeClr val="bg1"/>
                </a:solidFill>
                <a:latin typeface="Dosis" panose="020B0604020202020204" charset="0"/>
              </a:rPr>
              <a:t>Production </a:t>
            </a:r>
            <a:r>
              <a:rPr lang="en-US" sz="2400" b="1" dirty="0" smtClean="0">
                <a:solidFill>
                  <a:schemeClr val="bg1"/>
                </a:solidFill>
                <a:latin typeface="Dosis" panose="020B0604020202020204" charset="0"/>
              </a:rPr>
              <a:t>Driven</a:t>
            </a:r>
          </a:p>
          <a:p>
            <a:pPr algn="ctr">
              <a:buClr>
                <a:schemeClr val="bg1"/>
              </a:buClr>
            </a:pPr>
            <a:endParaRPr lang="en-US" sz="2400" b="1" dirty="0">
              <a:solidFill>
                <a:schemeClr val="bg1"/>
              </a:solidFill>
              <a:latin typeface="Dosis" panose="020B0604020202020204" charset="0"/>
            </a:endParaRPr>
          </a:p>
          <a:p>
            <a:pPr algn="ctr">
              <a:buClr>
                <a:schemeClr val="bg1"/>
              </a:buClr>
            </a:pPr>
            <a:r>
              <a:rPr lang="en-US" sz="2400" b="1" dirty="0" smtClean="0">
                <a:solidFill>
                  <a:schemeClr val="bg1"/>
                </a:solidFill>
                <a:latin typeface="Dosis" panose="020B0604020202020204" charset="0"/>
              </a:rPr>
              <a:t>Often Lacks </a:t>
            </a:r>
            <a:r>
              <a:rPr lang="en-US" sz="2400" b="1" dirty="0">
                <a:solidFill>
                  <a:schemeClr val="bg1"/>
                </a:solidFill>
                <a:latin typeface="Dosis" panose="020B0604020202020204" charset="0"/>
              </a:rPr>
              <a:t>Deep Technical </a:t>
            </a:r>
            <a:r>
              <a:rPr lang="en-US" sz="2400" b="1" dirty="0" smtClean="0">
                <a:solidFill>
                  <a:schemeClr val="bg1"/>
                </a:solidFill>
                <a:latin typeface="Dosis" panose="020B0604020202020204" charset="0"/>
              </a:rPr>
              <a:t>Analysis</a:t>
            </a:r>
          </a:p>
          <a:p>
            <a:pPr algn="ctr">
              <a:buClr>
                <a:schemeClr val="bg1"/>
              </a:buClr>
            </a:pPr>
            <a:endParaRPr lang="en-US" sz="2400" b="1" dirty="0" smtClean="0">
              <a:solidFill>
                <a:schemeClr val="bg1"/>
              </a:solidFill>
              <a:latin typeface="Dosis" panose="020B0604020202020204" charset="0"/>
            </a:endParaRPr>
          </a:p>
          <a:p>
            <a:pPr algn="ctr">
              <a:buClr>
                <a:schemeClr val="bg1"/>
              </a:buClr>
            </a:pPr>
            <a:r>
              <a:rPr lang="en-US" sz="2400" b="1" dirty="0" smtClean="0">
                <a:solidFill>
                  <a:schemeClr val="bg1"/>
                </a:solidFill>
                <a:latin typeface="Dosis" panose="020B0604020202020204" charset="0"/>
              </a:rPr>
              <a:t>Vendor Reliant</a:t>
            </a:r>
            <a:endParaRPr lang="en-US" sz="2400" b="1" dirty="0">
              <a:solidFill>
                <a:schemeClr val="bg1"/>
              </a:solidFill>
              <a:latin typeface="Dosis" panose="020B0604020202020204" charset="0"/>
            </a:endParaRPr>
          </a:p>
        </p:txBody>
      </p:sp>
      <p:sp>
        <p:nvSpPr>
          <p:cNvPr id="13" name="Rectangle 12"/>
          <p:cNvSpPr/>
          <p:nvPr/>
        </p:nvSpPr>
        <p:spPr>
          <a:xfrm>
            <a:off x="-6427" y="115156"/>
            <a:ext cx="9144000" cy="400110"/>
          </a:xfrm>
          <a:prstGeom prst="rect">
            <a:avLst/>
          </a:prstGeom>
        </p:spPr>
        <p:txBody>
          <a:bodyPr wrap="square">
            <a:spAutoFit/>
          </a:bodyPr>
          <a:lstStyle/>
          <a:p>
            <a:pPr algn="ctr"/>
            <a:r>
              <a:rPr lang="en-US" sz="2000" b="1" cap="all" dirty="0" smtClean="0">
                <a:latin typeface="Dosis" panose="020B0604020202020204" charset="0"/>
              </a:rPr>
              <a:t>The “IC” Misconception</a:t>
            </a:r>
            <a:endParaRPr lang="en-US" sz="2000" b="1" cap="all" dirty="0">
              <a:latin typeface="Dosis" panose="020B060402020202020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063" y="648468"/>
            <a:ext cx="2995873" cy="2483352"/>
          </a:xfrm>
          <a:prstGeom prst="rect">
            <a:avLst/>
          </a:prstGeom>
        </p:spPr>
      </p:pic>
      <p:sp>
        <p:nvSpPr>
          <p:cNvPr id="17" name="Oval 16"/>
          <p:cNvSpPr/>
          <p:nvPr/>
        </p:nvSpPr>
        <p:spPr bwMode="auto">
          <a:xfrm>
            <a:off x="4467881" y="1030663"/>
            <a:ext cx="910293" cy="80246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3186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3576946" y="1641229"/>
            <a:ext cx="910293" cy="80246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3186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05928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4"/>
          <p:cNvSpPr>
            <a:spLocks noGrp="1"/>
          </p:cNvSpPr>
          <p:nvPr>
            <p:ph type="ctrTitle" idx="4294967295"/>
          </p:nvPr>
        </p:nvSpPr>
        <p:spPr>
          <a:xfrm>
            <a:off x="0" y="3432919"/>
            <a:ext cx="9144000" cy="658368"/>
          </a:xfrm>
          <a:prstGeom prst="rect">
            <a:avLst/>
          </a:prstGeom>
        </p:spPr>
        <p:txBody>
          <a:bodyPr>
            <a:noAutofit/>
          </a:bodyPr>
          <a:lstStyle/>
          <a:p>
            <a:pPr algn="ctr">
              <a:spcBef>
                <a:spcPts val="1351"/>
              </a:spcBef>
              <a:spcAft>
                <a:spcPts val="2251"/>
              </a:spcAft>
            </a:pPr>
            <a:r>
              <a:rPr lang="en-US" sz="2400" b="1" dirty="0" smtClean="0">
                <a:solidFill>
                  <a:schemeClr val="tx1">
                    <a:lumMod val="65000"/>
                    <a:lumOff val="35000"/>
                  </a:schemeClr>
                </a:solidFill>
                <a:latin typeface="Dosis" panose="020B0604020202020204" charset="0"/>
              </a:rPr>
              <a:t>ESTABLISHING A THREAT INTEL TEAM - </a:t>
            </a:r>
            <a:r>
              <a:rPr lang="en-US" sz="2400" b="1" u="sng" dirty="0" smtClean="0">
                <a:solidFill>
                  <a:schemeClr val="tx1">
                    <a:lumMod val="65000"/>
                    <a:lumOff val="35000"/>
                  </a:schemeClr>
                </a:solidFill>
                <a:latin typeface="Dosis" panose="020B0604020202020204" charset="0"/>
              </a:rPr>
              <a:t>BASICS</a:t>
            </a:r>
            <a:endParaRPr lang="en-US" sz="2400" b="1" u="sng" dirty="0">
              <a:solidFill>
                <a:schemeClr val="tx1">
                  <a:lumMod val="65000"/>
                  <a:lumOff val="35000"/>
                </a:schemeClr>
              </a:solidFill>
              <a:latin typeface="Dosis" panose="020B0604020202020204" charset="0"/>
            </a:endParaRPr>
          </a:p>
        </p:txBody>
      </p:sp>
      <p:pic>
        <p:nvPicPr>
          <p:cNvPr id="5" name="Picture 2" descr="\\nicsrv18\soc\CoArcDash\800px-Large_ITSecurity_0326.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b="22968"/>
          <a:stretch/>
        </p:blipFill>
        <p:spPr bwMode="auto">
          <a:xfrm>
            <a:off x="3350558" y="1443672"/>
            <a:ext cx="2442892" cy="11994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954158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4218"/>
            <a:ext cx="9144000" cy="20116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chemeClr val="bg1"/>
              </a:buClr>
            </a:pPr>
            <a:endParaRPr lang="en-US" b="1" dirty="0">
              <a:solidFill>
                <a:schemeClr val="bg1"/>
              </a:solidFill>
              <a:latin typeface="Dosis" panose="020B0604020202020204" charset="0"/>
              <a:ea typeface="Calibri" panose="020F0502020204030204" pitchFamily="34" charset="0"/>
              <a:cs typeface="Times New Roman" panose="02020603050405020304" pitchFamily="18" charset="0"/>
            </a:endParaRPr>
          </a:p>
        </p:txBody>
      </p:sp>
      <p:sp>
        <p:nvSpPr>
          <p:cNvPr id="8" name="Rectangle 7"/>
          <p:cNvSpPr/>
          <p:nvPr/>
        </p:nvSpPr>
        <p:spPr>
          <a:xfrm>
            <a:off x="0" y="3539893"/>
            <a:ext cx="9144000" cy="1200329"/>
          </a:xfrm>
          <a:prstGeom prst="rect">
            <a:avLst/>
          </a:prstGeom>
        </p:spPr>
        <p:txBody>
          <a:bodyPr wrap="square">
            <a:spAutoFit/>
          </a:bodyPr>
          <a:lstStyle/>
          <a:p>
            <a:pPr algn="ctr">
              <a:buClr>
                <a:schemeClr val="bg1"/>
              </a:buClr>
            </a:pPr>
            <a:r>
              <a:rPr lang="en-US" sz="2400" b="1" dirty="0" smtClean="0">
                <a:solidFill>
                  <a:schemeClr val="bg1"/>
                </a:solidFill>
                <a:latin typeface="Dosis" panose="020B0604020202020204" charset="0"/>
              </a:rPr>
              <a:t>No </a:t>
            </a:r>
            <a:r>
              <a:rPr lang="en-US" sz="2400" b="1" dirty="0" smtClean="0">
                <a:solidFill>
                  <a:schemeClr val="bg1"/>
                </a:solidFill>
                <a:latin typeface="Dosis" panose="020B0604020202020204" charset="0"/>
              </a:rPr>
              <a:t>One </a:t>
            </a:r>
            <a:r>
              <a:rPr lang="en-US" sz="2400" b="1" dirty="0">
                <a:solidFill>
                  <a:schemeClr val="bg1"/>
                </a:solidFill>
                <a:latin typeface="Dosis" panose="020B0604020202020204" charset="0"/>
              </a:rPr>
              <a:t>R</a:t>
            </a:r>
            <a:r>
              <a:rPr lang="en-US" sz="2400" b="1" dirty="0" smtClean="0">
                <a:solidFill>
                  <a:schemeClr val="bg1"/>
                </a:solidFill>
                <a:latin typeface="Dosis" panose="020B0604020202020204" charset="0"/>
              </a:rPr>
              <a:t>ight </a:t>
            </a:r>
            <a:r>
              <a:rPr lang="en-US" sz="2400" b="1" dirty="0">
                <a:solidFill>
                  <a:schemeClr val="bg1"/>
                </a:solidFill>
                <a:latin typeface="Dosis" panose="020B0604020202020204" charset="0"/>
              </a:rPr>
              <a:t>W</a:t>
            </a:r>
            <a:r>
              <a:rPr lang="en-US" sz="2400" b="1" dirty="0" smtClean="0">
                <a:solidFill>
                  <a:schemeClr val="bg1"/>
                </a:solidFill>
                <a:latin typeface="Dosis" panose="020B0604020202020204" charset="0"/>
              </a:rPr>
              <a:t>ay </a:t>
            </a:r>
            <a:r>
              <a:rPr lang="en-US" sz="2400" b="1" dirty="0">
                <a:solidFill>
                  <a:schemeClr val="bg1"/>
                </a:solidFill>
                <a:latin typeface="Dosis" panose="020B0604020202020204" charset="0"/>
              </a:rPr>
              <a:t>T</a:t>
            </a:r>
            <a:r>
              <a:rPr lang="en-US" sz="2400" b="1" dirty="0" smtClean="0">
                <a:solidFill>
                  <a:schemeClr val="bg1"/>
                </a:solidFill>
                <a:latin typeface="Dosis" panose="020B0604020202020204" charset="0"/>
              </a:rPr>
              <a:t>o </a:t>
            </a:r>
            <a:r>
              <a:rPr lang="en-US" sz="2400" b="1" dirty="0">
                <a:solidFill>
                  <a:schemeClr val="bg1"/>
                </a:solidFill>
                <a:latin typeface="Dosis" panose="020B0604020202020204" charset="0"/>
              </a:rPr>
              <a:t>R</a:t>
            </a:r>
            <a:r>
              <a:rPr lang="en-US" sz="2400" b="1" dirty="0" smtClean="0">
                <a:solidFill>
                  <a:schemeClr val="bg1"/>
                </a:solidFill>
                <a:latin typeface="Dosis" panose="020B0604020202020204" charset="0"/>
              </a:rPr>
              <a:t>un An Intel Program</a:t>
            </a:r>
            <a:r>
              <a:rPr lang="en-US" sz="2400" b="1" dirty="0" smtClean="0">
                <a:solidFill>
                  <a:schemeClr val="bg1"/>
                </a:solidFill>
                <a:latin typeface="Dosis" panose="020B0604020202020204" charset="0"/>
              </a:rPr>
              <a:t>…</a:t>
            </a:r>
          </a:p>
          <a:p>
            <a:pPr algn="ctr">
              <a:buClr>
                <a:schemeClr val="bg1"/>
              </a:buClr>
            </a:pPr>
            <a:endParaRPr lang="en-US" sz="2400" b="1" dirty="0" smtClean="0">
              <a:solidFill>
                <a:schemeClr val="bg1"/>
              </a:solidFill>
              <a:latin typeface="Dosis" panose="020B0604020202020204" charset="0"/>
            </a:endParaRPr>
          </a:p>
          <a:p>
            <a:pPr algn="ctr">
              <a:buClr>
                <a:schemeClr val="bg1"/>
              </a:buClr>
            </a:pPr>
            <a:r>
              <a:rPr lang="en-US" sz="2400" b="1" dirty="0" smtClean="0">
                <a:solidFill>
                  <a:schemeClr val="bg1"/>
                </a:solidFill>
                <a:latin typeface="Dosis" panose="020B0604020202020204" charset="0"/>
              </a:rPr>
              <a:t>Plenty </a:t>
            </a:r>
            <a:r>
              <a:rPr lang="en-US" sz="2400" b="1" dirty="0">
                <a:solidFill>
                  <a:schemeClr val="bg1"/>
                </a:solidFill>
                <a:latin typeface="Dosis" panose="020B0604020202020204" charset="0"/>
              </a:rPr>
              <a:t>O</a:t>
            </a:r>
            <a:r>
              <a:rPr lang="en-US" sz="2400" b="1" dirty="0" smtClean="0">
                <a:solidFill>
                  <a:schemeClr val="bg1"/>
                </a:solidFill>
                <a:latin typeface="Dosis" panose="020B0604020202020204" charset="0"/>
              </a:rPr>
              <a:t>f </a:t>
            </a:r>
            <a:r>
              <a:rPr lang="en-US" sz="2400" b="1" dirty="0" smtClean="0">
                <a:solidFill>
                  <a:schemeClr val="bg1"/>
                </a:solidFill>
                <a:latin typeface="Dosis" panose="020B0604020202020204" charset="0"/>
              </a:rPr>
              <a:t>Ineffective Ways</a:t>
            </a:r>
            <a:endParaRPr lang="en-US" sz="2400" b="1" dirty="0">
              <a:solidFill>
                <a:schemeClr val="bg1"/>
              </a:solidFill>
              <a:latin typeface="Dosis" panose="020B0604020202020204" charset="0"/>
            </a:endParaRPr>
          </a:p>
        </p:txBody>
      </p:sp>
      <p:sp>
        <p:nvSpPr>
          <p:cNvPr id="9" name="Title 1"/>
          <p:cNvSpPr txBox="1">
            <a:spLocks/>
          </p:cNvSpPr>
          <p:nvPr/>
        </p:nvSpPr>
        <p:spPr>
          <a:xfrm>
            <a:off x="0" y="174383"/>
            <a:ext cx="9144000" cy="4690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cap="all" dirty="0">
                <a:latin typeface="Dosis" panose="020B0604020202020204" charset="0"/>
              </a:rPr>
              <a:t>Simplified Maturity Model</a:t>
            </a:r>
          </a:p>
        </p:txBody>
      </p:sp>
      <p:grpSp>
        <p:nvGrpSpPr>
          <p:cNvPr id="3" name="Group 2"/>
          <p:cNvGrpSpPr/>
          <p:nvPr/>
        </p:nvGrpSpPr>
        <p:grpSpPr>
          <a:xfrm>
            <a:off x="737277" y="711190"/>
            <a:ext cx="7669445" cy="2199620"/>
            <a:chOff x="982794" y="766605"/>
            <a:chExt cx="7669445" cy="219962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757" y="919003"/>
              <a:ext cx="1300593" cy="130059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3905" y="919004"/>
              <a:ext cx="1300593" cy="130059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7104" y="919003"/>
              <a:ext cx="1300593" cy="1300593"/>
            </a:xfrm>
            <a:prstGeom prst="rect">
              <a:avLst/>
            </a:prstGeom>
          </p:spPr>
        </p:pic>
        <p:sp>
          <p:nvSpPr>
            <p:cNvPr id="14" name="TextBox 13"/>
            <p:cNvSpPr txBox="1"/>
            <p:nvPr/>
          </p:nvSpPr>
          <p:spPr>
            <a:xfrm>
              <a:off x="982794" y="2443005"/>
              <a:ext cx="2013659" cy="523220"/>
            </a:xfrm>
            <a:prstGeom prst="rect">
              <a:avLst/>
            </a:prstGeom>
            <a:noFill/>
          </p:spPr>
          <p:txBody>
            <a:bodyPr wrap="square" rtlCol="0">
              <a:spAutoFit/>
            </a:bodyPr>
            <a:lstStyle/>
            <a:p>
              <a:pPr algn="ctr"/>
              <a:r>
                <a:rPr lang="en-US" sz="2800" b="1" dirty="0" smtClean="0">
                  <a:latin typeface="Dosis" panose="020B0604020202020204" charset="0"/>
                </a:rPr>
                <a:t>Reactive</a:t>
              </a:r>
              <a:endParaRPr lang="en-US" sz="2800" b="1" dirty="0">
                <a:latin typeface="Dosis" panose="020B0604020202020204" charset="0"/>
              </a:endParaRPr>
            </a:p>
          </p:txBody>
        </p:sp>
        <p:sp>
          <p:nvSpPr>
            <p:cNvPr id="15" name="TextBox 14"/>
            <p:cNvSpPr txBox="1"/>
            <p:nvPr/>
          </p:nvSpPr>
          <p:spPr>
            <a:xfrm>
              <a:off x="3687401" y="2443005"/>
              <a:ext cx="2133599" cy="523220"/>
            </a:xfrm>
            <a:prstGeom prst="rect">
              <a:avLst/>
            </a:prstGeom>
            <a:noFill/>
          </p:spPr>
          <p:txBody>
            <a:bodyPr wrap="square" rtlCol="0">
              <a:spAutoFit/>
            </a:bodyPr>
            <a:lstStyle/>
            <a:p>
              <a:pPr algn="ctr"/>
              <a:r>
                <a:rPr lang="en-US" sz="2800" b="1" dirty="0" smtClean="0">
                  <a:latin typeface="Dosis" panose="020B0604020202020204" charset="0"/>
                </a:rPr>
                <a:t>Proactive</a:t>
              </a:r>
              <a:endParaRPr lang="en-US" sz="2800" b="1" dirty="0">
                <a:latin typeface="Dosis" panose="020B0604020202020204" charset="0"/>
              </a:endParaRPr>
            </a:p>
          </p:txBody>
        </p:sp>
        <p:sp>
          <p:nvSpPr>
            <p:cNvPr id="18" name="TextBox 17"/>
            <p:cNvSpPr txBox="1"/>
            <p:nvPr/>
          </p:nvSpPr>
          <p:spPr>
            <a:xfrm>
              <a:off x="6371431" y="2443005"/>
              <a:ext cx="2280808" cy="523220"/>
            </a:xfrm>
            <a:prstGeom prst="rect">
              <a:avLst/>
            </a:prstGeom>
            <a:noFill/>
          </p:spPr>
          <p:txBody>
            <a:bodyPr wrap="square" rtlCol="0">
              <a:spAutoFit/>
            </a:bodyPr>
            <a:lstStyle/>
            <a:p>
              <a:pPr algn="ctr"/>
              <a:r>
                <a:rPr lang="en-US" sz="2800" b="1" dirty="0" smtClean="0">
                  <a:latin typeface="Dosis" panose="020B0604020202020204" charset="0"/>
                </a:rPr>
                <a:t>Predictive</a:t>
              </a:r>
              <a:endParaRPr lang="en-US" sz="2800" b="1" dirty="0">
                <a:latin typeface="Dosis" panose="020B0604020202020204" charset="0"/>
              </a:endParaRPr>
            </a:p>
          </p:txBody>
        </p:sp>
        <p:cxnSp>
          <p:nvCxnSpPr>
            <p:cNvPr id="19" name="Straight Connector 18"/>
            <p:cNvCxnSpPr/>
            <p:nvPr/>
          </p:nvCxnSpPr>
          <p:spPr bwMode="auto">
            <a:xfrm>
              <a:off x="3344994" y="772755"/>
              <a:ext cx="0" cy="19687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6088194" y="766605"/>
              <a:ext cx="0" cy="196878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64537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CORDED FUTURE template 16:9">
  <a:themeElements>
    <a:clrScheme name="RecordedFuture 17">
      <a:dk1>
        <a:srgbClr val="222222"/>
      </a:dk1>
      <a:lt1>
        <a:srgbClr val="FFFFFF"/>
      </a:lt1>
      <a:dk2>
        <a:srgbClr val="414141"/>
      </a:dk2>
      <a:lt2>
        <a:srgbClr val="EBEBEB"/>
      </a:lt2>
      <a:accent1>
        <a:srgbClr val="0070CC"/>
      </a:accent1>
      <a:accent2>
        <a:srgbClr val="1950AF"/>
      </a:accent2>
      <a:accent3>
        <a:srgbClr val="00B550"/>
      </a:accent3>
      <a:accent4>
        <a:srgbClr val="CF0A2C"/>
      </a:accent4>
      <a:accent5>
        <a:srgbClr val="FF6B00"/>
      </a:accent5>
      <a:accent6>
        <a:srgbClr val="E1CE00"/>
      </a:accent6>
      <a:hlink>
        <a:srgbClr val="00B550"/>
      </a:hlink>
      <a:folHlink>
        <a:srgbClr val="00B5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15467</TotalTime>
  <Words>2335</Words>
  <Application>Microsoft Office PowerPoint</Application>
  <PresentationFormat>On-screen Show (16:9)</PresentationFormat>
  <Paragraphs>453</Paragraphs>
  <Slides>29</Slides>
  <Notes>29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Wingdings</vt:lpstr>
      <vt:lpstr>Dosis SemiBold</vt:lpstr>
      <vt:lpstr>Open Sans</vt:lpstr>
      <vt:lpstr>Arial</vt:lpstr>
      <vt:lpstr>Open Sans SemiBold</vt:lpstr>
      <vt:lpstr>Times New Roman</vt:lpstr>
      <vt:lpstr>Dosis Medium</vt:lpstr>
      <vt:lpstr>Montserrat</vt:lpstr>
      <vt:lpstr>Dosis</vt:lpstr>
      <vt:lpstr>Calibri</vt:lpstr>
      <vt:lpstr>Simple Light</vt:lpstr>
      <vt:lpstr>RECORDED FUTURE template 16:9</vt:lpstr>
      <vt:lpstr>FIRST CTI – LONDON   Target Cyber Threat Intelligence (CTI) Team:  BUILDING, RUNNING &amp; MAINTAINING A CTI PROGRAM  MARCH 2019</vt:lpstr>
      <vt:lpstr>PowerPoint Presentation</vt:lpstr>
      <vt:lpstr>ESTABLISHING A THREAT INTEL TEAM - INTRO</vt:lpstr>
      <vt:lpstr>PowerPoint Presentation</vt:lpstr>
      <vt:lpstr>PowerPoint Presentation</vt:lpstr>
      <vt:lpstr>PowerPoint Presentation</vt:lpstr>
      <vt:lpstr>PowerPoint Presentation</vt:lpstr>
      <vt:lpstr>ESTABLISHING A THREAT INTEL TEAM - BASICS</vt:lpstr>
      <vt:lpstr>PowerPoint Presentation</vt:lpstr>
      <vt:lpstr>PowerPoint Presentation</vt:lpstr>
      <vt:lpstr>PowerPoint Presentation</vt:lpstr>
      <vt:lpstr>PowerPoint Presentation</vt:lpstr>
      <vt:lpstr>ESTABLISHING A THREAT INTEL TEAM - 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Ryan.P.Miller</dc:creator>
  <cp:lastModifiedBy>Ryan.P.Miller</cp:lastModifiedBy>
  <cp:revision>436</cp:revision>
  <dcterms:modified xsi:type="dcterms:W3CDTF">2019-02-20T21:33:23Z</dcterms:modified>
</cp:coreProperties>
</file>