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16"/>
  </p:notesMasterIdLst>
  <p:handoutMasterIdLst>
    <p:handoutMasterId r:id="rId117"/>
  </p:handoutMasterIdLst>
  <p:sldIdLst>
    <p:sldId id="257" r:id="rId2"/>
    <p:sldId id="259" r:id="rId3"/>
    <p:sldId id="260" r:id="rId4"/>
    <p:sldId id="261" r:id="rId5"/>
    <p:sldId id="263" r:id="rId6"/>
    <p:sldId id="264" r:id="rId7"/>
    <p:sldId id="265" r:id="rId8"/>
    <p:sldId id="266" r:id="rId9"/>
    <p:sldId id="267" r:id="rId10"/>
    <p:sldId id="348" r:id="rId11"/>
    <p:sldId id="33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9" r:id="rId29"/>
    <p:sldId id="370" r:id="rId30"/>
    <p:sldId id="365" r:id="rId31"/>
    <p:sldId id="366" r:id="rId32"/>
    <p:sldId id="367" r:id="rId33"/>
    <p:sldId id="368" r:id="rId34"/>
    <p:sldId id="371" r:id="rId35"/>
    <p:sldId id="374" r:id="rId36"/>
    <p:sldId id="372" r:id="rId37"/>
    <p:sldId id="286" r:id="rId38"/>
    <p:sldId id="287" r:id="rId39"/>
    <p:sldId id="298" r:id="rId40"/>
    <p:sldId id="299" r:id="rId41"/>
    <p:sldId id="297" r:id="rId42"/>
    <p:sldId id="288" r:id="rId43"/>
    <p:sldId id="289" r:id="rId44"/>
    <p:sldId id="300" r:id="rId45"/>
    <p:sldId id="301" r:id="rId46"/>
    <p:sldId id="302" r:id="rId47"/>
    <p:sldId id="290" r:id="rId48"/>
    <p:sldId id="291" r:id="rId49"/>
    <p:sldId id="294" r:id="rId50"/>
    <p:sldId id="293" r:id="rId51"/>
    <p:sldId id="292" r:id="rId52"/>
    <p:sldId id="415" r:id="rId53"/>
    <p:sldId id="329" r:id="rId54"/>
    <p:sldId id="295" r:id="rId55"/>
    <p:sldId id="296" r:id="rId56"/>
    <p:sldId id="343" r:id="rId57"/>
    <p:sldId id="305" r:id="rId58"/>
    <p:sldId id="306" r:id="rId59"/>
    <p:sldId id="307" r:id="rId60"/>
    <p:sldId id="308" r:id="rId61"/>
    <p:sldId id="310" r:id="rId62"/>
    <p:sldId id="311" r:id="rId63"/>
    <p:sldId id="312" r:id="rId64"/>
    <p:sldId id="313" r:id="rId65"/>
    <p:sldId id="309" r:id="rId66"/>
    <p:sldId id="315" r:id="rId67"/>
    <p:sldId id="316" r:id="rId68"/>
    <p:sldId id="317" r:id="rId69"/>
    <p:sldId id="406" r:id="rId70"/>
    <p:sldId id="318" r:id="rId71"/>
    <p:sldId id="373" r:id="rId72"/>
    <p:sldId id="319" r:id="rId73"/>
    <p:sldId id="375" r:id="rId74"/>
    <p:sldId id="376" r:id="rId75"/>
    <p:sldId id="377" r:id="rId76"/>
    <p:sldId id="378" r:id="rId77"/>
    <p:sldId id="379" r:id="rId78"/>
    <p:sldId id="380" r:id="rId79"/>
    <p:sldId id="381" r:id="rId80"/>
    <p:sldId id="382" r:id="rId81"/>
    <p:sldId id="393" r:id="rId82"/>
    <p:sldId id="394" r:id="rId83"/>
    <p:sldId id="395" r:id="rId84"/>
    <p:sldId id="396" r:id="rId85"/>
    <p:sldId id="383" r:id="rId86"/>
    <p:sldId id="408" r:id="rId87"/>
    <p:sldId id="407" r:id="rId88"/>
    <p:sldId id="384" r:id="rId89"/>
    <p:sldId id="385" r:id="rId90"/>
    <p:sldId id="386" r:id="rId91"/>
    <p:sldId id="387" r:id="rId92"/>
    <p:sldId id="388" r:id="rId93"/>
    <p:sldId id="389" r:id="rId94"/>
    <p:sldId id="390" r:id="rId95"/>
    <p:sldId id="391" r:id="rId96"/>
    <p:sldId id="392" r:id="rId97"/>
    <p:sldId id="330" r:id="rId98"/>
    <p:sldId id="331" r:id="rId99"/>
    <p:sldId id="397" r:id="rId100"/>
    <p:sldId id="398" r:id="rId101"/>
    <p:sldId id="399" r:id="rId102"/>
    <p:sldId id="400" r:id="rId103"/>
    <p:sldId id="401" r:id="rId104"/>
    <p:sldId id="403" r:id="rId105"/>
    <p:sldId id="404" r:id="rId106"/>
    <p:sldId id="416" r:id="rId107"/>
    <p:sldId id="280" r:id="rId108"/>
    <p:sldId id="405" r:id="rId109"/>
    <p:sldId id="409" r:id="rId110"/>
    <p:sldId id="410" r:id="rId111"/>
    <p:sldId id="412" r:id="rId112"/>
    <p:sldId id="413" r:id="rId113"/>
    <p:sldId id="414" r:id="rId114"/>
    <p:sldId id="41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0"/>
    <p:restoredTop sz="68301"/>
  </p:normalViewPr>
  <p:slideViewPr>
    <p:cSldViewPr snapToGrid="0" snapToObjects="1">
      <p:cViewPr varScale="1">
        <p:scale>
          <a:sx n="70" d="100"/>
          <a:sy n="70" d="100"/>
        </p:scale>
        <p:origin x="2168" y="176"/>
      </p:cViewPr>
      <p:guideLst/>
    </p:cSldViewPr>
  </p:slideViewPr>
  <p:notesTextViewPr>
    <p:cViewPr>
      <p:scale>
        <a:sx n="1" d="1"/>
        <a:sy n="1" d="1"/>
      </p:scale>
      <p:origin x="0" y="0"/>
    </p:cViewPr>
  </p:notesTextViewPr>
  <p:notesViewPr>
    <p:cSldViewPr snapToGrid="0" snapToObjects="1">
      <p:cViewPr varScale="1">
        <p:scale>
          <a:sx n="102" d="100"/>
          <a:sy n="102" d="100"/>
        </p:scale>
        <p:origin x="29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D5B540-0924-934B-A249-9B0D3F1A23FB}" type="datetimeFigureOut">
              <a:rPr lang="en-GB" smtClean="0"/>
              <a:t>15/12/2019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dirty="0"/>
              <a:t>© FIRST Inc. </a:t>
            </a:r>
            <a:r>
              <a:rPr lang="mr-IN" dirty="0"/>
              <a:t>(CC BY-NC-SA 4.0)</a:t>
            </a:r>
            <a:r>
              <a:rPr lang="en-US" dirty="0"/>
              <a:t> </a:t>
            </a:r>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995005-CF56-A743-89C8-5EE9B547E5C6}" type="slidenum">
              <a:rPr lang="en-GB" smtClean="0"/>
              <a:t>‹#›</a:t>
            </a:fld>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900"/>
            <a:ext cx="1270000" cy="635000"/>
          </a:xfrm>
          <a:prstGeom prst="rect">
            <a:avLst/>
          </a:prstGeom>
        </p:spPr>
      </p:pic>
    </p:spTree>
    <p:extLst>
      <p:ext uri="{BB962C8B-B14F-4D97-AF65-F5344CB8AC3E}">
        <p14:creationId xmlns:p14="http://schemas.microsoft.com/office/powerpoint/2010/main" val="539787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71195-F270-174E-A19B-A7923C194DFA}" type="datetimeFigureOut">
              <a:rPr lang="en-GB" smtClean="0"/>
              <a:t>15/12/2019</a:t>
            </a:fld>
            <a:endParaRPr lang="en-GB" dirty="0"/>
          </a:p>
        </p:txBody>
      </p:sp>
      <p:sp>
        <p:nvSpPr>
          <p:cNvPr id="4" name="Slide Image Placeholder 3"/>
          <p:cNvSpPr>
            <a:spLocks noGrp="1" noRot="1" noChangeAspect="1"/>
          </p:cNvSpPr>
          <p:nvPr>
            <p:ph type="sldImg" idx="2"/>
          </p:nvPr>
        </p:nvSpPr>
        <p:spPr>
          <a:xfrm>
            <a:off x="685800" y="632577"/>
            <a:ext cx="5472811" cy="410460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910974"/>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dirty="0"/>
              <a:t>© FIRST Inc. </a:t>
            </a:r>
            <a:r>
              <a:rPr lang="mr-IN" dirty="0"/>
              <a:t>(CC BY-NC-SA 4.0)</a:t>
            </a:r>
            <a:r>
              <a:rPr lang="en-US" dirty="0"/>
              <a:t> </a:t>
            </a:r>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6E53A4-3F4D-8748-A0FA-BB510B091717}" type="slidenum">
              <a:rPr lang="en-GB" smtClean="0"/>
              <a:t>‹#›</a:t>
            </a:fld>
            <a:endParaRPr lang="en-GB"/>
          </a:p>
        </p:txBody>
      </p:sp>
    </p:spTree>
    <p:extLst>
      <p:ext uri="{BB962C8B-B14F-4D97-AF65-F5344CB8AC3E}">
        <p14:creationId xmlns:p14="http://schemas.microsoft.com/office/powerpoint/2010/main" val="125916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rchives.gov/social-media/flickr-faqs.html#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krebsonsecurity.com/tag/paunch/"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6E53A4-3F4D-8748-A0FA-BB510B091717}" type="slidenum">
              <a:rPr lang="en-GB" smtClean="0"/>
              <a:t>1</a:t>
            </a:fld>
            <a:endParaRPr lang="en-GB"/>
          </a:p>
        </p:txBody>
      </p:sp>
    </p:spTree>
    <p:extLst>
      <p:ext uri="{BB962C8B-B14F-4D97-AF65-F5344CB8AC3E}">
        <p14:creationId xmlns:p14="http://schemas.microsoft.com/office/powerpoint/2010/main" val="407312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solidFill>
                  <a:schemeClr val="tx1">
                    <a:lumMod val="65000"/>
                    <a:lumOff val="35000"/>
                  </a:schemeClr>
                </a:solidFill>
                <a:latin typeface="Calibri Light" charset="0"/>
                <a:ea typeface="Calibri Light" charset="0"/>
                <a:cs typeface="Calibri Light" charset="0"/>
              </a:rPr>
              <a:t>https://</a:t>
            </a:r>
            <a:r>
              <a:rPr lang="de-CH" dirty="0" err="1">
                <a:solidFill>
                  <a:schemeClr val="tx1">
                    <a:lumMod val="65000"/>
                    <a:lumOff val="35000"/>
                  </a:schemeClr>
                </a:solidFill>
                <a:latin typeface="Calibri Light" charset="0"/>
                <a:ea typeface="Calibri Light" charset="0"/>
                <a:cs typeface="Calibri Light" charset="0"/>
              </a:rPr>
              <a:t>www.flickr.com</a:t>
            </a:r>
            <a:r>
              <a:rPr lang="de-CH" dirty="0">
                <a:solidFill>
                  <a:schemeClr val="tx1">
                    <a:lumMod val="65000"/>
                    <a:lumOff val="35000"/>
                  </a:schemeClr>
                </a:solidFill>
                <a:latin typeface="Calibri Light" charset="0"/>
                <a:ea typeface="Calibri Light" charset="0"/>
                <a:cs typeface="Calibri Light" charset="0"/>
              </a:rPr>
              <a:t>/</a:t>
            </a:r>
            <a:r>
              <a:rPr lang="de-CH" dirty="0" err="1">
                <a:solidFill>
                  <a:schemeClr val="tx1">
                    <a:lumMod val="65000"/>
                    <a:lumOff val="35000"/>
                  </a:schemeClr>
                </a:solidFill>
                <a:latin typeface="Calibri Light" charset="0"/>
                <a:ea typeface="Calibri Light" charset="0"/>
                <a:cs typeface="Calibri Light" charset="0"/>
              </a:rPr>
              <a:t>photos</a:t>
            </a:r>
            <a:r>
              <a:rPr lang="de-CH" dirty="0">
                <a:solidFill>
                  <a:schemeClr val="tx1">
                    <a:lumMod val="65000"/>
                    <a:lumOff val="35000"/>
                  </a:schemeClr>
                </a:solidFill>
                <a:latin typeface="Calibri Light" charset="0"/>
                <a:ea typeface="Calibri Light" charset="0"/>
                <a:cs typeface="Calibri Light" charset="0"/>
              </a:rPr>
              <a:t>/</a:t>
            </a:r>
            <a:r>
              <a:rPr lang="de-CH" dirty="0" err="1">
                <a:solidFill>
                  <a:schemeClr val="tx1">
                    <a:lumMod val="65000"/>
                    <a:lumOff val="35000"/>
                  </a:schemeClr>
                </a:solidFill>
                <a:latin typeface="Calibri Light" charset="0"/>
                <a:ea typeface="Calibri Light" charset="0"/>
                <a:cs typeface="Calibri Light" charset="0"/>
              </a:rPr>
              <a:t>psd</a:t>
            </a:r>
            <a:r>
              <a:rPr lang="de-CH" dirty="0">
                <a:solidFill>
                  <a:schemeClr val="tx1">
                    <a:lumMod val="65000"/>
                    <a:lumOff val="35000"/>
                  </a:schemeClr>
                </a:solidFill>
                <a:latin typeface="Calibri Light" charset="0"/>
                <a:ea typeface="Calibri Light" charset="0"/>
                <a:cs typeface="Calibri Light" charset="0"/>
              </a:rPr>
              <a:t>/4389135567</a:t>
            </a:r>
          </a:p>
          <a:p>
            <a:endParaRPr lang="de-CH" dirty="0">
              <a:solidFill>
                <a:schemeClr val="tx1">
                  <a:lumMod val="65000"/>
                  <a:lumOff val="35000"/>
                </a:schemeClr>
              </a:solidFill>
              <a:latin typeface="Calibri Light" charset="0"/>
              <a:ea typeface="Calibri Light" charset="0"/>
              <a:cs typeface="Calibri Light" charset="0"/>
            </a:endParaRPr>
          </a:p>
          <a:p>
            <a:r>
              <a:rPr lang="de-CH" dirty="0" err="1">
                <a:solidFill>
                  <a:schemeClr val="tx1">
                    <a:lumMod val="65000"/>
                    <a:lumOff val="35000"/>
                  </a:schemeClr>
                </a:solidFill>
                <a:latin typeface="Calibri Light" charset="0"/>
                <a:ea typeface="Calibri Light" charset="0"/>
                <a:cs typeface="Calibri Light" charset="0"/>
              </a:rPr>
              <a:t>Introduction</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round</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Rather</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than</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everyone</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saying</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his</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name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we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try</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to</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acitvate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the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group</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by</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aksing</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them</a:t>
            </a:r>
            <a:r>
              <a:rPr lang="de-CH" baseline="0" dirty="0">
                <a:solidFill>
                  <a:schemeClr val="tx1">
                    <a:lumMod val="65000"/>
                    <a:lumOff val="35000"/>
                  </a:schemeClr>
                </a:solidFill>
                <a:latin typeface="Calibri Light" charset="0"/>
                <a:ea typeface="Calibri Light" charset="0"/>
                <a:cs typeface="Calibri Light" charset="0"/>
              </a:rPr>
              <a:t> a </a:t>
            </a:r>
            <a:r>
              <a:rPr lang="de-CH" baseline="0" dirty="0" err="1">
                <a:solidFill>
                  <a:schemeClr val="tx1">
                    <a:lumMod val="65000"/>
                    <a:lumOff val="35000"/>
                  </a:schemeClr>
                </a:solidFill>
                <a:latin typeface="Calibri Light" charset="0"/>
                <a:ea typeface="Calibri Light" charset="0"/>
                <a:cs typeface="Calibri Light" charset="0"/>
              </a:rPr>
              <a:t>few</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questions</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hand</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have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them</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move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to</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either</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side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of</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the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room</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depending</a:t>
            </a:r>
            <a:r>
              <a:rPr lang="de-CH" baseline="0" dirty="0">
                <a:solidFill>
                  <a:schemeClr val="tx1">
                    <a:lumMod val="65000"/>
                    <a:lumOff val="35000"/>
                  </a:schemeClr>
                </a:solidFill>
                <a:latin typeface="Calibri Light" charset="0"/>
                <a:ea typeface="Calibri Light" charset="0"/>
                <a:cs typeface="Calibri Light" charset="0"/>
              </a:rPr>
              <a:t> on </a:t>
            </a:r>
            <a:r>
              <a:rPr lang="de-CH" baseline="0" dirty="0" err="1">
                <a:solidFill>
                  <a:schemeClr val="tx1">
                    <a:lumMod val="65000"/>
                    <a:lumOff val="35000"/>
                  </a:schemeClr>
                </a:solidFill>
                <a:latin typeface="Calibri Light" charset="0"/>
                <a:ea typeface="Calibri Light" charset="0"/>
                <a:cs typeface="Calibri Light" charset="0"/>
              </a:rPr>
              <a:t>their</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answer</a:t>
            </a:r>
            <a:r>
              <a:rPr lang="de-CH" baseline="0" dirty="0">
                <a:solidFill>
                  <a:schemeClr val="tx1">
                    <a:lumMod val="65000"/>
                    <a:lumOff val="35000"/>
                  </a:schemeClr>
                </a:solidFill>
                <a:latin typeface="Calibri Light" charset="0"/>
                <a:ea typeface="Calibri Light" charset="0"/>
                <a:cs typeface="Calibri Light" charset="0"/>
              </a:rPr>
              <a:t>. This </a:t>
            </a:r>
            <a:r>
              <a:rPr lang="de-CH" baseline="0" dirty="0" err="1">
                <a:solidFill>
                  <a:schemeClr val="tx1">
                    <a:lumMod val="65000"/>
                    <a:lumOff val="35000"/>
                  </a:schemeClr>
                </a:solidFill>
                <a:latin typeface="Calibri Light" charset="0"/>
                <a:ea typeface="Calibri Light" charset="0"/>
                <a:cs typeface="Calibri Light" charset="0"/>
              </a:rPr>
              <a:t>visualizes</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answers</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and</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gets</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people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talking</a:t>
            </a:r>
            <a:r>
              <a:rPr lang="de-CH" baseline="0" dirty="0">
                <a:solidFill>
                  <a:schemeClr val="tx1">
                    <a:lumMod val="65000"/>
                    <a:lumOff val="35000"/>
                  </a:schemeClr>
                </a:solidFill>
                <a:latin typeface="Calibri Light" charset="0"/>
                <a:ea typeface="Calibri Light" charset="0"/>
                <a:cs typeface="Calibri Light" charset="0"/>
              </a:rPr>
              <a:t>. </a:t>
            </a:r>
          </a:p>
          <a:p>
            <a:r>
              <a:rPr lang="de-CH" dirty="0" err="1">
                <a:solidFill>
                  <a:schemeClr val="tx1">
                    <a:lumMod val="65000"/>
                    <a:lumOff val="35000"/>
                  </a:schemeClr>
                </a:solidFill>
                <a:latin typeface="Calibri Light" charset="0"/>
                <a:ea typeface="Calibri Light" charset="0"/>
                <a:cs typeface="Calibri Light" charset="0"/>
              </a:rPr>
              <a:t>Possible</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questions</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are</a:t>
            </a:r>
            <a:r>
              <a:rPr lang="de-CH" dirty="0">
                <a:solidFill>
                  <a:schemeClr val="tx1">
                    <a:lumMod val="65000"/>
                    <a:lumOff val="35000"/>
                  </a:schemeClr>
                </a:solidFill>
                <a:latin typeface="Calibri Light" charset="0"/>
                <a:ea typeface="Calibri Light" charset="0"/>
                <a:cs typeface="Calibri Light" charset="0"/>
              </a:rPr>
              <a:t>:</a:t>
            </a:r>
          </a:p>
          <a:p>
            <a:endParaRPr lang="de-CH" dirty="0">
              <a:solidFill>
                <a:schemeClr val="tx1">
                  <a:lumMod val="65000"/>
                  <a:lumOff val="35000"/>
                </a:schemeClr>
              </a:solidFill>
              <a:latin typeface="Calibri Light" charset="0"/>
              <a:ea typeface="Calibri Light" charset="0"/>
              <a:cs typeface="Calibri Light" charset="0"/>
            </a:endParaRPr>
          </a:p>
          <a:p>
            <a:pPr marL="171450" indent="-171450">
              <a:buFontTx/>
              <a:buChar char="-"/>
            </a:pPr>
            <a:r>
              <a:rPr lang="de-CH" dirty="0">
                <a:solidFill>
                  <a:schemeClr val="tx1">
                    <a:lumMod val="65000"/>
                    <a:lumOff val="35000"/>
                  </a:schemeClr>
                </a:solidFill>
                <a:latin typeface="Calibri Light" charset="0"/>
                <a:ea typeface="Calibri Light" charset="0"/>
                <a:cs typeface="Calibri Light" charset="0"/>
              </a:rPr>
              <a:t>Do </a:t>
            </a:r>
            <a:r>
              <a:rPr lang="de-CH" dirty="0" err="1">
                <a:solidFill>
                  <a:schemeClr val="tx1">
                    <a:lumMod val="65000"/>
                    <a:lumOff val="35000"/>
                  </a:schemeClr>
                </a:solidFill>
                <a:latin typeface="Calibri Light" charset="0"/>
                <a:ea typeface="Calibri Light" charset="0"/>
                <a:cs typeface="Calibri Light" charset="0"/>
              </a:rPr>
              <a:t>you</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read</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more</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than</a:t>
            </a:r>
            <a:r>
              <a:rPr lang="de-CH" dirty="0">
                <a:solidFill>
                  <a:schemeClr val="tx1">
                    <a:lumMod val="65000"/>
                    <a:lumOff val="35000"/>
                  </a:schemeClr>
                </a:solidFill>
                <a:latin typeface="Calibri Light" charset="0"/>
                <a:ea typeface="Calibri Light" charset="0"/>
                <a:cs typeface="Calibri Light" charset="0"/>
              </a:rPr>
              <a:t> </a:t>
            </a:r>
            <a:r>
              <a:rPr lang="de-CH" dirty="0" err="1">
                <a:solidFill>
                  <a:schemeClr val="tx1">
                    <a:lumMod val="65000"/>
                    <a:lumOff val="35000"/>
                  </a:schemeClr>
                </a:solidFill>
                <a:latin typeface="Calibri Light" charset="0"/>
                <a:ea typeface="Calibri Light" charset="0"/>
                <a:cs typeface="Calibri Light" charset="0"/>
              </a:rPr>
              <a:t>two-three</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articles</a:t>
            </a:r>
            <a:r>
              <a:rPr lang="de-CH" baseline="0" dirty="0">
                <a:solidFill>
                  <a:schemeClr val="tx1">
                    <a:lumMod val="65000"/>
                    <a:lumOff val="35000"/>
                  </a:schemeClr>
                </a:solidFill>
                <a:latin typeface="Calibri Light" charset="0"/>
                <a:ea typeface="Calibri Light" charset="0"/>
                <a:cs typeface="Calibri Light" charset="0"/>
              </a:rPr>
              <a:t> on </a:t>
            </a:r>
            <a:r>
              <a:rPr lang="de-CH" baseline="0" dirty="0" err="1">
                <a:solidFill>
                  <a:schemeClr val="tx1">
                    <a:lumMod val="65000"/>
                    <a:lumOff val="35000"/>
                  </a:schemeClr>
                </a:solidFill>
                <a:latin typeface="Calibri Light" charset="0"/>
                <a:ea typeface="Calibri Light" charset="0"/>
                <a:cs typeface="Calibri Light" charset="0"/>
              </a:rPr>
              <a:t>cybersecurity</a:t>
            </a:r>
            <a:r>
              <a:rPr lang="de-CH" baseline="0" dirty="0">
                <a:solidFill>
                  <a:schemeClr val="tx1">
                    <a:lumMod val="65000"/>
                    <a:lumOff val="35000"/>
                  </a:schemeClr>
                </a:solidFill>
                <a:latin typeface="Calibri Light" charset="0"/>
                <a:ea typeface="Calibri Light" charset="0"/>
                <a:cs typeface="Calibri Light" charset="0"/>
              </a:rPr>
              <a:t>?</a:t>
            </a:r>
          </a:p>
          <a:p>
            <a:pPr marL="171450" marR="0" indent="-171450" algn="l" defTabSz="914400" rtl="0" eaLnBrk="1" fontAlgn="auto" latinLnBrk="0" hangingPunct="1">
              <a:lnSpc>
                <a:spcPct val="100000"/>
              </a:lnSpc>
              <a:spcBef>
                <a:spcPts val="360"/>
              </a:spcBef>
              <a:spcAft>
                <a:spcPts val="0"/>
              </a:spcAft>
              <a:buClrTx/>
              <a:buSzPts val="1400"/>
              <a:buFontTx/>
              <a:buChar char="-"/>
              <a:tabLst/>
              <a:defRPr/>
            </a:pPr>
            <a:r>
              <a:rPr lang="de-CH" dirty="0"/>
              <a:t>Who</a:t>
            </a:r>
            <a:r>
              <a:rPr lang="de-CH" baseline="0" dirty="0"/>
              <a:t> </a:t>
            </a:r>
            <a:r>
              <a:rPr lang="de-CH" baseline="0" dirty="0" err="1"/>
              <a:t>comes</a:t>
            </a:r>
            <a:r>
              <a:rPr lang="de-CH" baseline="0" dirty="0"/>
              <a:t> </a:t>
            </a:r>
            <a:r>
              <a:rPr lang="de-CH" baseline="0" dirty="0" err="1"/>
              <a:t>from</a:t>
            </a:r>
            <a:r>
              <a:rPr lang="de-CH" baseline="0" dirty="0"/>
              <a:t> a </a:t>
            </a:r>
            <a:r>
              <a:rPr lang="de-CH" baseline="0" dirty="0" err="1"/>
              <a:t>country</a:t>
            </a:r>
            <a:r>
              <a:rPr lang="de-CH" baseline="0" dirty="0"/>
              <a:t> </a:t>
            </a:r>
            <a:r>
              <a:rPr lang="de-CH" baseline="0" dirty="0" err="1"/>
              <a:t>with</a:t>
            </a:r>
            <a:r>
              <a:rPr lang="de-CH" baseline="0" dirty="0"/>
              <a:t> a national CSIRT? Yes/</a:t>
            </a:r>
            <a:r>
              <a:rPr lang="de-CH" baseline="0" dirty="0" err="1"/>
              <a:t>No</a:t>
            </a:r>
            <a:r>
              <a:rPr lang="de-CH" baseline="0" dirty="0"/>
              <a:t>/I </a:t>
            </a:r>
            <a:r>
              <a:rPr lang="de-CH" baseline="0" dirty="0" err="1"/>
              <a:t>don‘t</a:t>
            </a:r>
            <a:r>
              <a:rPr lang="de-CH" baseline="0" dirty="0"/>
              <a:t> </a:t>
            </a:r>
            <a:r>
              <a:rPr lang="de-CH" baseline="0" dirty="0" err="1"/>
              <a:t>know</a:t>
            </a:r>
            <a:endParaRPr lang="de-CH" dirty="0"/>
          </a:p>
          <a:p>
            <a:pPr marL="0" indent="0">
              <a:buFontTx/>
              <a:buNone/>
            </a:pPr>
            <a:endParaRPr lang="de-CH" b="1" baseline="0" dirty="0">
              <a:solidFill>
                <a:schemeClr val="tx1">
                  <a:lumMod val="65000"/>
                  <a:lumOff val="35000"/>
                </a:schemeClr>
              </a:solidFill>
              <a:latin typeface="Calibri Light" charset="0"/>
              <a:ea typeface="Calibri Light" charset="0"/>
              <a:cs typeface="Calibri Light" charset="0"/>
            </a:endParaRPr>
          </a:p>
          <a:p>
            <a:pPr marL="171450" indent="-171450">
              <a:buFontTx/>
              <a:buChar char="-"/>
            </a:pPr>
            <a:r>
              <a:rPr lang="de-CH" baseline="0" dirty="0">
                <a:solidFill>
                  <a:schemeClr val="tx1">
                    <a:lumMod val="65000"/>
                    <a:lumOff val="35000"/>
                  </a:schemeClr>
                </a:solidFill>
                <a:latin typeface="Calibri Light" charset="0"/>
                <a:ea typeface="Calibri Light" charset="0"/>
                <a:cs typeface="Calibri Light" charset="0"/>
              </a:rPr>
              <a:t>Who </a:t>
            </a:r>
            <a:r>
              <a:rPr lang="de-CH" baseline="0" dirty="0" err="1">
                <a:solidFill>
                  <a:schemeClr val="tx1">
                    <a:lumMod val="65000"/>
                    <a:lumOff val="35000"/>
                  </a:schemeClr>
                </a:solidFill>
                <a:latin typeface="Calibri Light" charset="0"/>
                <a:ea typeface="Calibri Light" charset="0"/>
                <a:cs typeface="Calibri Light" charset="0"/>
              </a:rPr>
              <a:t>thinks</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government</a:t>
            </a:r>
            <a:r>
              <a:rPr lang="de-CH" baseline="0" dirty="0">
                <a:solidFill>
                  <a:schemeClr val="tx1">
                    <a:lumMod val="65000"/>
                    <a:lumOff val="35000"/>
                  </a:schemeClr>
                </a:solidFill>
                <a:latin typeface="Calibri Light" charset="0"/>
                <a:ea typeface="Calibri Light" charset="0"/>
                <a:cs typeface="Calibri Light" charset="0"/>
              </a:rPr>
              <a:t> </a:t>
            </a:r>
            <a:r>
              <a:rPr lang="de-CH" baseline="0" dirty="0" err="1">
                <a:solidFill>
                  <a:schemeClr val="tx1">
                    <a:lumMod val="65000"/>
                    <a:lumOff val="35000"/>
                  </a:schemeClr>
                </a:solidFill>
                <a:latin typeface="Calibri Light" charset="0"/>
                <a:ea typeface="Calibri Light" charset="0"/>
                <a:cs typeface="Calibri Light" charset="0"/>
              </a:rPr>
              <a:t>have</a:t>
            </a:r>
            <a:r>
              <a:rPr lang="de-CH" baseline="0" dirty="0">
                <a:solidFill>
                  <a:schemeClr val="tx1">
                    <a:lumMod val="65000"/>
                    <a:lumOff val="35000"/>
                  </a:schemeClr>
                </a:solidFill>
                <a:latin typeface="Calibri Light" charset="0"/>
                <a:ea typeface="Calibri Light" charset="0"/>
                <a:cs typeface="Calibri Light" charset="0"/>
              </a:rPr>
              <a:t> a </a:t>
            </a:r>
            <a:r>
              <a:rPr lang="de-CH" baseline="0" dirty="0" err="1">
                <a:solidFill>
                  <a:schemeClr val="tx1">
                    <a:lumMod val="65000"/>
                    <a:lumOff val="35000"/>
                  </a:schemeClr>
                </a:solidFill>
                <a:latin typeface="Calibri Light" charset="0"/>
                <a:ea typeface="Calibri Light" charset="0"/>
                <a:cs typeface="Calibri Light" charset="0"/>
              </a:rPr>
              <a:t>role</a:t>
            </a:r>
            <a:r>
              <a:rPr lang="de-CH" baseline="0" dirty="0">
                <a:solidFill>
                  <a:schemeClr val="tx1">
                    <a:lumMod val="65000"/>
                    <a:lumOff val="35000"/>
                  </a:schemeClr>
                </a:solidFill>
                <a:latin typeface="Calibri Light" charset="0"/>
                <a:ea typeface="Calibri Light" charset="0"/>
                <a:cs typeface="Calibri Light" charset="0"/>
              </a:rPr>
              <a:t> in </a:t>
            </a:r>
            <a:r>
              <a:rPr lang="de-CH" baseline="0" dirty="0" err="1">
                <a:solidFill>
                  <a:schemeClr val="tx1">
                    <a:lumMod val="65000"/>
                    <a:lumOff val="35000"/>
                  </a:schemeClr>
                </a:solidFill>
                <a:latin typeface="Calibri Light" charset="0"/>
                <a:ea typeface="Calibri Light" charset="0"/>
                <a:cs typeface="Calibri Light" charset="0"/>
              </a:rPr>
              <a:t>cybersecurity</a:t>
            </a:r>
            <a:r>
              <a:rPr lang="de-CH" baseline="0" dirty="0">
                <a:solidFill>
                  <a:schemeClr val="tx1">
                    <a:lumMod val="65000"/>
                    <a:lumOff val="35000"/>
                  </a:schemeClr>
                </a:solidFill>
                <a:latin typeface="Calibri Light" charset="0"/>
                <a:ea typeface="Calibri Light" charset="0"/>
                <a:cs typeface="Calibri Light" charset="0"/>
              </a:rPr>
              <a:t>?</a:t>
            </a:r>
          </a:p>
          <a:p>
            <a:pPr marL="171450" indent="-171450">
              <a:buFontTx/>
              <a:buChar char="-"/>
            </a:pPr>
            <a:r>
              <a:rPr lang="de-CH" dirty="0"/>
              <a:t>Who </a:t>
            </a:r>
            <a:r>
              <a:rPr lang="de-CH" dirty="0" err="1"/>
              <a:t>thinks</a:t>
            </a:r>
            <a:r>
              <a:rPr lang="de-CH" dirty="0"/>
              <a:t> </a:t>
            </a:r>
            <a:r>
              <a:rPr lang="de-CH" dirty="0" err="1"/>
              <a:t>governments</a:t>
            </a:r>
            <a:r>
              <a:rPr lang="de-CH" dirty="0"/>
              <a:t> </a:t>
            </a:r>
            <a:r>
              <a:rPr lang="de-CH" dirty="0" err="1"/>
              <a:t>can</a:t>
            </a:r>
            <a:r>
              <a:rPr lang="de-CH" dirty="0"/>
              <a:t> </a:t>
            </a:r>
            <a:r>
              <a:rPr lang="de-CH" dirty="0" err="1"/>
              <a:t>solve</a:t>
            </a:r>
            <a:r>
              <a:rPr lang="de-CH" dirty="0"/>
              <a:t> </a:t>
            </a:r>
            <a:r>
              <a:rPr lang="de-CH" dirty="0" err="1"/>
              <a:t>most</a:t>
            </a:r>
            <a:r>
              <a:rPr lang="de-CH" dirty="0"/>
              <a:t> </a:t>
            </a:r>
            <a:r>
              <a:rPr lang="de-CH" dirty="0" err="1"/>
              <a:t>cybersecurity</a:t>
            </a:r>
            <a:r>
              <a:rPr lang="de-CH" dirty="0"/>
              <a:t> </a:t>
            </a:r>
            <a:r>
              <a:rPr lang="de-CH" dirty="0" err="1"/>
              <a:t>problems</a:t>
            </a:r>
            <a:r>
              <a:rPr lang="de-CH" dirty="0"/>
              <a:t>?</a:t>
            </a:r>
          </a:p>
          <a:p>
            <a:pPr marL="171450" indent="-171450">
              <a:buFontTx/>
              <a:buChar char="-"/>
            </a:pPr>
            <a:endParaRPr lang="de-CH" dirty="0"/>
          </a:p>
        </p:txBody>
      </p:sp>
      <p:sp>
        <p:nvSpPr>
          <p:cNvPr id="4" name="Slide Number Placeholder 3"/>
          <p:cNvSpPr>
            <a:spLocks noGrp="1"/>
          </p:cNvSpPr>
          <p:nvPr>
            <p:ph type="sldNum" idx="10"/>
          </p:nvPr>
        </p:nvSpPr>
        <p:spPr/>
        <p:txBody>
          <a:bodyPr/>
          <a:lstStyle/>
          <a:p>
            <a:pPr marL="215900" marR="0" lvl="0" indent="-250190" algn="r" rtl="0">
              <a:spcBef>
                <a:spcPts val="0"/>
              </a:spcBef>
              <a:spcAft>
                <a:spcPts val="0"/>
              </a:spcAft>
              <a:buClr>
                <a:srgbClr val="000000"/>
              </a:buClr>
              <a:buSzPts val="540"/>
              <a:buFont typeface="Noto Sans Symbols"/>
              <a:buNone/>
            </a:pPr>
            <a:fld id="{00000000-1234-1234-1234-123412341234}" type="slidenum">
              <a:rPr lang="en-US" sz="1200" b="0" i="0" u="none" strike="noStrike" cap="none" smtClean="0">
                <a:solidFill>
                  <a:srgbClr val="000000"/>
                </a:solidFill>
                <a:latin typeface="Times New Roman"/>
                <a:ea typeface="Times New Roman"/>
                <a:cs typeface="Times New Roman"/>
                <a:sym typeface="Times New Roman"/>
              </a:rPr>
              <a:t>11</a:t>
            </a:fld>
            <a:endParaRPr lang="en-US"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717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In a classroom situation ask people to group according to answers. In the Video training ask people to reflect abut these question themselves.</a:t>
            </a:r>
          </a:p>
        </p:txBody>
      </p:sp>
      <p:sp>
        <p:nvSpPr>
          <p:cNvPr id="4" name="Slide Number Placeholder 3"/>
          <p:cNvSpPr>
            <a:spLocks noGrp="1"/>
          </p:cNvSpPr>
          <p:nvPr>
            <p:ph type="sldNum" sz="quarter" idx="10"/>
          </p:nvPr>
        </p:nvSpPr>
        <p:spPr/>
        <p:txBody>
          <a:bodyPr/>
          <a:lstStyle/>
          <a:p>
            <a:fld id="{136E53A4-3F4D-8748-A0FA-BB510B091717}" type="slidenum">
              <a:rPr lang="en-GB" smtClean="0"/>
              <a:t>12</a:t>
            </a:fld>
            <a:endParaRPr lang="en-GB"/>
          </a:p>
        </p:txBody>
      </p:sp>
    </p:spTree>
    <p:extLst>
      <p:ext uri="{BB962C8B-B14F-4D97-AF65-F5344CB8AC3E}">
        <p14:creationId xmlns:p14="http://schemas.microsoft.com/office/powerpoint/2010/main" val="397756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14</a:t>
            </a:fld>
            <a:endParaRPr lang="en-GB"/>
          </a:p>
        </p:txBody>
      </p:sp>
    </p:spTree>
    <p:extLst>
      <p:ext uri="{BB962C8B-B14F-4D97-AF65-F5344CB8AC3E}">
        <p14:creationId xmlns:p14="http://schemas.microsoft.com/office/powerpoint/2010/main" val="21356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Image: CC0 https://</a:t>
            </a:r>
            <a:r>
              <a:rPr lang="en-GB" dirty="0" err="1"/>
              <a:t>pixabay.com</a:t>
            </a:r>
            <a:r>
              <a:rPr lang="en-GB" dirty="0"/>
              <a:t>/</a:t>
            </a:r>
            <a:r>
              <a:rPr lang="en-GB" dirty="0" err="1"/>
              <a:t>en</a:t>
            </a:r>
            <a:r>
              <a:rPr lang="en-GB" dirty="0"/>
              <a:t>/network-iot-internet-of-things-782707/</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15</a:t>
            </a:fld>
            <a:endParaRPr lang="en-GB"/>
          </a:p>
        </p:txBody>
      </p:sp>
    </p:spTree>
    <p:extLst>
      <p:ext uri="{BB962C8B-B14F-4D97-AF65-F5344CB8AC3E}">
        <p14:creationId xmlns:p14="http://schemas.microsoft.com/office/powerpoint/2010/main" val="96416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The basic addressing element in the internet is the, well, internet address. Most devices use IPv4 addresses, which have run out. </a:t>
            </a:r>
          </a:p>
          <a:p>
            <a:r>
              <a:rPr lang="en-GB" dirty="0"/>
              <a:t>The IPv6, some tomes called new internet protocol, even though it about as old as the IPv4 protocol uses 128 bits, which allows for plenty of addresses. But this protocol, because it’s a bit more complicated is not yet widely used. </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16</a:t>
            </a:fld>
            <a:endParaRPr lang="en-GB"/>
          </a:p>
        </p:txBody>
      </p:sp>
    </p:spTree>
    <p:extLst>
      <p:ext uri="{BB962C8B-B14F-4D97-AF65-F5344CB8AC3E}">
        <p14:creationId xmlns:p14="http://schemas.microsoft.com/office/powerpoint/2010/main" val="2025590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We often need to to have more than just one address, namely a collection or network of addresses (e.g. all computers on this floor). For this we use the </a:t>
            </a:r>
            <a:r>
              <a:rPr lang="en-GB" dirty="0" err="1"/>
              <a:t>cidr</a:t>
            </a:r>
            <a:r>
              <a:rPr lang="en-GB" dirty="0"/>
              <a:t> notation. It’s based on binary arithmetic and thus suitable for computers to work with. </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17</a:t>
            </a:fld>
            <a:endParaRPr lang="en-GB"/>
          </a:p>
        </p:txBody>
      </p:sp>
    </p:spTree>
    <p:extLst>
      <p:ext uri="{BB962C8B-B14F-4D97-AF65-F5344CB8AC3E}">
        <p14:creationId xmlns:p14="http://schemas.microsoft.com/office/powerpoint/2010/main" val="3717995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In classical telephony a standing connection is established between two endpoints. In the internet however information is separated into chunks (a few hundred bytes), called packets. These are transported to a router, a computer specialized in handling this packet. It contains huge tables for all internet addresses that tell him where to send it. Once he figures out which the next router is the packet is handed over, until it reaches its final destination. This is much more efficient then a switched network, as a connection does not tie up resources and endpoints can have many connections open at the same time. (Just send out packets to different destinations. </a:t>
            </a:r>
          </a:p>
          <a:p>
            <a:endParaRPr lang="en-GB" dirty="0"/>
          </a:p>
          <a:p>
            <a:r>
              <a:rPr lang="en-GB" dirty="0"/>
              <a:t>Note, that the reply does not necessarily need to travel the same way </a:t>
            </a:r>
          </a:p>
          <a:p>
            <a:endParaRPr lang="en-GB" dirty="0"/>
          </a:p>
          <a:p>
            <a:endParaRPr lang="en-GB" dirty="0"/>
          </a:p>
          <a:p>
            <a:r>
              <a:rPr lang="en-GB" dirty="0"/>
              <a:t>Copyright </a:t>
            </a:r>
            <a:r>
              <a:rPr lang="en-GB" dirty="0" err="1"/>
              <a:t>Foto</a:t>
            </a:r>
            <a:r>
              <a:rPr lang="en-GB" dirty="0"/>
              <a:t>: </a:t>
            </a:r>
            <a:r>
              <a:rPr lang="en-US" dirty="0">
                <a:hlinkClick r:id="rId3"/>
              </a:rPr>
              <a:t>The U.S. National Archives @ Flickr Commons</a:t>
            </a:r>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18</a:t>
            </a:fld>
            <a:endParaRPr lang="en-GB"/>
          </a:p>
        </p:txBody>
      </p:sp>
    </p:spTree>
    <p:extLst>
      <p:ext uri="{BB962C8B-B14F-4D97-AF65-F5344CB8AC3E}">
        <p14:creationId xmlns:p14="http://schemas.microsoft.com/office/powerpoint/2010/main" val="3757623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19</a:t>
            </a:fld>
            <a:endParaRPr lang="en-GB"/>
          </a:p>
        </p:txBody>
      </p:sp>
    </p:spTree>
    <p:extLst>
      <p:ext uri="{BB962C8B-B14F-4D97-AF65-F5344CB8AC3E}">
        <p14:creationId xmlns:p14="http://schemas.microsoft.com/office/powerpoint/2010/main" val="7247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Routers now which network knows how to pass info on the the destination IP</a:t>
            </a:r>
          </a:p>
          <a:p>
            <a:r>
              <a:rPr lang="en-GB" dirty="0"/>
              <a:t>Routers advertise what info they know (This is called the border gateway protocol, BGP)</a:t>
            </a:r>
          </a:p>
          <a:p>
            <a:r>
              <a:rPr lang="en-GB" dirty="0"/>
              <a:t>Autonomous systems can be very small or very big and are not tied to national boarders, but rather to companies like ISP or organisations, like the UN</a:t>
            </a:r>
          </a:p>
        </p:txBody>
      </p:sp>
      <p:sp>
        <p:nvSpPr>
          <p:cNvPr id="4" name="Slide Number Placeholder 3"/>
          <p:cNvSpPr>
            <a:spLocks noGrp="1"/>
          </p:cNvSpPr>
          <p:nvPr>
            <p:ph type="sldNum" sz="quarter" idx="10"/>
          </p:nvPr>
        </p:nvSpPr>
        <p:spPr/>
        <p:txBody>
          <a:bodyPr/>
          <a:lstStyle/>
          <a:p>
            <a:fld id="{136E53A4-3F4D-8748-A0FA-BB510B091717}" type="slidenum">
              <a:rPr lang="en-GB" smtClean="0"/>
              <a:t>20</a:t>
            </a:fld>
            <a:endParaRPr lang="en-GB"/>
          </a:p>
        </p:txBody>
      </p:sp>
    </p:spTree>
    <p:extLst>
      <p:ext uri="{BB962C8B-B14F-4D97-AF65-F5344CB8AC3E}">
        <p14:creationId xmlns:p14="http://schemas.microsoft.com/office/powerpoint/2010/main" val="3353058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Think of an internet address as a street name. There might be different ways to get there and there are different places to go to.</a:t>
            </a:r>
          </a:p>
          <a:p>
            <a:endParaRPr lang="en-GB" dirty="0"/>
          </a:p>
          <a:p>
            <a:r>
              <a:rPr lang="en-GB" dirty="0"/>
              <a:t>Image: CC0 https://</a:t>
            </a:r>
            <a:r>
              <a:rPr lang="en-GB" dirty="0" err="1"/>
              <a:t>pxhere.com</a:t>
            </a:r>
            <a:r>
              <a:rPr lang="en-GB" dirty="0"/>
              <a:t>/</a:t>
            </a:r>
            <a:r>
              <a:rPr lang="en-GB" dirty="0" err="1"/>
              <a:t>en</a:t>
            </a:r>
            <a:r>
              <a:rPr lang="en-GB" dirty="0"/>
              <a:t>/photo/86816</a:t>
            </a:r>
          </a:p>
        </p:txBody>
      </p:sp>
      <p:sp>
        <p:nvSpPr>
          <p:cNvPr id="4" name="Slide Number Placeholder 3"/>
          <p:cNvSpPr>
            <a:spLocks noGrp="1"/>
          </p:cNvSpPr>
          <p:nvPr>
            <p:ph type="sldNum" sz="quarter" idx="10"/>
          </p:nvPr>
        </p:nvSpPr>
        <p:spPr/>
        <p:txBody>
          <a:bodyPr/>
          <a:lstStyle/>
          <a:p>
            <a:fld id="{136E53A4-3F4D-8748-A0FA-BB510B091717}" type="slidenum">
              <a:rPr lang="en-GB" smtClean="0"/>
              <a:t>24</a:t>
            </a:fld>
            <a:endParaRPr lang="en-GB"/>
          </a:p>
        </p:txBody>
      </p:sp>
    </p:spTree>
    <p:extLst>
      <p:ext uri="{BB962C8B-B14F-4D97-AF65-F5344CB8AC3E}">
        <p14:creationId xmlns:p14="http://schemas.microsoft.com/office/powerpoint/2010/main" val="323682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FIRST Training materials</a:t>
            </a:r>
            <a:r>
              <a:rPr lang="en-GB" baseline="0" dirty="0"/>
              <a:t> are available for non-commercial use under a CC license. We would appreciate if you let us know that you use it: Send a mail to </a:t>
            </a:r>
            <a:r>
              <a:rPr lang="en-GB" baseline="0" dirty="0" err="1"/>
              <a:t>first-sec@firtst.org</a:t>
            </a:r>
            <a:r>
              <a:rPr lang="en-GB" baseline="0" dirty="0"/>
              <a:t> with your feedback</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2</a:t>
            </a:fld>
            <a:endParaRPr lang="en-GB"/>
          </a:p>
        </p:txBody>
      </p:sp>
    </p:spTree>
    <p:extLst>
      <p:ext uri="{BB962C8B-B14F-4D97-AF65-F5344CB8AC3E}">
        <p14:creationId xmlns:p14="http://schemas.microsoft.com/office/powerpoint/2010/main" val="126112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25</a:t>
            </a:fld>
            <a:endParaRPr lang="en-GB"/>
          </a:p>
        </p:txBody>
      </p:sp>
    </p:spTree>
    <p:extLst>
      <p:ext uri="{BB962C8B-B14F-4D97-AF65-F5344CB8AC3E}">
        <p14:creationId xmlns:p14="http://schemas.microsoft.com/office/powerpoint/2010/main" val="419737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The DNS is a </a:t>
            </a:r>
            <a:r>
              <a:rPr lang="en-GB" dirty="0" err="1"/>
              <a:t>globa</a:t>
            </a:r>
            <a:r>
              <a:rPr lang="en-GB" dirty="0"/>
              <a:t> distributed hierarchical database. For each level there is a server responsible</a:t>
            </a:r>
          </a:p>
        </p:txBody>
      </p:sp>
      <p:sp>
        <p:nvSpPr>
          <p:cNvPr id="4" name="Slide Number Placeholder 3"/>
          <p:cNvSpPr>
            <a:spLocks noGrp="1"/>
          </p:cNvSpPr>
          <p:nvPr>
            <p:ph type="sldNum" sz="quarter" idx="10"/>
          </p:nvPr>
        </p:nvSpPr>
        <p:spPr/>
        <p:txBody>
          <a:bodyPr/>
          <a:lstStyle/>
          <a:p>
            <a:fld id="{136E53A4-3F4D-8748-A0FA-BB510B091717}" type="slidenum">
              <a:rPr lang="en-GB" smtClean="0"/>
              <a:t>28</a:t>
            </a:fld>
            <a:endParaRPr lang="en-GB"/>
          </a:p>
        </p:txBody>
      </p:sp>
    </p:spTree>
    <p:extLst>
      <p:ext uri="{BB962C8B-B14F-4D97-AF65-F5344CB8AC3E}">
        <p14:creationId xmlns:p14="http://schemas.microsoft.com/office/powerpoint/2010/main" val="409238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34</a:t>
            </a:fld>
            <a:endParaRPr lang="en-GB"/>
          </a:p>
        </p:txBody>
      </p:sp>
    </p:spTree>
    <p:extLst>
      <p:ext uri="{BB962C8B-B14F-4D97-AF65-F5344CB8AC3E}">
        <p14:creationId xmlns:p14="http://schemas.microsoft.com/office/powerpoint/2010/main" val="1200698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Cybercrime is a big word, Google finds a gazillion hits. But are the bad guys really waring hoodies and baklavas?</a:t>
            </a:r>
          </a:p>
          <a:p>
            <a:r>
              <a:rPr lang="en-GB" dirty="0"/>
              <a:t>Do they steal punched credit cards? What the heck are they doing?</a:t>
            </a:r>
          </a:p>
          <a:p>
            <a:endParaRPr lang="en-GB" dirty="0"/>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36</a:t>
            </a:fld>
            <a:endParaRPr lang="en-GB"/>
          </a:p>
        </p:txBody>
      </p:sp>
    </p:spTree>
    <p:extLst>
      <p:ext uri="{BB962C8B-B14F-4D97-AF65-F5344CB8AC3E}">
        <p14:creationId xmlns:p14="http://schemas.microsoft.com/office/powerpoint/2010/main" val="2977751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a:t>
            </a:r>
            <a:r>
              <a:rPr lang="en-GB" baseline="0" dirty="0"/>
              <a:t> are we talking about? This story begins, like so many in this game, with a hacked device. But what does it take to to hack this device? And why would you do this? Let’s explore these questions briefly!</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37</a:t>
            </a:fld>
            <a:endParaRPr lang="en-GB"/>
          </a:p>
        </p:txBody>
      </p:sp>
    </p:spTree>
    <p:extLst>
      <p:ext uri="{BB962C8B-B14F-4D97-AF65-F5344CB8AC3E}">
        <p14:creationId xmlns:p14="http://schemas.microsoft.com/office/powerpoint/2010/main" val="424236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you do with so called injects,</a:t>
            </a:r>
            <a:r>
              <a:rPr lang="en-GB" baseline="0" dirty="0"/>
              <a:t> all available in the under ground market.</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38</a:t>
            </a:fld>
            <a:endParaRPr lang="en-GB"/>
          </a:p>
        </p:txBody>
      </p:sp>
    </p:spTree>
    <p:extLst>
      <p:ext uri="{BB962C8B-B14F-4D97-AF65-F5344CB8AC3E}">
        <p14:creationId xmlns:p14="http://schemas.microsoft.com/office/powerpoint/2010/main" val="816877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err="1"/>
              <a:t>Here</a:t>
            </a:r>
            <a:r>
              <a:rPr lang="de-CH" dirty="0"/>
              <a:t> </a:t>
            </a:r>
            <a:r>
              <a:rPr lang="de-CH" dirty="0" err="1"/>
              <a:t>is</a:t>
            </a:r>
            <a:r>
              <a:rPr lang="de-CH" dirty="0"/>
              <a:t> an </a:t>
            </a:r>
            <a:r>
              <a:rPr lang="de-CH" dirty="0" err="1"/>
              <a:t>example</a:t>
            </a:r>
            <a:r>
              <a:rPr lang="de-CH" dirty="0"/>
              <a:t> </a:t>
            </a:r>
            <a:r>
              <a:rPr lang="de-CH" dirty="0" err="1"/>
              <a:t>of</a:t>
            </a:r>
            <a:r>
              <a:rPr lang="de-CH" dirty="0"/>
              <a:t> </a:t>
            </a:r>
            <a:r>
              <a:rPr lang="de-CH" dirty="0" err="1"/>
              <a:t>how</a:t>
            </a:r>
            <a:r>
              <a:rPr lang="de-CH" dirty="0"/>
              <a:t> 0-days</a:t>
            </a:r>
            <a:r>
              <a:rPr lang="de-CH" baseline="0" dirty="0"/>
              <a:t> </a:t>
            </a:r>
            <a:r>
              <a:rPr lang="de-CH" baseline="0" dirty="0" err="1"/>
              <a:t>are</a:t>
            </a:r>
            <a:r>
              <a:rPr lang="de-CH" baseline="0" dirty="0"/>
              <a:t> </a:t>
            </a:r>
            <a:r>
              <a:rPr lang="de-CH" baseline="0" dirty="0" err="1"/>
              <a:t>traded</a:t>
            </a:r>
            <a:r>
              <a:rPr lang="de-CH" baseline="0" dirty="0"/>
              <a:t>. This </a:t>
            </a:r>
            <a:r>
              <a:rPr lang="de-CH" baseline="0" dirty="0" err="1"/>
              <a:t>is</a:t>
            </a:r>
            <a:r>
              <a:rPr lang="de-CH" baseline="0" dirty="0"/>
              <a:t> a </a:t>
            </a:r>
            <a:r>
              <a:rPr lang="de-CH" baseline="0" dirty="0" err="1"/>
              <a:t>shady</a:t>
            </a:r>
            <a:r>
              <a:rPr lang="de-CH" baseline="0" dirty="0"/>
              <a:t> Business </a:t>
            </a:r>
            <a:r>
              <a:rPr lang="de-CH" baseline="0" dirty="0" err="1"/>
              <a:t>with</a:t>
            </a:r>
            <a:r>
              <a:rPr lang="de-CH" baseline="0" dirty="0"/>
              <a:t> </a:t>
            </a:r>
            <a:r>
              <a:rPr lang="de-CH" baseline="0" dirty="0" err="1"/>
              <a:t>many</a:t>
            </a:r>
            <a:r>
              <a:rPr lang="de-CH" baseline="0" dirty="0"/>
              <a:t> </a:t>
            </a:r>
            <a:r>
              <a:rPr lang="de-CH" baseline="0" dirty="0" err="1"/>
              <a:t>plyers</a:t>
            </a:r>
            <a:r>
              <a:rPr lang="de-CH" baseline="0" dirty="0"/>
              <a:t>, </a:t>
            </a:r>
            <a:r>
              <a:rPr lang="de-CH" baseline="0" dirty="0" err="1"/>
              <a:t>most</a:t>
            </a:r>
            <a:r>
              <a:rPr lang="de-CH" baseline="0" dirty="0"/>
              <a:t> </a:t>
            </a:r>
            <a:r>
              <a:rPr lang="de-CH" baseline="0" dirty="0" err="1"/>
              <a:t>notably</a:t>
            </a:r>
            <a:r>
              <a:rPr lang="de-CH" baseline="0" dirty="0"/>
              <a:t>  </a:t>
            </a:r>
            <a:r>
              <a:rPr lang="de-CH" baseline="0" dirty="0" err="1"/>
              <a:t>government</a:t>
            </a:r>
            <a:r>
              <a:rPr lang="de-CH" baseline="0" dirty="0"/>
              <a:t> </a:t>
            </a:r>
            <a:r>
              <a:rPr lang="de-CH" baseline="0" dirty="0" err="1"/>
              <a:t>players</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39</a:t>
            </a:fld>
            <a:endParaRPr lang="de-CH"/>
          </a:p>
        </p:txBody>
      </p:sp>
    </p:spTree>
    <p:extLst>
      <p:ext uri="{BB962C8B-B14F-4D97-AF65-F5344CB8AC3E}">
        <p14:creationId xmlns:p14="http://schemas.microsoft.com/office/powerpoint/2010/main" val="303438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a:t>E.g. </a:t>
            </a:r>
            <a:r>
              <a:rPr lang="de-CH" dirty="0" err="1"/>
              <a:t>the</a:t>
            </a:r>
            <a:r>
              <a:rPr lang="de-CH" dirty="0"/>
              <a:t> FBI </a:t>
            </a:r>
            <a:r>
              <a:rPr lang="de-CH" dirty="0" err="1"/>
              <a:t>payed</a:t>
            </a:r>
            <a:r>
              <a:rPr lang="de-CH" dirty="0"/>
              <a:t> 1.3 Million </a:t>
            </a:r>
            <a:r>
              <a:rPr lang="de-CH" dirty="0" err="1"/>
              <a:t>dollars</a:t>
            </a:r>
            <a:r>
              <a:rPr lang="de-CH" dirty="0"/>
              <a:t> </a:t>
            </a:r>
            <a:r>
              <a:rPr lang="de-CH" dirty="0" err="1"/>
              <a:t>to</a:t>
            </a:r>
            <a:r>
              <a:rPr lang="de-CH" dirty="0"/>
              <a:t> </a:t>
            </a:r>
            <a:r>
              <a:rPr lang="de-CH" dirty="0" err="1"/>
              <a:t>read</a:t>
            </a:r>
            <a:r>
              <a:rPr lang="de-CH" dirty="0"/>
              <a:t> </a:t>
            </a:r>
            <a:r>
              <a:rPr lang="de-CH" dirty="0" err="1"/>
              <a:t>one</a:t>
            </a:r>
            <a:r>
              <a:rPr lang="de-CH" baseline="0" dirty="0"/>
              <a:t> </a:t>
            </a:r>
            <a:r>
              <a:rPr lang="de-CH" baseline="0" dirty="0" err="1"/>
              <a:t>phone</a:t>
            </a:r>
            <a:r>
              <a:rPr lang="de-CH" baseline="0" dirty="0"/>
              <a:t>. This </a:t>
            </a:r>
            <a:r>
              <a:rPr lang="de-CH" baseline="0" dirty="0" err="1"/>
              <a:t>is</a:t>
            </a:r>
            <a:r>
              <a:rPr lang="de-CH" baseline="0" dirty="0"/>
              <a:t> a </a:t>
            </a:r>
            <a:r>
              <a:rPr lang="de-CH" baseline="0" dirty="0" err="1"/>
              <a:t>fairly</a:t>
            </a:r>
            <a:r>
              <a:rPr lang="de-CH" baseline="0" dirty="0"/>
              <a:t> high </a:t>
            </a:r>
            <a:r>
              <a:rPr lang="de-CH" baseline="0" dirty="0" err="1"/>
              <a:t>price</a:t>
            </a:r>
            <a:r>
              <a:rPr lang="de-CH" baseline="0" dirty="0"/>
              <a:t>, </a:t>
            </a:r>
            <a:r>
              <a:rPr lang="de-CH" baseline="0" dirty="0" err="1"/>
              <a:t>typically</a:t>
            </a:r>
            <a:r>
              <a:rPr lang="de-CH" baseline="0" dirty="0"/>
              <a:t> </a:t>
            </a:r>
            <a:r>
              <a:rPr lang="de-CH" baseline="0" dirty="0" err="1"/>
              <a:t>the</a:t>
            </a:r>
            <a:r>
              <a:rPr lang="de-CH" baseline="0" dirty="0"/>
              <a:t> </a:t>
            </a:r>
            <a:r>
              <a:rPr lang="de-CH" baseline="0" dirty="0" err="1"/>
              <a:t>prices</a:t>
            </a:r>
            <a:r>
              <a:rPr lang="de-CH" baseline="0" dirty="0"/>
              <a:t> </a:t>
            </a:r>
            <a:r>
              <a:rPr lang="de-CH" baseline="0" dirty="0" err="1"/>
              <a:t>are</a:t>
            </a:r>
            <a:r>
              <a:rPr lang="de-CH" baseline="0" dirty="0"/>
              <a:t> </a:t>
            </a:r>
            <a:r>
              <a:rPr lang="de-CH" baseline="0" dirty="0" err="1"/>
              <a:t>around</a:t>
            </a:r>
            <a:r>
              <a:rPr lang="de-CH" baseline="0" dirty="0"/>
              <a:t> 250‘000 $</a:t>
            </a:r>
          </a:p>
          <a:p>
            <a:endParaRPr lang="de-CH" baseline="0" dirty="0"/>
          </a:p>
          <a:p>
            <a:r>
              <a:rPr lang="de-CH" baseline="0" dirty="0" err="1"/>
              <a:t>Older</a:t>
            </a:r>
            <a:r>
              <a:rPr lang="de-CH" baseline="0" dirty="0"/>
              <a:t> </a:t>
            </a:r>
            <a:r>
              <a:rPr lang="de-CH" baseline="0" dirty="0" err="1"/>
              <a:t>exploits</a:t>
            </a:r>
            <a:r>
              <a:rPr lang="de-CH" baseline="0" dirty="0"/>
              <a:t> (~ 6 </a:t>
            </a:r>
            <a:r>
              <a:rPr lang="de-CH" baseline="0" dirty="0" err="1"/>
              <a:t>mt</a:t>
            </a:r>
            <a:r>
              <a:rPr lang="de-CH" baseline="0" dirty="0"/>
              <a:t> </a:t>
            </a:r>
            <a:r>
              <a:rPr lang="mr-IN" baseline="0" dirty="0"/>
              <a:t>–</a:t>
            </a:r>
            <a:r>
              <a:rPr lang="de-CH" baseline="0" dirty="0"/>
              <a:t> 1.5 </a:t>
            </a:r>
            <a:r>
              <a:rPr lang="de-CH" baseline="0" dirty="0" err="1"/>
              <a:t>years</a:t>
            </a:r>
            <a:r>
              <a:rPr lang="de-CH" baseline="0" dirty="0"/>
              <a:t>) </a:t>
            </a:r>
            <a:r>
              <a:rPr lang="de-CH" baseline="0" dirty="0" err="1"/>
              <a:t>go</a:t>
            </a:r>
            <a:r>
              <a:rPr lang="de-CH" baseline="0" dirty="0"/>
              <a:t> </a:t>
            </a:r>
            <a:r>
              <a:rPr lang="de-CH" baseline="0" dirty="0" err="1"/>
              <a:t>for</a:t>
            </a:r>
            <a:r>
              <a:rPr lang="de-CH" baseline="0" dirty="0"/>
              <a:t> a </a:t>
            </a:r>
            <a:r>
              <a:rPr lang="de-CH" baseline="0" dirty="0" err="1"/>
              <a:t>few</a:t>
            </a:r>
            <a:r>
              <a:rPr lang="de-CH" baseline="0" dirty="0"/>
              <a:t> </a:t>
            </a:r>
            <a:r>
              <a:rPr lang="de-CH" baseline="0" dirty="0" err="1"/>
              <a:t>thousend</a:t>
            </a:r>
            <a:r>
              <a:rPr lang="de-CH" baseline="0" dirty="0"/>
              <a:t> $$</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40</a:t>
            </a:fld>
            <a:endParaRPr lang="de-CH"/>
          </a:p>
        </p:txBody>
      </p:sp>
    </p:spTree>
    <p:extLst>
      <p:ext uri="{BB962C8B-B14F-4D97-AF65-F5344CB8AC3E}">
        <p14:creationId xmlns:p14="http://schemas.microsoft.com/office/powerpoint/2010/main" val="808267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 you can exploit. You now need an infrastructure to deliver these to victim systems.</a:t>
            </a:r>
            <a:r>
              <a:rPr lang="en-GB" baseline="0" dirty="0"/>
              <a:t> This is a service, which goes under the name exploit kits.</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41</a:t>
            </a:fld>
            <a:endParaRPr lang="en-GB"/>
          </a:p>
        </p:txBody>
      </p:sp>
    </p:spTree>
    <p:extLst>
      <p:ext uri="{BB962C8B-B14F-4D97-AF65-F5344CB8AC3E}">
        <p14:creationId xmlns:p14="http://schemas.microsoft.com/office/powerpoint/2010/main" val="3849587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Here</a:t>
            </a:r>
            <a:r>
              <a:rPr lang="en-GB" baseline="0" dirty="0"/>
              <a:t> an example: It comes with a GUI. You see where computers are hacked, which OS they run etc. </a:t>
            </a:r>
            <a:r>
              <a:rPr lang="en-GB" baseline="0" dirty="0" err="1"/>
              <a:t>Dending</a:t>
            </a:r>
            <a:r>
              <a:rPr lang="en-GB" baseline="0" dirty="0"/>
              <a:t> on the country you will deliver different malware (or rather you sell the hacked systems to some one else)</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42</a:t>
            </a:fld>
            <a:endParaRPr lang="en-GB"/>
          </a:p>
        </p:txBody>
      </p:sp>
    </p:spTree>
    <p:extLst>
      <p:ext uri="{BB962C8B-B14F-4D97-AF65-F5344CB8AC3E}">
        <p14:creationId xmlns:p14="http://schemas.microsoft.com/office/powerpoint/2010/main" val="342289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err="1"/>
              <a:t>Foto</a:t>
            </a:r>
            <a:r>
              <a:rPr lang="en-GB" dirty="0"/>
              <a:t> © Serge </a:t>
            </a:r>
            <a:r>
              <a:rPr lang="en-GB" dirty="0" err="1"/>
              <a:t>Droz</a:t>
            </a:r>
            <a:r>
              <a:rPr lang="en-GB" dirty="0"/>
              <a:t>, </a:t>
            </a:r>
            <a:r>
              <a:rPr lang="en-US" dirty="0"/>
              <a:t>Kara-Kum Desert, Turkmenistan</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3</a:t>
            </a:fld>
            <a:endParaRPr lang="en-GB"/>
          </a:p>
        </p:txBody>
      </p:sp>
    </p:spTree>
    <p:extLst>
      <p:ext uri="{BB962C8B-B14F-4D97-AF65-F5344CB8AC3E}">
        <p14:creationId xmlns:p14="http://schemas.microsoft.com/office/powerpoint/2010/main" val="57537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a:t>This </a:t>
            </a:r>
            <a:r>
              <a:rPr lang="de-CH" dirty="0" err="1"/>
              <a:t>is</a:t>
            </a:r>
            <a:r>
              <a:rPr lang="de-CH" dirty="0"/>
              <a:t> </a:t>
            </a:r>
            <a:r>
              <a:rPr lang="de-CH" dirty="0" err="1"/>
              <a:t>the</a:t>
            </a:r>
            <a:r>
              <a:rPr lang="de-CH" dirty="0"/>
              <a:t> </a:t>
            </a:r>
            <a:r>
              <a:rPr lang="de-CH" dirty="0" err="1"/>
              <a:t>author</a:t>
            </a:r>
            <a:r>
              <a:rPr lang="de-CH" dirty="0"/>
              <a:t> </a:t>
            </a:r>
            <a:r>
              <a:rPr lang="de-CH" dirty="0" err="1"/>
              <a:t>of</a:t>
            </a:r>
            <a:r>
              <a:rPr lang="de-CH" dirty="0"/>
              <a:t> </a:t>
            </a:r>
            <a:r>
              <a:rPr lang="de-CH" dirty="0" err="1"/>
              <a:t>the</a:t>
            </a:r>
            <a:r>
              <a:rPr lang="de-CH" dirty="0"/>
              <a:t> </a:t>
            </a:r>
            <a:r>
              <a:rPr lang="de-CH" dirty="0" err="1"/>
              <a:t>Blackhole</a:t>
            </a:r>
            <a:r>
              <a:rPr lang="de-CH" dirty="0"/>
              <a:t> </a:t>
            </a:r>
            <a:r>
              <a:rPr lang="de-CH" dirty="0" err="1"/>
              <a:t>kit</a:t>
            </a:r>
            <a:r>
              <a:rPr lang="de-CH" dirty="0"/>
              <a:t>.</a:t>
            </a:r>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43</a:t>
            </a:fld>
            <a:endParaRPr lang="de-CH"/>
          </a:p>
        </p:txBody>
      </p:sp>
    </p:spTree>
    <p:extLst>
      <p:ext uri="{BB962C8B-B14F-4D97-AF65-F5344CB8AC3E}">
        <p14:creationId xmlns:p14="http://schemas.microsoft.com/office/powerpoint/2010/main" val="2381301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you can start installing malware,</a:t>
            </a:r>
            <a:r>
              <a:rPr lang="en-GB" baseline="0" dirty="0"/>
              <a:t> that is “viruses” Today they are frameworks that allow you to control the entries system</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44</a:t>
            </a:fld>
            <a:endParaRPr lang="en-GB"/>
          </a:p>
        </p:txBody>
      </p:sp>
    </p:spTree>
    <p:extLst>
      <p:ext uri="{BB962C8B-B14F-4D97-AF65-F5344CB8AC3E}">
        <p14:creationId xmlns:p14="http://schemas.microsoft.com/office/powerpoint/2010/main" val="3416275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You</a:t>
            </a:r>
            <a:r>
              <a:rPr lang="de-CH" dirty="0"/>
              <a:t> </a:t>
            </a:r>
            <a:r>
              <a:rPr lang="de-CH" dirty="0" err="1"/>
              <a:t>configure</a:t>
            </a:r>
            <a:r>
              <a:rPr lang="de-CH" baseline="0" dirty="0"/>
              <a:t> </a:t>
            </a:r>
            <a:r>
              <a:rPr lang="de-CH" baseline="0" dirty="0" err="1"/>
              <a:t>these</a:t>
            </a:r>
            <a:r>
              <a:rPr lang="de-CH" baseline="0" dirty="0"/>
              <a:t> </a:t>
            </a:r>
            <a:r>
              <a:rPr lang="de-CH" baseline="0" dirty="0" err="1"/>
              <a:t>with</a:t>
            </a:r>
            <a:r>
              <a:rPr lang="de-CH" baseline="0" dirty="0"/>
              <a:t> GUIs </a:t>
            </a:r>
            <a:r>
              <a:rPr lang="de-CH" baseline="0" dirty="0" err="1"/>
              <a:t>too</a:t>
            </a:r>
            <a:r>
              <a:rPr lang="de-CH" baseline="0" dirty="0"/>
              <a:t>. These </a:t>
            </a:r>
            <a:r>
              <a:rPr lang="de-CH" baseline="0" dirty="0" err="1"/>
              <a:t>you</a:t>
            </a:r>
            <a:r>
              <a:rPr lang="de-CH" baseline="0" dirty="0"/>
              <a:t> </a:t>
            </a:r>
            <a:r>
              <a:rPr lang="de-CH" baseline="0" dirty="0" err="1"/>
              <a:t>can</a:t>
            </a:r>
            <a:r>
              <a:rPr lang="de-CH" baseline="0" dirty="0"/>
              <a:t> </a:t>
            </a:r>
            <a:r>
              <a:rPr lang="de-CH" baseline="0" dirty="0" err="1"/>
              <a:t>buy</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45</a:t>
            </a:fld>
            <a:endParaRPr lang="de-CH"/>
          </a:p>
        </p:txBody>
      </p:sp>
    </p:spTree>
    <p:extLst>
      <p:ext uri="{BB962C8B-B14F-4D97-AF65-F5344CB8AC3E}">
        <p14:creationId xmlns:p14="http://schemas.microsoft.com/office/powerpoint/2010/main" val="1206885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Old </a:t>
            </a:r>
            <a:r>
              <a:rPr lang="de-CH" dirty="0" err="1"/>
              <a:t>times</a:t>
            </a:r>
            <a:r>
              <a:rPr lang="de-CH" dirty="0"/>
              <a:t>: </a:t>
            </a:r>
            <a:r>
              <a:rPr lang="de-CH" dirty="0" err="1"/>
              <a:t>Author</a:t>
            </a:r>
            <a:r>
              <a:rPr lang="de-CH" dirty="0"/>
              <a:t> </a:t>
            </a:r>
            <a:r>
              <a:rPr lang="de-CH" dirty="0" err="1"/>
              <a:t>controled</a:t>
            </a:r>
            <a:r>
              <a:rPr lang="de-CH" dirty="0"/>
              <a:t> all,</a:t>
            </a:r>
            <a:r>
              <a:rPr lang="de-CH" baseline="0" dirty="0"/>
              <a:t> </a:t>
            </a:r>
            <a:r>
              <a:rPr lang="de-CH" baseline="0" dirty="0" err="1"/>
              <a:t>and</a:t>
            </a:r>
            <a:r>
              <a:rPr lang="de-CH" baseline="0" dirty="0"/>
              <a:t> </a:t>
            </a:r>
            <a:r>
              <a:rPr lang="de-CH" baseline="0" dirty="0" err="1"/>
              <a:t>had</a:t>
            </a:r>
            <a:r>
              <a:rPr lang="de-CH" baseline="0" dirty="0"/>
              <a:t> all </a:t>
            </a:r>
            <a:r>
              <a:rPr lang="de-CH" baseline="0" dirty="0" err="1"/>
              <a:t>security</a:t>
            </a:r>
            <a:r>
              <a:rPr lang="de-CH" baseline="0" dirty="0"/>
              <a:t> </a:t>
            </a:r>
            <a:r>
              <a:rPr lang="de-CH" baseline="0" dirty="0" err="1"/>
              <a:t>researchers</a:t>
            </a:r>
            <a:r>
              <a:rPr lang="de-CH" baseline="0" dirty="0"/>
              <a:t> at </a:t>
            </a:r>
            <a:r>
              <a:rPr lang="de-CH" baseline="0" dirty="0" err="1"/>
              <a:t>his</a:t>
            </a:r>
            <a:r>
              <a:rPr lang="de-CH" baseline="0" dirty="0"/>
              <a:t> neck</a:t>
            </a:r>
          </a:p>
          <a:p>
            <a:r>
              <a:rPr lang="de-CH" baseline="0" dirty="0"/>
              <a:t>Today </a:t>
            </a:r>
            <a:r>
              <a:rPr lang="de-CH" baseline="0" dirty="0" err="1"/>
              <a:t>they</a:t>
            </a:r>
            <a:r>
              <a:rPr lang="de-CH" baseline="0" dirty="0"/>
              <a:t> </a:t>
            </a:r>
            <a:r>
              <a:rPr lang="de-CH" baseline="0" dirty="0" err="1"/>
              <a:t>sell</a:t>
            </a:r>
            <a:r>
              <a:rPr lang="de-CH" baseline="0" dirty="0"/>
              <a:t>/</a:t>
            </a:r>
            <a:r>
              <a:rPr lang="de-CH" baseline="0" dirty="0" err="1"/>
              <a:t>rent</a:t>
            </a:r>
            <a:r>
              <a:rPr lang="de-CH" baseline="0" dirty="0"/>
              <a:t> </a:t>
            </a:r>
            <a:r>
              <a:rPr lang="de-CH" baseline="0" dirty="0" err="1"/>
              <a:t>and</a:t>
            </a:r>
            <a:r>
              <a:rPr lang="de-CH" baseline="0" dirty="0"/>
              <a:t> </a:t>
            </a:r>
            <a:r>
              <a:rPr lang="de-CH" baseline="0" dirty="0" err="1"/>
              <a:t>many</a:t>
            </a:r>
            <a:r>
              <a:rPr lang="de-CH" baseline="0" dirty="0"/>
              <a:t> different </a:t>
            </a:r>
            <a:r>
              <a:rPr lang="de-CH" baseline="0" dirty="0" err="1"/>
              <a:t>groups</a:t>
            </a:r>
            <a:r>
              <a:rPr lang="de-CH" baseline="0" dirty="0"/>
              <a:t> </a:t>
            </a:r>
            <a:r>
              <a:rPr lang="de-CH" baseline="0" dirty="0" err="1"/>
              <a:t>operate</a:t>
            </a:r>
            <a:r>
              <a:rPr lang="de-CH" baseline="0" dirty="0"/>
              <a:t> </a:t>
            </a:r>
            <a:r>
              <a:rPr lang="de-CH" baseline="0" dirty="0" err="1"/>
              <a:t>these</a:t>
            </a:r>
            <a:r>
              <a:rPr lang="de-CH" baseline="0" dirty="0"/>
              <a:t>. </a:t>
            </a:r>
          </a:p>
          <a:p>
            <a:r>
              <a:rPr lang="de-CH" baseline="0" dirty="0"/>
              <a:t>This </a:t>
            </a:r>
            <a:r>
              <a:rPr lang="de-CH" baseline="0" dirty="0" err="1"/>
              <a:t>is</a:t>
            </a:r>
            <a:r>
              <a:rPr lang="de-CH" baseline="0" dirty="0"/>
              <a:t> an </a:t>
            </a:r>
            <a:r>
              <a:rPr lang="de-CH" baseline="0" dirty="0" err="1"/>
              <a:t>example</a:t>
            </a:r>
            <a:r>
              <a:rPr lang="de-CH" baseline="0" dirty="0"/>
              <a:t> </a:t>
            </a:r>
            <a:r>
              <a:rPr lang="de-CH" baseline="0" dirty="0" err="1"/>
              <a:t>of</a:t>
            </a:r>
            <a:r>
              <a:rPr lang="de-CH" baseline="0" dirty="0"/>
              <a:t> </a:t>
            </a:r>
            <a:r>
              <a:rPr lang="de-CH" baseline="0" dirty="0" err="1"/>
              <a:t>Retefee</a:t>
            </a:r>
            <a:r>
              <a:rPr lang="de-CH" baseline="0" dirty="0"/>
              <a:t>, a </a:t>
            </a:r>
            <a:r>
              <a:rPr lang="de-CH" baseline="0" dirty="0" err="1"/>
              <a:t>banking</a:t>
            </a:r>
            <a:r>
              <a:rPr lang="de-CH" baseline="0" dirty="0"/>
              <a:t> </a:t>
            </a:r>
            <a:r>
              <a:rPr lang="de-CH" baseline="0" dirty="0" err="1"/>
              <a:t>trojan</a:t>
            </a:r>
            <a:r>
              <a:rPr lang="de-CH" baseline="0" dirty="0"/>
              <a:t>, </a:t>
            </a:r>
            <a:r>
              <a:rPr lang="de-CH" baseline="0" dirty="0" err="1"/>
              <a:t>which</a:t>
            </a:r>
            <a:r>
              <a:rPr lang="de-CH" baseline="0" dirty="0"/>
              <a:t> </a:t>
            </a:r>
            <a:r>
              <a:rPr lang="de-CH" baseline="0" dirty="0" err="1"/>
              <a:t>is</a:t>
            </a:r>
            <a:r>
              <a:rPr lang="de-CH" baseline="0" dirty="0"/>
              <a:t> </a:t>
            </a:r>
            <a:r>
              <a:rPr lang="de-CH" baseline="0" dirty="0" err="1"/>
              <a:t>mostly</a:t>
            </a:r>
            <a:r>
              <a:rPr lang="de-CH" baseline="0" dirty="0"/>
              <a:t> </a:t>
            </a:r>
            <a:r>
              <a:rPr lang="de-CH" baseline="0" dirty="0" err="1"/>
              <a:t>active</a:t>
            </a:r>
            <a:r>
              <a:rPr lang="de-CH" baseline="0" dirty="0"/>
              <a:t> in AT </a:t>
            </a:r>
            <a:r>
              <a:rPr lang="de-CH" baseline="0" dirty="0" err="1"/>
              <a:t>and</a:t>
            </a:r>
            <a:r>
              <a:rPr lang="de-CH" baseline="0" dirty="0"/>
              <a:t> CH</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46</a:t>
            </a:fld>
            <a:endParaRPr lang="de-CH"/>
          </a:p>
        </p:txBody>
      </p:sp>
    </p:spTree>
    <p:extLst>
      <p:ext uri="{BB962C8B-B14F-4D97-AF65-F5344CB8AC3E}">
        <p14:creationId xmlns:p14="http://schemas.microsoft.com/office/powerpoint/2010/main" val="1511448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Finally you need to have software for</a:t>
            </a:r>
            <a:r>
              <a:rPr lang="en-GB" baseline="0" dirty="0"/>
              <a:t> your exact goal, kind of like an App. These are called injects</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47</a:t>
            </a:fld>
            <a:endParaRPr lang="en-GB"/>
          </a:p>
        </p:txBody>
      </p:sp>
    </p:spTree>
    <p:extLst>
      <p:ext uri="{BB962C8B-B14F-4D97-AF65-F5344CB8AC3E}">
        <p14:creationId xmlns:p14="http://schemas.microsoft.com/office/powerpoint/2010/main" val="294614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err="1"/>
              <a:t>They</a:t>
            </a:r>
            <a:r>
              <a:rPr lang="de-CH" dirty="0"/>
              <a:t> </a:t>
            </a:r>
            <a:r>
              <a:rPr lang="de-CH" dirty="0" err="1"/>
              <a:t>come</a:t>
            </a:r>
            <a:r>
              <a:rPr lang="de-CH" dirty="0"/>
              <a:t> </a:t>
            </a:r>
            <a:r>
              <a:rPr lang="de-CH" dirty="0" err="1"/>
              <a:t>with</a:t>
            </a:r>
            <a:r>
              <a:rPr lang="de-CH" dirty="0"/>
              <a:t> an EULA</a:t>
            </a:r>
          </a:p>
          <a:p>
            <a:r>
              <a:rPr lang="de-CH" dirty="0" err="1"/>
              <a:t>Question</a:t>
            </a:r>
            <a:r>
              <a:rPr lang="de-CH" dirty="0"/>
              <a:t>:</a:t>
            </a:r>
            <a:r>
              <a:rPr lang="de-CH" baseline="0" dirty="0"/>
              <a:t> </a:t>
            </a:r>
            <a:r>
              <a:rPr lang="de-CH" baseline="0" dirty="0" err="1"/>
              <a:t>How</a:t>
            </a:r>
            <a:r>
              <a:rPr lang="de-CH" baseline="0" dirty="0"/>
              <a:t> do </a:t>
            </a:r>
            <a:r>
              <a:rPr lang="de-CH" baseline="0" dirty="0" err="1"/>
              <a:t>you</a:t>
            </a:r>
            <a:r>
              <a:rPr lang="de-CH" baseline="0" dirty="0"/>
              <a:t> </a:t>
            </a:r>
            <a:r>
              <a:rPr lang="de-CH" baseline="0" dirty="0" err="1"/>
              <a:t>enforce</a:t>
            </a:r>
            <a:r>
              <a:rPr lang="de-CH" baseline="0" dirty="0"/>
              <a:t> </a:t>
            </a:r>
            <a:r>
              <a:rPr lang="de-CH" baseline="0" dirty="0" err="1"/>
              <a:t>this</a:t>
            </a:r>
            <a:r>
              <a:rPr lang="de-CH" baseline="0" dirty="0"/>
              <a:t>?</a:t>
            </a:r>
          </a:p>
          <a:p>
            <a:r>
              <a:rPr lang="de-CH" baseline="0" dirty="0" err="1"/>
              <a:t>Answer</a:t>
            </a:r>
            <a:r>
              <a:rPr lang="de-CH" baseline="0" dirty="0"/>
              <a:t>: </a:t>
            </a:r>
            <a:r>
              <a:rPr lang="de-CH" baseline="0" dirty="0" err="1"/>
              <a:t>If</a:t>
            </a:r>
            <a:r>
              <a:rPr lang="de-CH" baseline="0" dirty="0"/>
              <a:t> </a:t>
            </a:r>
            <a:r>
              <a:rPr lang="de-CH" baseline="0" dirty="0" err="1"/>
              <a:t>violation</a:t>
            </a:r>
            <a:r>
              <a:rPr lang="de-CH" baseline="0" dirty="0"/>
              <a:t> </a:t>
            </a:r>
            <a:r>
              <a:rPr lang="de-CH" baseline="0" dirty="0" err="1"/>
              <a:t>is</a:t>
            </a:r>
            <a:r>
              <a:rPr lang="de-CH" baseline="0" dirty="0"/>
              <a:t> </a:t>
            </a:r>
            <a:r>
              <a:rPr lang="de-CH" baseline="0" dirty="0" err="1"/>
              <a:t>detected</a:t>
            </a:r>
            <a:r>
              <a:rPr lang="de-CH" baseline="0" dirty="0"/>
              <a:t> Code </a:t>
            </a:r>
            <a:r>
              <a:rPr lang="de-CH" baseline="0" dirty="0" err="1"/>
              <a:t>is</a:t>
            </a:r>
            <a:r>
              <a:rPr lang="de-CH" baseline="0" dirty="0"/>
              <a:t> </a:t>
            </a:r>
            <a:r>
              <a:rPr lang="de-CH" baseline="0" dirty="0" err="1"/>
              <a:t>submited</a:t>
            </a:r>
            <a:r>
              <a:rPr lang="de-CH" baseline="0" dirty="0"/>
              <a:t> </a:t>
            </a:r>
            <a:r>
              <a:rPr lang="de-CH" baseline="0" dirty="0" err="1"/>
              <a:t>to</a:t>
            </a:r>
            <a:r>
              <a:rPr lang="de-CH" baseline="0" dirty="0"/>
              <a:t> Virus </a:t>
            </a:r>
            <a:r>
              <a:rPr lang="de-CH" baseline="0" dirty="0" err="1"/>
              <a:t>totla</a:t>
            </a:r>
            <a:r>
              <a:rPr lang="de-CH" baseline="0" dirty="0"/>
              <a:t> -&gt; Next </a:t>
            </a:r>
            <a:r>
              <a:rPr lang="de-CH" baseline="0" dirty="0" err="1"/>
              <a:t>day</a:t>
            </a:r>
            <a:r>
              <a:rPr lang="de-CH" baseline="0" dirty="0"/>
              <a:t> AV </a:t>
            </a:r>
            <a:r>
              <a:rPr lang="de-CH" baseline="0" dirty="0" err="1"/>
              <a:t>cleans</a:t>
            </a:r>
            <a:r>
              <a:rPr lang="de-CH" baseline="0" dirty="0"/>
              <a:t> </a:t>
            </a:r>
            <a:r>
              <a:rPr lang="de-CH" baseline="0" dirty="0" err="1"/>
              <a:t>this</a:t>
            </a:r>
            <a:r>
              <a:rPr lang="de-CH" baseline="0" dirty="0"/>
              <a:t> out.</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48</a:t>
            </a:fld>
            <a:endParaRPr lang="de-CH"/>
          </a:p>
        </p:txBody>
      </p:sp>
    </p:spTree>
    <p:extLst>
      <p:ext uri="{BB962C8B-B14F-4D97-AF65-F5344CB8AC3E}">
        <p14:creationId xmlns:p14="http://schemas.microsoft.com/office/powerpoint/2010/main" val="722457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Now you need hosting infra. -&gt; Bullet proof hosting</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49</a:t>
            </a:fld>
            <a:endParaRPr lang="en-GB"/>
          </a:p>
        </p:txBody>
      </p:sp>
    </p:spTree>
    <p:extLst>
      <p:ext uri="{BB962C8B-B14F-4D97-AF65-F5344CB8AC3E}">
        <p14:creationId xmlns:p14="http://schemas.microsoft.com/office/powerpoint/2010/main" val="981867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proof hosting.</a:t>
            </a:r>
            <a:r>
              <a:rPr lang="en-GB" baseline="0" dirty="0"/>
              <a:t> </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50</a:t>
            </a:fld>
            <a:endParaRPr lang="en-GB"/>
          </a:p>
        </p:txBody>
      </p:sp>
    </p:spTree>
    <p:extLst>
      <p:ext uri="{BB962C8B-B14F-4D97-AF65-F5344CB8AC3E}">
        <p14:creationId xmlns:p14="http://schemas.microsoft.com/office/powerpoint/2010/main" val="3938799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all is in place and you</a:t>
            </a:r>
            <a:r>
              <a:rPr lang="en-GB" baseline="0" dirty="0"/>
              <a:t> can start doing </a:t>
            </a:r>
            <a:r>
              <a:rPr lang="en-GB" baseline="0" dirty="0" err="1"/>
              <a:t>bussines</a:t>
            </a:r>
            <a:r>
              <a:rPr lang="en-GB" baseline="0" dirty="0"/>
              <a:t>:</a:t>
            </a:r>
          </a:p>
          <a:p>
            <a:pPr marL="171450" indent="-171450">
              <a:buFontTx/>
              <a:buChar char="-"/>
            </a:pPr>
            <a:r>
              <a:rPr lang="en-GB" baseline="0" dirty="0"/>
              <a:t>Top Credit cards -&gt; How much, do you think, does a fully working CC cost?  Answer: USD 7, but 21 for CH CC Those are typically sold in batches of 100 or so on special </a:t>
            </a:r>
            <a:r>
              <a:rPr lang="en-GB" baseline="0" dirty="0" err="1"/>
              <a:t>undergorund</a:t>
            </a:r>
            <a:r>
              <a:rPr lang="en-GB" baseline="0" dirty="0"/>
              <a:t> markets (think amazon). </a:t>
            </a:r>
          </a:p>
          <a:p>
            <a:pPr marL="171450" indent="-171450">
              <a:buFontTx/>
              <a:buChar char="-"/>
            </a:pPr>
            <a:r>
              <a:rPr lang="en-GB" baseline="0" dirty="0"/>
              <a:t>Accounts, such as </a:t>
            </a:r>
            <a:r>
              <a:rPr lang="en-GB" baseline="0" dirty="0" err="1"/>
              <a:t>gmail</a:t>
            </a:r>
            <a:r>
              <a:rPr lang="en-GB" baseline="0" dirty="0"/>
              <a:t>, etc. Would you like more twitter </a:t>
            </a:r>
            <a:r>
              <a:rPr lang="en-GB" baseline="0" dirty="0" err="1"/>
              <a:t>folowwers</a:t>
            </a:r>
            <a:r>
              <a:rPr lang="en-GB" baseline="0" dirty="0"/>
              <a:t>? You can get them.</a:t>
            </a:r>
          </a:p>
          <a:p>
            <a:pPr marL="171450" indent="-171450">
              <a:buFontTx/>
              <a:buChar char="-"/>
            </a:pPr>
            <a:endParaRPr lang="en-GB" baseline="0" dirty="0"/>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51</a:t>
            </a:fld>
            <a:endParaRPr lang="en-GB"/>
          </a:p>
        </p:txBody>
      </p:sp>
    </p:spTree>
    <p:extLst>
      <p:ext uri="{BB962C8B-B14F-4D97-AF65-F5344CB8AC3E}">
        <p14:creationId xmlns:p14="http://schemas.microsoft.com/office/powerpoint/2010/main" val="808621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Now,</a:t>
            </a:r>
            <a:r>
              <a:rPr lang="en-GB" baseline="0" dirty="0"/>
              <a:t> if you buy these CCs you want to make them to money: Buy goods and sell them again. Don’t do this yourself, use a mule. </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53</a:t>
            </a:fld>
            <a:endParaRPr lang="en-GB"/>
          </a:p>
        </p:txBody>
      </p:sp>
    </p:spTree>
    <p:extLst>
      <p:ext uri="{BB962C8B-B14F-4D97-AF65-F5344CB8AC3E}">
        <p14:creationId xmlns:p14="http://schemas.microsoft.com/office/powerpoint/2010/main" val="234788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sldNum" idx="12"/>
          </p:nvPr>
        </p:nvSpPr>
        <p:spPr>
          <a:xfrm>
            <a:off x="3884613" y="8685213"/>
            <a:ext cx="2970212" cy="455612"/>
          </a:xfrm>
          <a:prstGeom prst="rect">
            <a:avLst/>
          </a:prstGeom>
          <a:noFill/>
          <a:ln>
            <a:noFill/>
          </a:ln>
        </p:spPr>
        <p:txBody>
          <a:bodyPr wrap="square" lIns="90000" tIns="46800" rIns="90000" bIns="46800" anchor="b" anchorCtr="0">
            <a:noAutofit/>
          </a:bodyPr>
          <a:lstStyle/>
          <a:p>
            <a:pPr marL="215900" marR="0" lvl="0" indent="-250190" algn="r" rtl="0">
              <a:spcBef>
                <a:spcPts val="0"/>
              </a:spcBef>
              <a:spcAft>
                <a:spcPts val="0"/>
              </a:spcAft>
              <a:buClr>
                <a:srgbClr val="000000"/>
              </a:buClr>
              <a:buSzPts val="540"/>
              <a:buFont typeface="Noto Sans Symbols"/>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a:t>
            </a:fld>
            <a:endParaRPr lang="en-US" sz="1200" b="0" i="0" u="none" strike="noStrike" cap="none">
              <a:solidFill>
                <a:srgbClr val="000000"/>
              </a:solidFill>
              <a:latin typeface="Times New Roman"/>
              <a:ea typeface="Times New Roman"/>
              <a:cs typeface="Times New Roman"/>
              <a:sym typeface="Times New Roman"/>
            </a:endParaRPr>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12600" cap="sq" cmpd="sng">
            <a:solidFill>
              <a:srgbClr val="000000"/>
            </a:solidFill>
            <a:prstDash val="solid"/>
            <a:miter lim="800000"/>
            <a:headEnd type="none" w="med" len="med"/>
            <a:tailEnd type="none" w="med" len="med"/>
          </a:ln>
        </p:spPr>
      </p:sp>
      <p:sp>
        <p:nvSpPr>
          <p:cNvPr id="98" name="Shape 98"/>
          <p:cNvSpPr txBox="1">
            <a:spLocks noGrp="1"/>
          </p:cNvSpPr>
          <p:nvPr>
            <p:ph type="body" idx="1"/>
          </p:nvPr>
        </p:nvSpPr>
        <p:spPr>
          <a:xfrm>
            <a:off x="685800" y="4343400"/>
            <a:ext cx="5486400" cy="4114800"/>
          </a:xfrm>
          <a:prstGeom prst="rect">
            <a:avLst/>
          </a:prstGeom>
          <a:noFill/>
          <a:ln>
            <a:noFill/>
          </a:ln>
        </p:spPr>
        <p:txBody>
          <a:bodyPr wrap="square" lIns="90000" tIns="46800" rIns="90000" bIns="46800" anchor="ctr" anchorCtr="0">
            <a:noAutofit/>
          </a:bodyPr>
          <a:lstStyle/>
          <a:p>
            <a:pPr marL="0" marR="0" lvl="0" indent="0" algn="l" rtl="0">
              <a:spcBef>
                <a:spcPts val="0"/>
              </a:spcBef>
              <a:spcAft>
                <a:spcPts val="0"/>
              </a:spcAft>
              <a:buNone/>
            </a:pPr>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52988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DDoS</a:t>
            </a:r>
            <a:r>
              <a:rPr lang="de-CH" dirty="0"/>
              <a:t> </a:t>
            </a:r>
            <a:r>
              <a:rPr lang="de-CH" dirty="0" err="1"/>
              <a:t>as</a:t>
            </a:r>
            <a:r>
              <a:rPr lang="de-CH" dirty="0"/>
              <a:t> a Service </a:t>
            </a:r>
            <a:r>
              <a:rPr lang="de-CH" dirty="0" err="1"/>
              <a:t>for</a:t>
            </a:r>
            <a:r>
              <a:rPr lang="de-CH" dirty="0"/>
              <a:t> $5 </a:t>
            </a:r>
          </a:p>
          <a:p>
            <a:endParaRPr lang="de-CH" dirty="0"/>
          </a:p>
          <a:p>
            <a:r>
              <a:rPr lang="de-CH" dirty="0"/>
              <a:t>In NL </a:t>
            </a:r>
            <a:r>
              <a:rPr lang="de-CH" dirty="0" err="1"/>
              <a:t>students</a:t>
            </a:r>
            <a:r>
              <a:rPr lang="de-CH" dirty="0"/>
              <a:t> </a:t>
            </a:r>
            <a:r>
              <a:rPr lang="de-CH" dirty="0" err="1"/>
              <a:t>purchase</a:t>
            </a:r>
            <a:r>
              <a:rPr lang="de-CH" dirty="0"/>
              <a:t> </a:t>
            </a:r>
            <a:r>
              <a:rPr lang="de-CH" dirty="0" err="1"/>
              <a:t>this</a:t>
            </a:r>
            <a:r>
              <a:rPr lang="de-CH" dirty="0"/>
              <a:t> </a:t>
            </a:r>
            <a:r>
              <a:rPr lang="de-CH" dirty="0" err="1"/>
              <a:t>to</a:t>
            </a:r>
            <a:r>
              <a:rPr lang="de-CH" baseline="0" dirty="0"/>
              <a:t> </a:t>
            </a:r>
            <a:r>
              <a:rPr lang="de-CH" baseline="0" dirty="0" err="1"/>
              <a:t>avoid</a:t>
            </a:r>
            <a:r>
              <a:rPr lang="de-CH" baseline="0" dirty="0"/>
              <a:t> online </a:t>
            </a:r>
            <a:r>
              <a:rPr lang="de-CH" baseline="0" dirty="0" err="1"/>
              <a:t>exams</a:t>
            </a:r>
            <a:r>
              <a:rPr lang="de-CH" baseline="0" dirty="0"/>
              <a:t> (oder </a:t>
            </a:r>
            <a:r>
              <a:rPr lang="de-CH" baseline="0" dirty="0" err="1"/>
              <a:t>to</a:t>
            </a:r>
            <a:r>
              <a:rPr lang="de-CH" baseline="0" dirty="0"/>
              <a:t> </a:t>
            </a:r>
            <a:r>
              <a:rPr lang="de-CH" baseline="0" dirty="0" err="1"/>
              <a:t>your</a:t>
            </a:r>
            <a:r>
              <a:rPr lang="de-CH" baseline="0" dirty="0"/>
              <a:t> </a:t>
            </a:r>
            <a:r>
              <a:rPr lang="de-CH" baseline="0" dirty="0" err="1"/>
              <a:t>lap</a:t>
            </a:r>
            <a:r>
              <a:rPr lang="de-CH" baseline="0" dirty="0"/>
              <a:t> top -&gt; WiFi </a:t>
            </a:r>
            <a:r>
              <a:rPr lang="de-CH" baseline="0" dirty="0" err="1"/>
              <a:t>congested</a:t>
            </a:r>
            <a:r>
              <a:rPr lang="de-CH" baseline="0" dirty="0"/>
              <a:t>, </a:t>
            </a:r>
            <a:r>
              <a:rPr lang="de-CH" baseline="0" dirty="0" err="1"/>
              <a:t>Exam</a:t>
            </a:r>
            <a:r>
              <a:rPr lang="de-CH" baseline="0" dirty="0"/>
              <a:t> off)</a:t>
            </a:r>
          </a:p>
          <a:p>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54</a:t>
            </a:fld>
            <a:endParaRPr lang="de-CH"/>
          </a:p>
        </p:txBody>
      </p:sp>
    </p:spTree>
    <p:extLst>
      <p:ext uri="{BB962C8B-B14F-4D97-AF65-F5344CB8AC3E}">
        <p14:creationId xmlns:p14="http://schemas.microsoft.com/office/powerpoint/2010/main" val="3507005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Take home message</a:t>
            </a:r>
          </a:p>
        </p:txBody>
      </p:sp>
      <p:sp>
        <p:nvSpPr>
          <p:cNvPr id="4" name="Slide Number Placeholder 3"/>
          <p:cNvSpPr>
            <a:spLocks noGrp="1"/>
          </p:cNvSpPr>
          <p:nvPr>
            <p:ph type="sldNum" sz="quarter" idx="10"/>
          </p:nvPr>
        </p:nvSpPr>
        <p:spPr/>
        <p:txBody>
          <a:bodyPr/>
          <a:lstStyle/>
          <a:p>
            <a:fld id="{914682B0-2654-A748-B154-344F1FB16BFB}" type="slidenum">
              <a:rPr lang="en-GB" smtClean="0"/>
              <a:t>55</a:t>
            </a:fld>
            <a:endParaRPr lang="en-GB"/>
          </a:p>
        </p:txBody>
      </p:sp>
    </p:spTree>
    <p:extLst>
      <p:ext uri="{BB962C8B-B14F-4D97-AF65-F5344CB8AC3E}">
        <p14:creationId xmlns:p14="http://schemas.microsoft.com/office/powerpoint/2010/main" val="1385915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these are criminals, but there is more.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ZeuS</a:t>
            </a:r>
            <a:r>
              <a:rPr lang="en-US" dirty="0"/>
              <a:t> and </a:t>
            </a:r>
            <a:r>
              <a:rPr lang="en-US" dirty="0" err="1"/>
              <a:t>SpyEye</a:t>
            </a:r>
            <a:r>
              <a:rPr lang="en-US" dirty="0"/>
              <a:t>:</a:t>
            </a:r>
            <a:r>
              <a:rPr lang="en-US" baseline="0" dirty="0"/>
              <a:t> </a:t>
            </a:r>
            <a:r>
              <a:rPr lang="en-US" dirty="0"/>
              <a:t>Hamza </a:t>
            </a:r>
            <a:r>
              <a:rPr lang="en-US" dirty="0" err="1"/>
              <a:t>Bendelladj</a:t>
            </a:r>
            <a:r>
              <a:rPr lang="en-US" dirty="0"/>
              <a:t>, 100 </a:t>
            </a:r>
            <a:r>
              <a:rPr lang="en-US" dirty="0" err="1"/>
              <a:t>Milion</a:t>
            </a:r>
            <a:r>
              <a:rPr lang="en-US" dirty="0"/>
              <a:t> </a:t>
            </a:r>
            <a:r>
              <a:rPr lang="en-US" dirty="0" err="1"/>
              <a:t>Betrug</a:t>
            </a:r>
            <a:r>
              <a:rPr lang="en-US" dirty="0"/>
              <a:t> 2013, Happy hacker</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GameOver</a:t>
            </a:r>
            <a:r>
              <a:rPr lang="en-US" b="1" dirty="0"/>
              <a:t> </a:t>
            </a:r>
            <a:r>
              <a:rPr lang="en-US" b="1" dirty="0" err="1"/>
              <a:t>ZeuS</a:t>
            </a:r>
            <a:r>
              <a:rPr lang="en-US" b="1" dirty="0"/>
              <a:t>: </a:t>
            </a:r>
            <a:r>
              <a:rPr lang="en-US" b="1" dirty="0" err="1"/>
              <a:t>Eugeniy</a:t>
            </a:r>
            <a:r>
              <a:rPr lang="en-US" b="1" dirty="0"/>
              <a:t> </a:t>
            </a:r>
            <a:r>
              <a:rPr lang="en-US" b="1" dirty="0" err="1"/>
              <a:t>Bogachev</a:t>
            </a:r>
            <a:r>
              <a:rPr lang="en-US" b="1" dirty="0"/>
              <a:t>,</a:t>
            </a:r>
            <a:r>
              <a:rPr lang="en-US" b="1" baseline="0" dirty="0"/>
              <a:t> </a:t>
            </a:r>
            <a:r>
              <a:rPr lang="en-US" b="1" baseline="0" dirty="0" err="1"/>
              <a:t>Kopfgeld</a:t>
            </a:r>
            <a:r>
              <a:rPr lang="en-US" b="1" baseline="0" dirty="0"/>
              <a:t> 3 </a:t>
            </a:r>
            <a:r>
              <a:rPr lang="en-US" b="1" baseline="0" dirty="0" err="1"/>
              <a:t>Millionen</a:t>
            </a:r>
            <a:r>
              <a:rPr lang="en-US" b="1" baseline="0" dirty="0"/>
              <a:t>,  -&gt; Dyer</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Black Hole Exploit Kit, </a:t>
            </a:r>
            <a:r>
              <a:rPr lang="en-US" dirty="0">
                <a:effectLst/>
                <a:hlinkClick r:id="rId3"/>
              </a:rPr>
              <a:t>Paunch</a:t>
            </a:r>
            <a:r>
              <a:rPr lang="en-US" dirty="0">
                <a:effectLst/>
              </a:rPr>
              <a:t> aka</a:t>
            </a:r>
            <a:r>
              <a:rPr lang="en-US" baseline="0" dirty="0">
                <a:effectLst/>
              </a:rPr>
              <a:t> </a:t>
            </a:r>
            <a:r>
              <a:rPr lang="en-US" dirty="0"/>
              <a:t>Dmitry E. </a:t>
            </a:r>
            <a:r>
              <a:rPr lang="en-US" dirty="0" err="1"/>
              <a:t>Fedotov</a:t>
            </a:r>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Date Placeholder 3"/>
          <p:cNvSpPr>
            <a:spLocks noGrp="1"/>
          </p:cNvSpPr>
          <p:nvPr>
            <p:ph type="dt" idx="10"/>
          </p:nvPr>
        </p:nvSpPr>
        <p:spPr/>
        <p:txBody>
          <a:bodyPr/>
          <a:lstStyle/>
          <a:p>
            <a:fld id="{D38C42EC-26CF-584C-B31A-61AF55B48916}" type="datetime1">
              <a:rPr lang="de-CH" smtClean="0"/>
              <a:pPr/>
              <a:t>15.12.19</a:t>
            </a:fld>
            <a:endParaRPr lang="en-US" dirty="0"/>
          </a:p>
        </p:txBody>
      </p:sp>
      <p:sp>
        <p:nvSpPr>
          <p:cNvPr id="5" name="Slide Number Placeholder 4"/>
          <p:cNvSpPr>
            <a:spLocks noGrp="1"/>
          </p:cNvSpPr>
          <p:nvPr>
            <p:ph type="sldNum" sz="quarter" idx="11"/>
          </p:nvPr>
        </p:nvSpPr>
        <p:spPr/>
        <p:txBody>
          <a:bodyPr/>
          <a:lstStyle/>
          <a:p>
            <a:fld id="{67536575-D5E2-0543-994D-FC477E23BF14}" type="slidenum">
              <a:rPr lang="en-US" smtClean="0"/>
              <a:pPr/>
              <a:t>56</a:t>
            </a:fld>
            <a:endParaRPr lang="en-US" dirty="0"/>
          </a:p>
        </p:txBody>
      </p:sp>
    </p:spTree>
    <p:extLst>
      <p:ext uri="{BB962C8B-B14F-4D97-AF65-F5344CB8AC3E}">
        <p14:creationId xmlns:p14="http://schemas.microsoft.com/office/powerpoint/2010/main" val="790977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err="1"/>
              <a:t>Since</a:t>
            </a:r>
            <a:r>
              <a:rPr lang="de-CH" baseline="0" dirty="0"/>
              <a:t> </a:t>
            </a:r>
            <a:r>
              <a:rPr lang="de-CH" baseline="0" dirty="0" err="1"/>
              <a:t>Snowde</a:t>
            </a:r>
            <a:r>
              <a:rPr lang="de-CH" baseline="0" dirty="0"/>
              <a:t> </a:t>
            </a:r>
            <a:r>
              <a:rPr lang="de-CH" baseline="0" dirty="0" err="1"/>
              <a:t>it</a:t>
            </a:r>
            <a:r>
              <a:rPr lang="de-CH" baseline="0" dirty="0"/>
              <a:t> </a:t>
            </a:r>
            <a:r>
              <a:rPr lang="de-CH" baseline="0" dirty="0" err="1"/>
              <a:t>shold</a:t>
            </a:r>
            <a:r>
              <a:rPr lang="de-CH" baseline="0" dirty="0"/>
              <a:t> </a:t>
            </a:r>
            <a:r>
              <a:rPr lang="de-CH" baseline="0" dirty="0" err="1"/>
              <a:t>be</a:t>
            </a:r>
            <a:r>
              <a:rPr lang="de-CH" baseline="0" dirty="0"/>
              <a:t> </a:t>
            </a:r>
            <a:r>
              <a:rPr lang="de-CH" baseline="0" dirty="0" err="1"/>
              <a:t>cleare</a:t>
            </a:r>
            <a:r>
              <a:rPr lang="de-CH" baseline="0" dirty="0"/>
              <a:t> </a:t>
            </a:r>
            <a:r>
              <a:rPr lang="de-CH" baseline="0" dirty="0" err="1"/>
              <a:t>to</a:t>
            </a:r>
            <a:r>
              <a:rPr lang="de-CH" baseline="0" dirty="0"/>
              <a:t> </a:t>
            </a:r>
            <a:r>
              <a:rPr lang="de-CH" baseline="0" dirty="0" err="1"/>
              <a:t>everybody</a:t>
            </a:r>
            <a:r>
              <a:rPr lang="de-CH" baseline="0" dirty="0"/>
              <a:t> </a:t>
            </a:r>
            <a:r>
              <a:rPr lang="de-CH" baseline="0" dirty="0" err="1"/>
              <a:t>that</a:t>
            </a:r>
            <a:r>
              <a:rPr lang="de-CH" baseline="0" dirty="0"/>
              <a:t> also </a:t>
            </a:r>
            <a:r>
              <a:rPr lang="de-CH" baseline="0" dirty="0" err="1"/>
              <a:t>governments</a:t>
            </a:r>
            <a:r>
              <a:rPr lang="de-CH" baseline="0" dirty="0"/>
              <a:t> </a:t>
            </a:r>
            <a:r>
              <a:rPr lang="de-CH" baseline="0" dirty="0" err="1"/>
              <a:t>have</a:t>
            </a:r>
            <a:r>
              <a:rPr lang="de-CH" baseline="0" dirty="0"/>
              <a:t> </a:t>
            </a:r>
            <a:r>
              <a:rPr lang="de-CH" baseline="0" dirty="0" err="1"/>
              <a:t>realized</a:t>
            </a:r>
            <a:r>
              <a:rPr lang="de-CH" baseline="0" dirty="0"/>
              <a:t> </a:t>
            </a:r>
            <a:r>
              <a:rPr lang="de-CH" baseline="0" dirty="0" err="1"/>
              <a:t>that</a:t>
            </a:r>
            <a:r>
              <a:rPr lang="de-CH" baseline="0" dirty="0"/>
              <a:t> </a:t>
            </a:r>
            <a:r>
              <a:rPr lang="de-CH" baseline="0" dirty="0" err="1"/>
              <a:t>the</a:t>
            </a:r>
            <a:r>
              <a:rPr lang="de-CH" baseline="0" dirty="0"/>
              <a:t> </a:t>
            </a:r>
            <a:r>
              <a:rPr lang="de-CH" baseline="0" dirty="0" err="1"/>
              <a:t>internet</a:t>
            </a:r>
            <a:r>
              <a:rPr lang="de-CH" baseline="0" dirty="0"/>
              <a:t> </a:t>
            </a:r>
            <a:r>
              <a:rPr lang="de-CH" baseline="0" dirty="0" err="1"/>
              <a:t>exists</a:t>
            </a:r>
            <a:r>
              <a:rPr lang="de-CH" baseline="0" dirty="0"/>
              <a:t>. </a:t>
            </a:r>
          </a:p>
          <a:p>
            <a:endParaRPr lang="de-CH" baseline="0" dirty="0"/>
          </a:p>
          <a:p>
            <a:endParaRPr lang="de-CH" dirty="0"/>
          </a:p>
        </p:txBody>
      </p:sp>
      <p:sp>
        <p:nvSpPr>
          <p:cNvPr id="4" name="Date Placeholder 3"/>
          <p:cNvSpPr>
            <a:spLocks noGrp="1"/>
          </p:cNvSpPr>
          <p:nvPr>
            <p:ph type="dt" idx="10"/>
          </p:nvPr>
        </p:nvSpPr>
        <p:spPr/>
        <p:txBody>
          <a:bodyPr/>
          <a:lstStyle/>
          <a:p>
            <a:fld id="{D38C42EC-26CF-584C-B31A-61AF55B48916}" type="datetime1">
              <a:rPr lang="de-CH" smtClean="0"/>
              <a:pPr/>
              <a:t>15.12.19</a:t>
            </a:fld>
            <a:endParaRPr lang="en-US" dirty="0"/>
          </a:p>
        </p:txBody>
      </p:sp>
      <p:sp>
        <p:nvSpPr>
          <p:cNvPr id="5" name="Slide Number Placeholder 4"/>
          <p:cNvSpPr>
            <a:spLocks noGrp="1"/>
          </p:cNvSpPr>
          <p:nvPr>
            <p:ph type="sldNum" sz="quarter" idx="11"/>
          </p:nvPr>
        </p:nvSpPr>
        <p:spPr/>
        <p:txBody>
          <a:bodyPr/>
          <a:lstStyle/>
          <a:p>
            <a:fld id="{67536575-D5E2-0543-994D-FC477E23BF14}" type="slidenum">
              <a:rPr lang="en-US" smtClean="0"/>
              <a:pPr/>
              <a:t>57</a:t>
            </a:fld>
            <a:endParaRPr lang="en-US" dirty="0"/>
          </a:p>
        </p:txBody>
      </p:sp>
    </p:spTree>
    <p:extLst>
      <p:ext uri="{BB962C8B-B14F-4D97-AF65-F5344CB8AC3E}">
        <p14:creationId xmlns:p14="http://schemas.microsoft.com/office/powerpoint/2010/main" val="4010541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a:t>First </a:t>
            </a:r>
            <a:r>
              <a:rPr lang="de-CH" dirty="0" err="1"/>
              <a:t>known</a:t>
            </a:r>
            <a:r>
              <a:rPr lang="de-CH" dirty="0"/>
              <a:t>:</a:t>
            </a:r>
            <a:r>
              <a:rPr lang="de-CH" baseline="0" dirty="0"/>
              <a:t> Classic </a:t>
            </a:r>
            <a:r>
              <a:rPr lang="de-CH" baseline="0" dirty="0" err="1"/>
              <a:t>hacking</a:t>
            </a:r>
            <a:r>
              <a:rPr lang="de-CH" baseline="0" dirty="0"/>
              <a:t>: Titan rain, CN </a:t>
            </a:r>
            <a:r>
              <a:rPr lang="de-CH" baseline="0" dirty="0" err="1"/>
              <a:t>group</a:t>
            </a:r>
            <a:r>
              <a:rPr lang="de-CH" baseline="0" dirty="0"/>
              <a:t> </a:t>
            </a:r>
            <a:r>
              <a:rPr lang="de-CH" baseline="0" dirty="0" err="1"/>
              <a:t>steals</a:t>
            </a:r>
            <a:r>
              <a:rPr lang="de-CH" baseline="0" dirty="0"/>
              <a:t> </a:t>
            </a:r>
            <a:r>
              <a:rPr lang="de-CH" baseline="0" dirty="0" err="1"/>
              <a:t>software</a:t>
            </a:r>
            <a:r>
              <a:rPr lang="de-CH" baseline="0" dirty="0"/>
              <a:t> </a:t>
            </a:r>
            <a:r>
              <a:rPr lang="de-CH" baseline="0" dirty="0" err="1"/>
              <a:t>from</a:t>
            </a:r>
            <a:r>
              <a:rPr lang="de-CH" baseline="0" dirty="0"/>
              <a:t> US </a:t>
            </a:r>
            <a:r>
              <a:rPr lang="de-CH" baseline="0" dirty="0" err="1"/>
              <a:t>Army</a:t>
            </a:r>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58</a:t>
            </a:fld>
            <a:endParaRPr lang="de-CH"/>
          </a:p>
        </p:txBody>
      </p:sp>
    </p:spTree>
    <p:extLst>
      <p:ext uri="{BB962C8B-B14F-4D97-AF65-F5344CB8AC3E}">
        <p14:creationId xmlns:p14="http://schemas.microsoft.com/office/powerpoint/2010/main" val="1275827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a:t>Aurora: Angriff</a:t>
            </a:r>
            <a:r>
              <a:rPr lang="de-CH" baseline="0" dirty="0"/>
              <a:t> auf Google mit dem Ziel </a:t>
            </a:r>
            <a:r>
              <a:rPr lang="de-CH" baseline="0" dirty="0" err="1"/>
              <a:t>e-Mail</a:t>
            </a:r>
            <a:r>
              <a:rPr lang="de-CH" baseline="0" dirty="0"/>
              <a:t> Konten von Dissidenten zu hacken</a:t>
            </a:r>
          </a:p>
          <a:p>
            <a:r>
              <a:rPr lang="de-CH" baseline="0" dirty="0" err="1"/>
              <a:t>Ghostnet</a:t>
            </a:r>
            <a:r>
              <a:rPr lang="de-CH" baseline="0" dirty="0"/>
              <a:t>: Entdeckung bei den Leuten des </a:t>
            </a:r>
            <a:r>
              <a:rPr lang="de-CH" baseline="0" dirty="0" err="1"/>
              <a:t>Dalei</a:t>
            </a:r>
            <a:r>
              <a:rPr lang="de-CH" baseline="0" dirty="0"/>
              <a:t> Lamas aber nicht darauf beschränkt.</a:t>
            </a:r>
          </a:p>
          <a:p>
            <a:endParaRPr lang="de-CH" baseline="0" dirty="0"/>
          </a:p>
          <a:p>
            <a:endParaRPr lang="de-CH" dirty="0"/>
          </a:p>
        </p:txBody>
      </p:sp>
      <p:sp>
        <p:nvSpPr>
          <p:cNvPr id="4" name="Slide Number Placeholder 3"/>
          <p:cNvSpPr>
            <a:spLocks noGrp="1"/>
          </p:cNvSpPr>
          <p:nvPr>
            <p:ph type="sldNum" sz="quarter" idx="10"/>
          </p:nvPr>
        </p:nvSpPr>
        <p:spPr/>
        <p:txBody>
          <a:bodyPr/>
          <a:lstStyle/>
          <a:p>
            <a:fld id="{21FB4174-1C5B-F548-8233-C860A671D211}" type="slidenum">
              <a:rPr lang="de-CH" smtClean="0"/>
              <a:pPr/>
              <a:t>59</a:t>
            </a:fld>
            <a:endParaRPr lang="de-CH" dirty="0"/>
          </a:p>
        </p:txBody>
      </p:sp>
    </p:spTree>
    <p:extLst>
      <p:ext uri="{BB962C8B-B14F-4D97-AF65-F5344CB8AC3E}">
        <p14:creationId xmlns:p14="http://schemas.microsoft.com/office/powerpoint/2010/main" val="972820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de-CH" dirty="0" err="1"/>
              <a:t>Why</a:t>
            </a:r>
            <a:r>
              <a:rPr lang="de-CH" dirty="0"/>
              <a:t> NGOs? This </a:t>
            </a:r>
            <a:r>
              <a:rPr lang="de-CH" dirty="0" err="1"/>
              <a:t>can</a:t>
            </a:r>
            <a:r>
              <a:rPr lang="de-CH" dirty="0"/>
              <a:t> </a:t>
            </a:r>
            <a:r>
              <a:rPr lang="de-CH" dirty="0" err="1"/>
              <a:t>be</a:t>
            </a:r>
            <a:r>
              <a:rPr lang="de-CH" dirty="0"/>
              <a:t> </a:t>
            </a:r>
            <a:r>
              <a:rPr lang="de-CH" dirty="0" err="1"/>
              <a:t>sold</a:t>
            </a:r>
            <a:r>
              <a:rPr lang="de-CH" dirty="0"/>
              <a:t> </a:t>
            </a:r>
            <a:r>
              <a:rPr lang="de-CH" dirty="0" err="1"/>
              <a:t>to</a:t>
            </a:r>
            <a:r>
              <a:rPr lang="de-CH" dirty="0"/>
              <a:t> </a:t>
            </a:r>
            <a:r>
              <a:rPr lang="de-CH" dirty="0" err="1"/>
              <a:t>interested</a:t>
            </a:r>
            <a:r>
              <a:rPr lang="de-CH" dirty="0"/>
              <a:t> </a:t>
            </a:r>
            <a:r>
              <a:rPr lang="de-CH" dirty="0" err="1"/>
              <a:t>paries</a:t>
            </a:r>
            <a:r>
              <a:rPr lang="de-CH" dirty="0"/>
              <a:t>.</a:t>
            </a:r>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60</a:t>
            </a:fld>
            <a:endParaRPr lang="de-CH"/>
          </a:p>
        </p:txBody>
      </p:sp>
    </p:spTree>
    <p:extLst>
      <p:ext uri="{BB962C8B-B14F-4D97-AF65-F5344CB8AC3E}">
        <p14:creationId xmlns:p14="http://schemas.microsoft.com/office/powerpoint/2010/main" val="31634508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pPr marL="0" indent="0">
              <a:buNone/>
            </a:pPr>
            <a:r>
              <a:rPr lang="de-CH" dirty="0"/>
              <a:t>APTs werden normalerweise Staaten zugeschrieben</a:t>
            </a:r>
          </a:p>
        </p:txBody>
      </p:sp>
      <p:sp>
        <p:nvSpPr>
          <p:cNvPr id="4" name="Slide Number Placeholder 3"/>
          <p:cNvSpPr>
            <a:spLocks noGrp="1"/>
          </p:cNvSpPr>
          <p:nvPr>
            <p:ph type="sldNum" sz="quarter" idx="10"/>
          </p:nvPr>
        </p:nvSpPr>
        <p:spPr/>
        <p:txBody>
          <a:bodyPr/>
          <a:lstStyle/>
          <a:p>
            <a:fld id="{21FB4174-1C5B-F548-8233-C860A671D211}" type="slidenum">
              <a:rPr lang="de-CH" smtClean="0"/>
              <a:pPr/>
              <a:t>61</a:t>
            </a:fld>
            <a:endParaRPr lang="de-CH" dirty="0"/>
          </a:p>
        </p:txBody>
      </p:sp>
    </p:spTree>
    <p:extLst>
      <p:ext uri="{BB962C8B-B14F-4D97-AF65-F5344CB8AC3E}">
        <p14:creationId xmlns:p14="http://schemas.microsoft.com/office/powerpoint/2010/main" val="3612019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Kaspersky was affected, and admitted it (Hats</a:t>
            </a:r>
            <a:r>
              <a:rPr lang="en-GB" baseline="0" dirty="0"/>
              <a:t> of for that). -&gt; Hacked for 6 month by </a:t>
            </a:r>
            <a:r>
              <a:rPr lang="en-GB" baseline="0" dirty="0" err="1"/>
              <a:t>Duqu</a:t>
            </a:r>
            <a:r>
              <a:rPr lang="en-GB" baseline="0" dirty="0"/>
              <a:t> 2, the same Malware used to spy on the US-Iran </a:t>
            </a:r>
            <a:r>
              <a:rPr lang="en-GB" baseline="0" dirty="0" err="1"/>
              <a:t>negotioations</a:t>
            </a:r>
            <a:r>
              <a:rPr lang="en-GB" baseline="0" dirty="0"/>
              <a:t> in Lausanne</a:t>
            </a:r>
            <a:endParaRPr lang="en-GB"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62</a:t>
            </a:fld>
            <a:endParaRPr lang="de-CH"/>
          </a:p>
        </p:txBody>
      </p:sp>
    </p:spTree>
    <p:extLst>
      <p:ext uri="{BB962C8B-B14F-4D97-AF65-F5344CB8AC3E}">
        <p14:creationId xmlns:p14="http://schemas.microsoft.com/office/powerpoint/2010/main" val="2482412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APT </a:t>
            </a:r>
            <a:r>
              <a:rPr lang="de-CH" dirty="0" err="1"/>
              <a:t>normally</a:t>
            </a:r>
            <a:r>
              <a:rPr lang="de-CH" dirty="0"/>
              <a:t> </a:t>
            </a:r>
            <a:r>
              <a:rPr lang="de-CH" dirty="0" err="1"/>
              <a:t>attributed</a:t>
            </a:r>
            <a:r>
              <a:rPr lang="de-CH" dirty="0"/>
              <a:t> </a:t>
            </a:r>
            <a:r>
              <a:rPr lang="de-CH" dirty="0" err="1"/>
              <a:t>to</a:t>
            </a:r>
            <a:r>
              <a:rPr lang="de-CH" dirty="0"/>
              <a:t> Staats. </a:t>
            </a:r>
          </a:p>
          <a:p>
            <a:r>
              <a:rPr lang="de-CH" dirty="0" err="1"/>
              <a:t>Wh</a:t>
            </a:r>
            <a:r>
              <a:rPr lang="de-CH" dirty="0"/>
              <a:t> </a:t>
            </a:r>
            <a:r>
              <a:rPr lang="de-CH" dirty="0" err="1"/>
              <a:t>has</a:t>
            </a:r>
            <a:r>
              <a:rPr lang="de-CH" dirty="0"/>
              <a:t> </a:t>
            </a:r>
            <a:r>
              <a:rPr lang="de-CH" dirty="0" err="1"/>
              <a:t>heard</a:t>
            </a:r>
            <a:r>
              <a:rPr lang="de-CH" dirty="0"/>
              <a:t> </a:t>
            </a:r>
            <a:r>
              <a:rPr lang="de-CH" dirty="0" err="1"/>
              <a:t>of</a:t>
            </a:r>
            <a:r>
              <a:rPr lang="de-CH" dirty="0"/>
              <a:t> </a:t>
            </a:r>
            <a:r>
              <a:rPr lang="de-CH" dirty="0" err="1"/>
              <a:t>Carbanack</a:t>
            </a:r>
            <a:r>
              <a:rPr lang="de-CH" dirty="0"/>
              <a:t>? </a:t>
            </a:r>
          </a:p>
          <a:p>
            <a:r>
              <a:rPr lang="de-CH" dirty="0" err="1"/>
              <a:t>No</a:t>
            </a:r>
            <a:r>
              <a:rPr lang="de-CH" dirty="0"/>
              <a:t> </a:t>
            </a:r>
            <a:r>
              <a:rPr lang="de-CH" dirty="0" err="1"/>
              <a:t>one</a:t>
            </a:r>
            <a:r>
              <a:rPr lang="de-CH" dirty="0"/>
              <a:t>, </a:t>
            </a:r>
            <a:r>
              <a:rPr lang="de-CH" dirty="0" err="1"/>
              <a:t>keeps</a:t>
            </a:r>
            <a:r>
              <a:rPr lang="de-CH" dirty="0"/>
              <a:t> </a:t>
            </a:r>
            <a:r>
              <a:rPr lang="de-CH" dirty="0" err="1"/>
              <a:t>surprising</a:t>
            </a:r>
            <a:r>
              <a:rPr lang="de-CH" dirty="0"/>
              <a:t> </a:t>
            </a:r>
            <a:r>
              <a:rPr lang="de-CH" dirty="0" err="1"/>
              <a:t>me</a:t>
            </a:r>
            <a:r>
              <a:rPr lang="de-CH" dirty="0"/>
              <a:t> </a:t>
            </a:r>
            <a:r>
              <a:rPr lang="de-CH" dirty="0" err="1"/>
              <a:t>every</a:t>
            </a:r>
            <a:r>
              <a:rPr lang="de-CH" dirty="0"/>
              <a:t> time. </a:t>
            </a:r>
          </a:p>
          <a:p>
            <a:endParaRPr lang="de-CH" dirty="0"/>
          </a:p>
          <a:p>
            <a:r>
              <a:rPr lang="de-CH" dirty="0" err="1"/>
              <a:t>Attackes</a:t>
            </a:r>
            <a:r>
              <a:rPr lang="de-CH" dirty="0"/>
              <a:t> </a:t>
            </a:r>
            <a:r>
              <a:rPr lang="de-CH" dirty="0" err="1"/>
              <a:t>took</a:t>
            </a:r>
            <a:r>
              <a:rPr lang="de-CH" dirty="0"/>
              <a:t> 2 (!) </a:t>
            </a:r>
            <a:r>
              <a:rPr lang="de-CH" dirty="0" err="1"/>
              <a:t>years</a:t>
            </a:r>
            <a:r>
              <a:rPr lang="de-CH" dirty="0"/>
              <a:t> </a:t>
            </a:r>
            <a:r>
              <a:rPr lang="de-CH" dirty="0" err="1"/>
              <a:t>to</a:t>
            </a:r>
            <a:r>
              <a:rPr lang="de-CH" dirty="0"/>
              <a:t> </a:t>
            </a:r>
            <a:r>
              <a:rPr lang="de-CH" dirty="0" err="1"/>
              <a:t>infltrate</a:t>
            </a:r>
            <a:r>
              <a:rPr lang="de-CH" dirty="0"/>
              <a:t> </a:t>
            </a:r>
            <a:r>
              <a:rPr lang="de-CH" dirty="0" err="1"/>
              <a:t>Ukrainien</a:t>
            </a:r>
            <a:r>
              <a:rPr lang="de-CH" baseline="0" dirty="0"/>
              <a:t> </a:t>
            </a:r>
            <a:r>
              <a:rPr lang="de-CH" baseline="0" dirty="0" err="1"/>
              <a:t>and</a:t>
            </a:r>
            <a:r>
              <a:rPr lang="de-CH" baseline="0" dirty="0"/>
              <a:t> </a:t>
            </a:r>
            <a:r>
              <a:rPr lang="de-CH" baseline="0" dirty="0" err="1"/>
              <a:t>Russion</a:t>
            </a:r>
            <a:r>
              <a:rPr lang="de-CH" baseline="0" dirty="0"/>
              <a:t> </a:t>
            </a:r>
            <a:r>
              <a:rPr lang="de-CH" baseline="0" dirty="0" err="1"/>
              <a:t>banks</a:t>
            </a:r>
            <a:r>
              <a:rPr lang="de-CH" baseline="0" dirty="0"/>
              <a:t>. On </a:t>
            </a:r>
            <a:r>
              <a:rPr lang="de-CH" baseline="0" dirty="0" err="1"/>
              <a:t>day</a:t>
            </a:r>
            <a:r>
              <a:rPr lang="de-CH" baseline="0" dirty="0"/>
              <a:t> X </a:t>
            </a:r>
            <a:r>
              <a:rPr lang="de-CH" baseline="0" dirty="0" err="1"/>
              <a:t>they</a:t>
            </a:r>
            <a:r>
              <a:rPr lang="de-CH" baseline="0" dirty="0"/>
              <a:t> </a:t>
            </a:r>
            <a:r>
              <a:rPr lang="de-CH" baseline="0" dirty="0" err="1"/>
              <a:t>stole</a:t>
            </a:r>
            <a:r>
              <a:rPr lang="de-CH" baseline="0" dirty="0"/>
              <a:t> 1-2 </a:t>
            </a:r>
            <a:r>
              <a:rPr lang="de-CH" baseline="0" dirty="0" err="1"/>
              <a:t>billion</a:t>
            </a:r>
            <a:r>
              <a:rPr lang="de-CH" baseline="0" dirty="0"/>
              <a:t> (!) USD) </a:t>
            </a:r>
            <a:r>
              <a:rPr lang="de-CH" baseline="0" dirty="0" err="1"/>
              <a:t>by</a:t>
            </a:r>
            <a:r>
              <a:rPr lang="de-CH" baseline="0" dirty="0"/>
              <a:t> </a:t>
            </a:r>
            <a:r>
              <a:rPr lang="de-CH" baseline="0" dirty="0" err="1"/>
              <a:t>getting</a:t>
            </a:r>
            <a:r>
              <a:rPr lang="de-CH" baseline="0" dirty="0"/>
              <a:t> </a:t>
            </a:r>
            <a:r>
              <a:rPr lang="de-CH" baseline="0" dirty="0" err="1"/>
              <a:t>money</a:t>
            </a:r>
            <a:r>
              <a:rPr lang="de-CH" baseline="0" dirty="0"/>
              <a:t> out </a:t>
            </a:r>
            <a:r>
              <a:rPr lang="de-CH" baseline="0" dirty="0" err="1"/>
              <a:t>of</a:t>
            </a:r>
            <a:r>
              <a:rPr lang="de-CH" baseline="0" dirty="0"/>
              <a:t> ATMs, </a:t>
            </a:r>
            <a:r>
              <a:rPr lang="de-CH" baseline="0" dirty="0" err="1"/>
              <a:t>moving</a:t>
            </a:r>
            <a:r>
              <a:rPr lang="de-CH" baseline="0" dirty="0"/>
              <a:t> </a:t>
            </a:r>
            <a:r>
              <a:rPr lang="de-CH" baseline="0" dirty="0" err="1"/>
              <a:t>it</a:t>
            </a:r>
            <a:r>
              <a:rPr lang="de-CH" baseline="0" dirty="0"/>
              <a:t> </a:t>
            </a:r>
            <a:r>
              <a:rPr lang="de-CH" baseline="0" dirty="0" err="1"/>
              <a:t>around</a:t>
            </a:r>
            <a:r>
              <a:rPr lang="de-CH" baseline="0" dirty="0"/>
              <a:t> </a:t>
            </a:r>
            <a:r>
              <a:rPr lang="de-CH" baseline="0" dirty="0" err="1"/>
              <a:t>accounts</a:t>
            </a:r>
            <a:r>
              <a:rPr lang="de-CH" baseline="0" dirty="0"/>
              <a:t>, </a:t>
            </a:r>
            <a:r>
              <a:rPr lang="de-CH" baseline="0" dirty="0" err="1"/>
              <a:t>opening</a:t>
            </a:r>
            <a:r>
              <a:rPr lang="de-CH" baseline="0" dirty="0"/>
              <a:t> </a:t>
            </a:r>
            <a:r>
              <a:rPr lang="de-CH" baseline="0" dirty="0" err="1"/>
              <a:t>closing</a:t>
            </a:r>
            <a:r>
              <a:rPr lang="de-CH" baseline="0" dirty="0"/>
              <a:t> </a:t>
            </a:r>
            <a:r>
              <a:rPr lang="de-CH" baseline="0" dirty="0" err="1"/>
              <a:t>accounts</a:t>
            </a:r>
            <a:r>
              <a:rPr lang="de-CH" baseline="0" dirty="0"/>
              <a:t>. </a:t>
            </a:r>
          </a:p>
          <a:p>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63</a:t>
            </a:fld>
            <a:endParaRPr lang="de-CH"/>
          </a:p>
        </p:txBody>
      </p:sp>
    </p:spTree>
    <p:extLst>
      <p:ext uri="{BB962C8B-B14F-4D97-AF65-F5344CB8AC3E}">
        <p14:creationId xmlns:p14="http://schemas.microsoft.com/office/powerpoint/2010/main" val="346937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sldNum" idx="12"/>
          </p:nvPr>
        </p:nvSpPr>
        <p:spPr>
          <a:xfrm>
            <a:off x="3884613" y="8685213"/>
            <a:ext cx="2970212" cy="455612"/>
          </a:xfrm>
          <a:prstGeom prst="rect">
            <a:avLst/>
          </a:prstGeom>
          <a:noFill/>
          <a:ln>
            <a:noFill/>
          </a:ln>
        </p:spPr>
        <p:txBody>
          <a:bodyPr wrap="square" lIns="90000" tIns="46800" rIns="90000" bIns="46800" anchor="b" anchorCtr="0">
            <a:noAutofit/>
          </a:bodyPr>
          <a:lstStyle/>
          <a:p>
            <a:pPr marL="215900" marR="0" lvl="0" indent="-250190" algn="r" rtl="0">
              <a:spcBef>
                <a:spcPts val="0"/>
              </a:spcBef>
              <a:spcAft>
                <a:spcPts val="0"/>
              </a:spcAft>
              <a:buClr>
                <a:srgbClr val="000000"/>
              </a:buClr>
              <a:buSzPts val="540"/>
              <a:buFont typeface="Noto Sans Symbols"/>
              <a:buNone/>
            </a:pPr>
            <a:fld id="{00000000-1234-1234-1234-123412341234}" type="slidenum">
              <a:rPr lang="en-US" sz="1200" b="0" u="none">
                <a:solidFill>
                  <a:srgbClr val="000000"/>
                </a:solidFill>
                <a:latin typeface="Times New Roman"/>
                <a:ea typeface="Times New Roman"/>
                <a:cs typeface="Times New Roman"/>
                <a:sym typeface="Times New Roman"/>
              </a:rPr>
              <a:t>6</a:t>
            </a:fld>
            <a:endParaRPr lang="en-US" sz="1200" b="0" u="none">
              <a:solidFill>
                <a:srgbClr val="000000"/>
              </a:solidFill>
              <a:latin typeface="Times New Roman"/>
              <a:ea typeface="Times New Roman"/>
              <a:cs typeface="Times New Roman"/>
              <a:sym typeface="Times New Roman"/>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12600" cap="sq" cmpd="sng">
            <a:solidFill>
              <a:srgbClr val="000000"/>
            </a:solidFill>
            <a:prstDash val="solid"/>
            <a:miter lim="800000"/>
            <a:headEnd type="none" w="med" len="med"/>
            <a:tailEnd type="none" w="med" len="med"/>
          </a:ln>
        </p:spPr>
      </p:sp>
      <p:sp>
        <p:nvSpPr>
          <p:cNvPr id="106" name="Shape 106"/>
          <p:cNvSpPr txBo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76200" algn="l" rtl="0">
              <a:spcBef>
                <a:spcPts val="0"/>
              </a:spcBef>
              <a:spcAft>
                <a:spcPts val="0"/>
              </a:spcAft>
              <a:buClr>
                <a:srgbClr val="000000"/>
              </a:buClr>
              <a:buSzPts val="1200"/>
              <a:buFont typeface="Times New Roman"/>
              <a:buNone/>
            </a:pPr>
            <a:r>
              <a:rPr lang="en-US" sz="1200" b="0" u="none">
                <a:solidFill>
                  <a:srgbClr val="000000"/>
                </a:solidFill>
                <a:latin typeface="Calibri"/>
                <a:ea typeface="Calibri"/>
                <a:cs typeface="Calibri"/>
                <a:sym typeface="Calibri"/>
              </a:rPr>
              <a:t>Note to Presenter: You can obtain the latest map / stats here - http://www.first.org/members/map</a:t>
            </a:r>
          </a:p>
          <a:p>
            <a:pPr marL="0" marR="0" lvl="0" indent="-76200" algn="l" rtl="0">
              <a:spcBef>
                <a:spcPts val="450"/>
              </a:spcBef>
              <a:spcAft>
                <a:spcPts val="0"/>
              </a:spcAft>
              <a:buClr>
                <a:srgbClr val="000000"/>
              </a:buClr>
              <a:buSzPts val="1200"/>
              <a:buFont typeface="Times New Roman"/>
              <a:buNone/>
            </a:pPr>
            <a:r>
              <a:rPr lang="en-US" sz="1200" b="0" u="none">
                <a:solidFill>
                  <a:srgbClr val="000000"/>
                </a:solidFill>
                <a:latin typeface="Calibri"/>
                <a:ea typeface="Calibri"/>
                <a:cs typeface="Calibri"/>
                <a:sym typeface="Calibri"/>
              </a:rPr>
              <a:t>Today, FIRST is comprised of over 300 members in 70 countries.</a:t>
            </a:r>
          </a:p>
          <a:p>
            <a:pPr marL="0" marR="0" lvl="0" indent="-76200" algn="l" rtl="0">
              <a:spcBef>
                <a:spcPts val="450"/>
              </a:spcBef>
              <a:spcAft>
                <a:spcPts val="0"/>
              </a:spcAft>
              <a:buClr>
                <a:srgbClr val="000000"/>
              </a:buClr>
              <a:buSzPts val="1200"/>
              <a:buFont typeface="Times New Roman"/>
              <a:buNone/>
            </a:pPr>
            <a:endParaRPr sz="1200" b="0" u="none">
              <a:solidFill>
                <a:srgbClr val="000000"/>
              </a:solidFill>
              <a:latin typeface="Calibri"/>
              <a:ea typeface="Calibri"/>
              <a:cs typeface="Calibri"/>
              <a:sym typeface="Calibri"/>
            </a:endParaRPr>
          </a:p>
        </p:txBody>
      </p:sp>
      <p:sp>
        <p:nvSpPr>
          <p:cNvPr id="107" name="Shape 107"/>
          <p:cNvSpPr txBox="1"/>
          <p:nvPr/>
        </p:nvSpPr>
        <p:spPr>
          <a:xfrm>
            <a:off x="3884613" y="8685213"/>
            <a:ext cx="2971800" cy="457200"/>
          </a:xfrm>
          <a:prstGeom prst="rect">
            <a:avLst/>
          </a:prstGeom>
          <a:noFill/>
          <a:ln>
            <a:noFill/>
          </a:ln>
        </p:spPr>
        <p:txBody>
          <a:bodyPr wrap="square" lIns="90000" tIns="46800" rIns="90000" bIns="46800" anchor="b" anchorCtr="0">
            <a:noAutofit/>
          </a:bodyPr>
          <a:lstStyle/>
          <a:p>
            <a:pPr marL="0" marR="0" lvl="0" indent="-76200" algn="r" rtl="0">
              <a:spcBef>
                <a:spcPts val="0"/>
              </a:spcBef>
              <a:spcAft>
                <a:spcPts val="0"/>
              </a:spcAft>
              <a:buClr>
                <a:srgbClr val="000000"/>
              </a:buClr>
              <a:buSzPts val="1200"/>
              <a:buFont typeface="Times New Roman"/>
              <a:buNone/>
            </a:pPr>
            <a:fld id="{00000000-1234-1234-1234-123412341234}" type="slidenum">
              <a:rPr lang="en-US" sz="1200" b="0" u="none">
                <a:solidFill>
                  <a:srgbClr val="000000"/>
                </a:solidFill>
                <a:latin typeface="Calibri"/>
                <a:ea typeface="Calibri"/>
                <a:cs typeface="Calibri"/>
                <a:sym typeface="Calibri"/>
              </a:rPr>
              <a:t>6</a:t>
            </a:fld>
            <a:endParaRPr lang="en-US" sz="1200" b="0" u="none">
              <a:solidFill>
                <a:srgbClr val="000000"/>
              </a:solidFill>
              <a:latin typeface="Calibri"/>
              <a:ea typeface="Calibri"/>
              <a:cs typeface="Calibri"/>
              <a:sym typeface="Calibri"/>
            </a:endParaRPr>
          </a:p>
        </p:txBody>
      </p:sp>
      <p:sp>
        <p:nvSpPr>
          <p:cNvPr id="108" name="Shape 108"/>
          <p:cNvSpPr txBox="1">
            <a:spLocks noGrp="1"/>
          </p:cNvSpPr>
          <p:nvPr>
            <p:ph type="body" idx="1"/>
          </p:nvPr>
        </p:nvSpPr>
        <p:spPr>
          <a:xfrm>
            <a:off x="685800" y="4343400"/>
            <a:ext cx="5484813" cy="4113213"/>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3772221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In late August 2015, a 30-year-old Moldovan individual by the name Andrey </a:t>
            </a:r>
            <a:r>
              <a:rPr lang="en-US" sz="1200" b="0" i="0" kern="1200" dirty="0" err="1">
                <a:solidFill>
                  <a:schemeClr val="tx1"/>
                </a:solidFill>
                <a:effectLst/>
                <a:latin typeface="Arial" charset="0"/>
                <a:ea typeface="ＭＳ Ｐゴシック" charset="0"/>
                <a:cs typeface="ＭＳ Ｐゴシック" charset="0"/>
              </a:rPr>
              <a:t>Ghinkul</a:t>
            </a:r>
            <a:r>
              <a:rPr lang="en-US" sz="1200" b="0" i="0" kern="1200" dirty="0">
                <a:solidFill>
                  <a:schemeClr val="tx1"/>
                </a:solidFill>
                <a:effectLst/>
                <a:latin typeface="Arial" charset="0"/>
                <a:ea typeface="ＭＳ Ｐゴシック" charset="0"/>
                <a:cs typeface="ＭＳ Ｐゴシック" charset="0"/>
              </a:rPr>
              <a:t> was </a:t>
            </a:r>
            <a:r>
              <a:rPr lang="en-US" sz="1200" b="0" i="0" kern="1200" dirty="0" err="1">
                <a:solidFill>
                  <a:schemeClr val="tx1"/>
                </a:solidFill>
                <a:effectLst/>
                <a:latin typeface="Arial" charset="0"/>
                <a:ea typeface="ＭＳ Ｐゴシック" charset="0"/>
                <a:cs typeface="ＭＳ Ｐゴシック" charset="0"/>
              </a:rPr>
              <a:t>arested</a:t>
            </a:r>
            <a:r>
              <a:rPr lang="en-US" sz="1200" b="0" i="0" kern="1200" dirty="0">
                <a:solidFill>
                  <a:schemeClr val="tx1"/>
                </a:solidFill>
                <a:effectLst/>
                <a:latin typeface="Arial" charset="0"/>
                <a:ea typeface="ＭＳ Ｐゴシック" charset="0"/>
                <a:cs typeface="ＭＳ Ｐゴシック" charset="0"/>
              </a:rPr>
              <a:t> in Cyprus, Spams</a:t>
            </a:r>
            <a:r>
              <a:rPr lang="en-US" sz="1200" b="0" i="0" kern="1200" baseline="0" dirty="0">
                <a:solidFill>
                  <a:schemeClr val="tx1"/>
                </a:solidFill>
                <a:effectLst/>
                <a:latin typeface="Arial" charset="0"/>
                <a:ea typeface="ＭＳ Ｐゴシック" charset="0"/>
                <a:cs typeface="ＭＳ Ｐゴシック" charset="0"/>
              </a:rPr>
              <a:t> dropped. But Tote </a:t>
            </a:r>
            <a:r>
              <a:rPr lang="en-US" sz="1200" b="0" i="0" kern="1200" baseline="0" dirty="0" err="1">
                <a:solidFill>
                  <a:schemeClr val="tx1"/>
                </a:solidFill>
                <a:effectLst/>
                <a:latin typeface="Arial" charset="0"/>
                <a:ea typeface="ＭＳ Ｐゴシック" charset="0"/>
                <a:cs typeface="ＭＳ Ｐゴシック" charset="0"/>
              </a:rPr>
              <a:t>leben</a:t>
            </a:r>
            <a:r>
              <a:rPr lang="en-US" sz="1200" b="0" i="0" kern="1200" baseline="0" dirty="0">
                <a:solidFill>
                  <a:schemeClr val="tx1"/>
                </a:solidFill>
                <a:effectLst/>
                <a:latin typeface="Arial" charset="0"/>
                <a:ea typeface="ＭＳ Ｐゴシック" charset="0"/>
                <a:cs typeface="ＭＳ Ｐゴシック" charset="0"/>
              </a:rPr>
              <a:t> </a:t>
            </a:r>
            <a:r>
              <a:rPr lang="en-US" sz="1200" b="0" i="0" kern="1200" baseline="0" dirty="0" err="1">
                <a:solidFill>
                  <a:schemeClr val="tx1"/>
                </a:solidFill>
                <a:effectLst/>
                <a:latin typeface="Arial" charset="0"/>
                <a:ea typeface="ＭＳ Ｐゴシック" charset="0"/>
                <a:cs typeface="ＭＳ Ｐゴシック" charset="0"/>
              </a:rPr>
              <a:t>länger</a:t>
            </a:r>
            <a:r>
              <a:rPr lang="en-US" sz="1200" b="0" i="0" kern="1200" baseline="0" dirty="0">
                <a:solidFill>
                  <a:schemeClr val="tx1"/>
                </a:solidFill>
                <a:effectLst/>
                <a:latin typeface="Arial" charset="0"/>
                <a:ea typeface="ＭＳ Ｐゴシック" charset="0"/>
                <a:cs typeface="ＭＳ Ｐゴシック" charset="0"/>
              </a:rPr>
              <a:t> </a:t>
            </a:r>
            <a:r>
              <a:rPr lang="is-IS" sz="1200" b="0" i="0" kern="1200" baseline="0" dirty="0">
                <a:solidFill>
                  <a:schemeClr val="tx1"/>
                </a:solidFill>
                <a:effectLst/>
                <a:latin typeface="Arial" charset="0"/>
                <a:ea typeface="ＭＳ Ｐゴシック" charset="0"/>
                <a:cs typeface="ＭＳ Ｐゴシック" charset="0"/>
              </a:rPr>
              <a:t>… Dridex ist immer noch aktiv and tweeting.</a:t>
            </a:r>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64</a:t>
            </a:fld>
            <a:endParaRPr lang="de-CH"/>
          </a:p>
        </p:txBody>
      </p:sp>
    </p:spTree>
    <p:extLst>
      <p:ext uri="{BB962C8B-B14F-4D97-AF65-F5344CB8AC3E}">
        <p14:creationId xmlns:p14="http://schemas.microsoft.com/office/powerpoint/2010/main" val="2849218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pPr marL="0" indent="0">
              <a:buNone/>
            </a:pPr>
            <a:r>
              <a:rPr lang="de-CH" dirty="0"/>
              <a:t>Trend</a:t>
            </a:r>
            <a:r>
              <a:rPr lang="de-CH" baseline="0" dirty="0"/>
              <a:t> „State </a:t>
            </a:r>
            <a:r>
              <a:rPr lang="de-CH" baseline="0" dirty="0" err="1"/>
              <a:t>sponsored</a:t>
            </a:r>
            <a:r>
              <a:rPr lang="de-CH" baseline="0" dirty="0"/>
              <a:t> / </a:t>
            </a:r>
            <a:r>
              <a:rPr lang="de-CH" baseline="0" dirty="0" err="1"/>
              <a:t>classical</a:t>
            </a:r>
            <a:r>
              <a:rPr lang="de-CH" baseline="0" dirty="0"/>
              <a:t> </a:t>
            </a:r>
            <a:r>
              <a:rPr lang="de-CH" baseline="0" dirty="0" err="1"/>
              <a:t>hacking</a:t>
            </a:r>
            <a:r>
              <a:rPr lang="de-CH" baseline="0" dirty="0"/>
              <a:t> -&gt; Industrial </a:t>
            </a:r>
            <a:r>
              <a:rPr lang="de-CH" baseline="0" dirty="0" err="1"/>
              <a:t>espionage</a:t>
            </a:r>
            <a:r>
              <a:rPr lang="de-CH" baseline="0" dirty="0"/>
              <a:t> / Malware </a:t>
            </a:r>
            <a:r>
              <a:rPr lang="de-CH" baseline="0" dirty="0" err="1"/>
              <a:t>based</a:t>
            </a:r>
            <a:r>
              <a:rPr lang="de-CH" baseline="0" dirty="0"/>
              <a:t>) -&gt; </a:t>
            </a:r>
            <a:r>
              <a:rPr lang="de-CH" baseline="0" dirty="0" err="1"/>
              <a:t>Professionalisation</a:t>
            </a:r>
            <a:endParaRPr lang="de-CH" dirty="0"/>
          </a:p>
        </p:txBody>
      </p:sp>
      <p:sp>
        <p:nvSpPr>
          <p:cNvPr id="4" name="Slide Number Placeholder 3"/>
          <p:cNvSpPr>
            <a:spLocks noGrp="1"/>
          </p:cNvSpPr>
          <p:nvPr>
            <p:ph type="sldNum" sz="quarter" idx="10"/>
          </p:nvPr>
        </p:nvSpPr>
        <p:spPr/>
        <p:txBody>
          <a:bodyPr/>
          <a:lstStyle/>
          <a:p>
            <a:fld id="{21FB4174-1C5B-F548-8233-C860A671D211}" type="slidenum">
              <a:rPr lang="de-CH" smtClean="0"/>
              <a:pPr/>
              <a:t>65</a:t>
            </a:fld>
            <a:endParaRPr lang="de-CH" dirty="0"/>
          </a:p>
        </p:txBody>
      </p:sp>
    </p:spTree>
    <p:extLst>
      <p:ext uri="{BB962C8B-B14F-4D97-AF65-F5344CB8AC3E}">
        <p14:creationId xmlns:p14="http://schemas.microsoft.com/office/powerpoint/2010/main" val="990268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BTW: Staaten</a:t>
            </a:r>
            <a:r>
              <a:rPr lang="de-CH" baseline="0" dirty="0"/>
              <a:t> mischen hier mit. Not ok.</a:t>
            </a:r>
          </a:p>
          <a:p>
            <a:endParaRPr lang="de-CH" dirty="0"/>
          </a:p>
        </p:txBody>
      </p:sp>
      <p:sp>
        <p:nvSpPr>
          <p:cNvPr id="4" name="Slide Number Placeholder 3"/>
          <p:cNvSpPr>
            <a:spLocks noGrp="1"/>
          </p:cNvSpPr>
          <p:nvPr>
            <p:ph type="sldNum" sz="quarter" idx="10"/>
          </p:nvPr>
        </p:nvSpPr>
        <p:spPr/>
        <p:txBody>
          <a:bodyPr/>
          <a:lstStyle/>
          <a:p>
            <a:pPr>
              <a:defRPr/>
            </a:pPr>
            <a:fld id="{2B58AB6D-D366-174B-9AC1-0115BFBFB0AB}" type="slidenum">
              <a:rPr lang="de-CH" smtClean="0"/>
              <a:pPr>
                <a:defRPr/>
              </a:pPr>
              <a:t>66</a:t>
            </a:fld>
            <a:endParaRPr lang="de-CH"/>
          </a:p>
        </p:txBody>
      </p:sp>
    </p:spTree>
    <p:extLst>
      <p:ext uri="{BB962C8B-B14F-4D97-AF65-F5344CB8AC3E}">
        <p14:creationId xmlns:p14="http://schemas.microsoft.com/office/powerpoint/2010/main" val="1087124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recently </a:t>
            </a:r>
            <a:r>
              <a:rPr lang="mr-IN" dirty="0"/>
              <a:t>…</a:t>
            </a:r>
            <a:r>
              <a:rPr lang="en-US" dirty="0"/>
              <a:t>.</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67</a:t>
            </a:fld>
            <a:endParaRPr lang="en-GB"/>
          </a:p>
        </p:txBody>
      </p:sp>
    </p:spTree>
    <p:extLst>
      <p:ext uri="{BB962C8B-B14F-4D97-AF65-F5344CB8AC3E}">
        <p14:creationId xmlns:p14="http://schemas.microsoft.com/office/powerpoint/2010/main" val="476573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Kind</a:t>
            </a:r>
            <a:r>
              <a:rPr lang="en-GB" baseline="0" dirty="0"/>
              <a:t> of B2C or B2B. But what about N2N? (nation 2 nation)</a:t>
            </a:r>
          </a:p>
          <a:p>
            <a:r>
              <a:rPr lang="en-GB" baseline="0" dirty="0"/>
              <a:t>In 2010 </a:t>
            </a:r>
            <a:r>
              <a:rPr lang="en-GB" baseline="0" dirty="0" err="1"/>
              <a:t>Stuxnet</a:t>
            </a:r>
            <a:r>
              <a:rPr lang="en-GB" baseline="0" dirty="0"/>
              <a:t> was discovered, in the Ukraine. Probably wen wild -&gt; Movie Zero Days</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68</a:t>
            </a:fld>
            <a:endParaRPr lang="en-GB"/>
          </a:p>
        </p:txBody>
      </p:sp>
    </p:spTree>
    <p:extLst>
      <p:ext uri="{BB962C8B-B14F-4D97-AF65-F5344CB8AC3E}">
        <p14:creationId xmlns:p14="http://schemas.microsoft.com/office/powerpoint/2010/main" val="1801654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 name="Shape 152">
            <a:extLst>
              <a:ext uri="{FF2B5EF4-FFF2-40B4-BE49-F238E27FC236}">
                <a16:creationId xmlns:a16="http://schemas.microsoft.com/office/drawing/2014/main" id="{9E5D4DA1-5C87-0547-B28A-3683FAE7EF90}"/>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ln w="9525" cap="flat">
            <a:round/>
            <a:headEnd type="none" w="med" len="med"/>
            <a:tailEnd type="none" w="med" len="med"/>
          </a:ln>
        </p:spPr>
      </p:sp>
      <p:sp>
        <p:nvSpPr>
          <p:cNvPr id="36866" name="Shape 153">
            <a:extLst>
              <a:ext uri="{FF2B5EF4-FFF2-40B4-BE49-F238E27FC236}">
                <a16:creationId xmlns:a16="http://schemas.microsoft.com/office/drawing/2014/main" id="{5B4D2451-1AA5-6E4F-B1E2-F6A441E39E9E}"/>
              </a:ext>
            </a:extLst>
          </p:cNvPr>
          <p:cNvSpPr>
            <a:spLocks noGrp="1"/>
          </p:cNvSpPr>
          <p:nvPr>
            <p:ph type="body" idx="1"/>
          </p:nvPr>
        </p:nvSpPr>
        <p:spPr>
          <a:xfrm>
            <a:off x="685800" y="4343400"/>
            <a:ext cx="5486400" cy="4114800"/>
          </a:xfrm>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5" tIns="91425" rIns="91425" bIns="91425"/>
          <a:lstStyle/>
          <a:p>
            <a:pPr>
              <a:spcBef>
                <a:spcPct val="0"/>
              </a:spcBef>
              <a:buSzPct val="25000"/>
              <a:buFont typeface="Arial" panose="020B0604020202020204" pitchFamily="34" charset="0"/>
              <a:buNone/>
              <a:defRPr/>
            </a:pPr>
            <a:endParaRPr lang="en-US" altLang="en-US" sz="11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954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Crimea on 23. December 2015 Crimea: Russia shuts down </a:t>
            </a:r>
            <a:r>
              <a:rPr lang="en-US" sz="1200" b="0" i="0" kern="1200" dirty="0" err="1">
                <a:solidFill>
                  <a:schemeClr val="tx1"/>
                </a:solidFill>
                <a:effectLst/>
                <a:latin typeface="+mn-lt"/>
                <a:ea typeface="+mn-ea"/>
                <a:cs typeface="+mn-cs"/>
              </a:rPr>
              <a:t>Ukrainien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powerplants</a:t>
            </a:r>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70</a:t>
            </a:fld>
            <a:endParaRPr lang="en-GB"/>
          </a:p>
        </p:txBody>
      </p:sp>
    </p:spTree>
    <p:extLst>
      <p:ext uri="{BB962C8B-B14F-4D97-AF65-F5344CB8AC3E}">
        <p14:creationId xmlns:p14="http://schemas.microsoft.com/office/powerpoint/2010/main" val="2384124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Putin 1.6.2017, </a:t>
            </a:r>
            <a:r>
              <a:rPr lang="en-US" dirty="0"/>
              <a:t>St Petersburg Economic Forum</a:t>
            </a:r>
            <a:r>
              <a:rPr lang="en-GB" dirty="0"/>
              <a:t>: Russia would never do something like this. But we cannot exclude that patriotic hackers would.</a:t>
            </a:r>
          </a:p>
          <a:p>
            <a:endParaRPr lang="en-GB" dirty="0"/>
          </a:p>
          <a:p>
            <a:r>
              <a:rPr lang="en-GB" dirty="0"/>
              <a:t>https://</a:t>
            </a:r>
            <a:r>
              <a:rPr lang="en-GB" dirty="0" err="1"/>
              <a:t>www.ft.com</a:t>
            </a:r>
            <a:r>
              <a:rPr lang="en-GB" dirty="0"/>
              <a:t>/content/f607ac6c-46e6-11e7-8519-9f94ee97d996</a:t>
            </a:r>
          </a:p>
        </p:txBody>
      </p:sp>
      <p:sp>
        <p:nvSpPr>
          <p:cNvPr id="4" name="Slide Number Placeholder 3"/>
          <p:cNvSpPr>
            <a:spLocks noGrp="1"/>
          </p:cNvSpPr>
          <p:nvPr>
            <p:ph type="sldNum" sz="quarter" idx="10"/>
          </p:nvPr>
        </p:nvSpPr>
        <p:spPr/>
        <p:txBody>
          <a:bodyPr/>
          <a:lstStyle/>
          <a:p>
            <a:fld id="{136E53A4-3F4D-8748-A0FA-BB510B091717}" type="slidenum">
              <a:rPr lang="en-GB" smtClean="0"/>
              <a:t>71</a:t>
            </a:fld>
            <a:endParaRPr lang="en-GB"/>
          </a:p>
        </p:txBody>
      </p:sp>
    </p:spTree>
    <p:extLst>
      <p:ext uri="{BB962C8B-B14F-4D97-AF65-F5344CB8AC3E}">
        <p14:creationId xmlns:p14="http://schemas.microsoft.com/office/powerpoint/2010/main" val="22096289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Image: CC0 https://</a:t>
            </a:r>
            <a:r>
              <a:rPr lang="en-GB" dirty="0" err="1"/>
              <a:t>www.publicdomainpictures.net</a:t>
            </a:r>
            <a:r>
              <a:rPr lang="en-GB" dirty="0"/>
              <a:t>/</a:t>
            </a:r>
            <a:r>
              <a:rPr lang="en-GB" dirty="0" err="1"/>
              <a:t>en</a:t>
            </a:r>
            <a:r>
              <a:rPr lang="en-GB" dirty="0"/>
              <a:t>/</a:t>
            </a:r>
            <a:r>
              <a:rPr lang="en-GB" dirty="0" err="1"/>
              <a:t>view-image.php?image</a:t>
            </a:r>
            <a:r>
              <a:rPr lang="en-GB" dirty="0"/>
              <a:t>=2680&amp;picture=swiss-knife</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73</a:t>
            </a:fld>
            <a:endParaRPr lang="en-GB"/>
          </a:p>
        </p:txBody>
      </p:sp>
    </p:spTree>
    <p:extLst>
      <p:ext uri="{BB962C8B-B14F-4D97-AF65-F5344CB8AC3E}">
        <p14:creationId xmlns:p14="http://schemas.microsoft.com/office/powerpoint/2010/main" val="3965131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What</a:t>
            </a:r>
            <a:r>
              <a:rPr lang="en-GB" baseline="0" dirty="0"/>
              <a:t> are we talking about? This story begins, like so many in this game, with a hacked device. But what does it take to to hack this device? And why would you do this? Let’s explore these questions briefly!</a:t>
            </a:r>
            <a:endParaRPr lang="en-GB" dirty="0"/>
          </a:p>
        </p:txBody>
      </p:sp>
      <p:sp>
        <p:nvSpPr>
          <p:cNvPr id="4" name="Slide Number Placeholder 3"/>
          <p:cNvSpPr>
            <a:spLocks noGrp="1"/>
          </p:cNvSpPr>
          <p:nvPr>
            <p:ph type="sldNum" sz="quarter" idx="10"/>
          </p:nvPr>
        </p:nvSpPr>
        <p:spPr/>
        <p:txBody>
          <a:bodyPr/>
          <a:lstStyle/>
          <a:p>
            <a:fld id="{914682B0-2654-A748-B154-344F1FB16BFB}" type="slidenum">
              <a:rPr lang="en-GB" smtClean="0"/>
              <a:t>74</a:t>
            </a:fld>
            <a:endParaRPr lang="en-GB"/>
          </a:p>
        </p:txBody>
      </p:sp>
    </p:spTree>
    <p:extLst>
      <p:ext uri="{BB962C8B-B14F-4D97-AF65-F5344CB8AC3E}">
        <p14:creationId xmlns:p14="http://schemas.microsoft.com/office/powerpoint/2010/main" val="298087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4813" cy="4113213"/>
          </a:xfrm>
          <a:prstGeom prst="rect">
            <a:avLst/>
          </a:prstGeom>
        </p:spPr>
        <p:txBody>
          <a:bodyPr wrap="square" lIns="91425" tIns="91425" rIns="91425" bIns="91425" anchor="t" anchorCtr="0">
            <a:noAutofit/>
          </a:bodyPr>
          <a:lstStyle/>
          <a:p>
            <a:pPr marL="0" lvl="0" indent="0">
              <a:spcBef>
                <a:spcPts val="0"/>
              </a:spcBef>
              <a:buNone/>
            </a:pPr>
            <a:r>
              <a:rPr lang="en-US"/>
              <a:t>FIRST organizes three types of events annually: the conference, up to four symposia, which are typically regional, and many TC’s, which are organized by individual members.</a:t>
            </a:r>
          </a:p>
        </p:txBody>
      </p:sp>
      <p:sp>
        <p:nvSpPr>
          <p:cNvPr id="117" name="Shape 117"/>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757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Elias Levy alias aleph1, founder and operate of the </a:t>
            </a:r>
            <a:r>
              <a:rPr lang="en-US" b="1" dirty="0" err="1"/>
              <a:t>bugtraq</a:t>
            </a:r>
            <a:r>
              <a:rPr lang="en-US" b="1" dirty="0"/>
              <a:t> </a:t>
            </a:r>
            <a:r>
              <a:rPr lang="en-US" b="1" dirty="0" err="1"/>
              <a:t>mailinglist</a:t>
            </a:r>
            <a:r>
              <a:rPr lang="en-US" b="1" dirty="0"/>
              <a:t> </a:t>
            </a:r>
            <a:r>
              <a:rPr lang="en-US" b="1" dirty="0" err="1"/>
              <a:t>publishd</a:t>
            </a:r>
            <a:r>
              <a:rPr lang="en-US" b="1" dirty="0"/>
              <a:t> in 1996 a step by step guide on buffer overflows.</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77</a:t>
            </a:fld>
            <a:endParaRPr lang="en-GB"/>
          </a:p>
        </p:txBody>
      </p:sp>
    </p:spTree>
    <p:extLst>
      <p:ext uri="{BB962C8B-B14F-4D97-AF65-F5344CB8AC3E}">
        <p14:creationId xmlns:p14="http://schemas.microsoft.com/office/powerpoint/2010/main" val="730856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Hacking computers becomes inquiringly more difficult as operating systems become more and more secure. Hacking humans on the other hand is still the same.  </a:t>
            </a:r>
          </a:p>
        </p:txBody>
      </p:sp>
      <p:sp>
        <p:nvSpPr>
          <p:cNvPr id="4" name="Slide Number Placeholder 3"/>
          <p:cNvSpPr>
            <a:spLocks noGrp="1"/>
          </p:cNvSpPr>
          <p:nvPr>
            <p:ph type="sldNum" sz="quarter" idx="10"/>
          </p:nvPr>
        </p:nvSpPr>
        <p:spPr/>
        <p:txBody>
          <a:bodyPr/>
          <a:lstStyle/>
          <a:p>
            <a:fld id="{136E53A4-3F4D-8748-A0FA-BB510B091717}" type="slidenum">
              <a:rPr lang="en-GB" smtClean="0"/>
              <a:t>81</a:t>
            </a:fld>
            <a:endParaRPr lang="en-GB"/>
          </a:p>
        </p:txBody>
      </p:sp>
    </p:spTree>
    <p:extLst>
      <p:ext uri="{BB962C8B-B14F-4D97-AF65-F5344CB8AC3E}">
        <p14:creationId xmlns:p14="http://schemas.microsoft.com/office/powerpoint/2010/main" val="1028963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Hacking computers becomes inquiringly more difficult as operating systems become more and more secure. Hacking humans on the other hand is still the same.  It’s been around since ever, (Joke alert: The snake </a:t>
            </a:r>
            <a:r>
              <a:rPr lang="en-GB" dirty="0" err="1"/>
              <a:t>taked</a:t>
            </a:r>
            <a:r>
              <a:rPr lang="en-GB" dirty="0"/>
              <a:t> Eve into eating the apple, creating the mess we have today). </a:t>
            </a:r>
          </a:p>
        </p:txBody>
      </p:sp>
      <p:sp>
        <p:nvSpPr>
          <p:cNvPr id="4" name="Slide Number Placeholder 3"/>
          <p:cNvSpPr>
            <a:spLocks noGrp="1"/>
          </p:cNvSpPr>
          <p:nvPr>
            <p:ph type="sldNum" sz="quarter" idx="10"/>
          </p:nvPr>
        </p:nvSpPr>
        <p:spPr/>
        <p:txBody>
          <a:bodyPr/>
          <a:lstStyle/>
          <a:p>
            <a:fld id="{136E53A4-3F4D-8748-A0FA-BB510B091717}" type="slidenum">
              <a:rPr lang="en-GB" smtClean="0"/>
              <a:t>82</a:t>
            </a:fld>
            <a:endParaRPr lang="en-GB"/>
          </a:p>
        </p:txBody>
      </p:sp>
    </p:spTree>
    <p:extLst>
      <p:ext uri="{BB962C8B-B14F-4D97-AF65-F5344CB8AC3E}">
        <p14:creationId xmlns:p14="http://schemas.microsoft.com/office/powerpoint/2010/main" val="3577214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https://</a:t>
            </a:r>
            <a:r>
              <a:rPr lang="en-GB" dirty="0" err="1"/>
              <a:t>web.archive.org</a:t>
            </a:r>
            <a:r>
              <a:rPr lang="en-GB" dirty="0"/>
              <a:t>/web/20110927122343/http://forum.419eater.com/forum/</a:t>
            </a:r>
            <a:r>
              <a:rPr lang="en-GB" dirty="0" err="1"/>
              <a:t>viewtopic.php?t</a:t>
            </a:r>
            <a:r>
              <a:rPr lang="en-GB" dirty="0"/>
              <a:t>=184886#1545310</a:t>
            </a:r>
          </a:p>
        </p:txBody>
      </p:sp>
      <p:sp>
        <p:nvSpPr>
          <p:cNvPr id="4" name="Slide Number Placeholder 3"/>
          <p:cNvSpPr>
            <a:spLocks noGrp="1"/>
          </p:cNvSpPr>
          <p:nvPr>
            <p:ph type="sldNum" sz="quarter" idx="10"/>
          </p:nvPr>
        </p:nvSpPr>
        <p:spPr/>
        <p:txBody>
          <a:bodyPr/>
          <a:lstStyle/>
          <a:p>
            <a:fld id="{136E53A4-3F4D-8748-A0FA-BB510B091717}" type="slidenum">
              <a:rPr lang="en-GB" smtClean="0"/>
              <a:t>83</a:t>
            </a:fld>
            <a:endParaRPr lang="en-GB"/>
          </a:p>
        </p:txBody>
      </p:sp>
    </p:spTree>
    <p:extLst>
      <p:ext uri="{BB962C8B-B14F-4D97-AF65-F5344CB8AC3E}">
        <p14:creationId xmlns:p14="http://schemas.microsoft.com/office/powerpoint/2010/main" val="6483649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Story: </a:t>
            </a:r>
          </a:p>
          <a:p>
            <a:endParaRPr lang="en-GB" dirty="0"/>
          </a:p>
          <a:p>
            <a:pPr marL="171450" indent="-171450">
              <a:buFontTx/>
              <a:buChar char="-"/>
            </a:pPr>
            <a:r>
              <a:rPr lang="en-GB" dirty="0"/>
              <a:t>Long negotiations</a:t>
            </a:r>
          </a:p>
          <a:p>
            <a:pPr marL="171450" indent="-171450">
              <a:buFontTx/>
              <a:buChar char="-"/>
            </a:pPr>
            <a:r>
              <a:rPr lang="en-GB" dirty="0"/>
              <a:t> A lot of people in the e-mail thread</a:t>
            </a:r>
          </a:p>
          <a:p>
            <a:pPr marL="171450" indent="-171450">
              <a:buFontTx/>
              <a:buChar char="-"/>
            </a:pPr>
            <a:r>
              <a:rPr lang="en-GB" dirty="0"/>
              <a:t>After </a:t>
            </a:r>
            <a:r>
              <a:rPr lang="en-GB" dirty="0" err="1"/>
              <a:t>clousure</a:t>
            </a:r>
            <a:r>
              <a:rPr lang="en-GB" dirty="0"/>
              <a:t> of the deal: One more mail, from a slightly different domain </a:t>
            </a:r>
            <a:r>
              <a:rPr lang="en-GB" dirty="0" err="1"/>
              <a:t>rena.com</a:t>
            </a:r>
            <a:r>
              <a:rPr lang="en-GB" dirty="0"/>
              <a:t> -&gt; </a:t>
            </a:r>
            <a:r>
              <a:rPr lang="en-GB" dirty="0" err="1"/>
              <a:t>ch-rena.com</a:t>
            </a:r>
            <a:endParaRPr lang="en-GB" dirty="0"/>
          </a:p>
          <a:p>
            <a:pPr marL="171450" indent="-171450">
              <a:buFontTx/>
              <a:buChar char="-"/>
            </a:pPr>
            <a:r>
              <a:rPr lang="en-GB" dirty="0"/>
              <a:t>Please pay to another account.</a:t>
            </a:r>
          </a:p>
          <a:p>
            <a:pPr marL="171450" indent="-171450">
              <a:buFontTx/>
              <a:buChar char="-"/>
            </a:pPr>
            <a:r>
              <a:rPr lang="en-GB" dirty="0" err="1"/>
              <a:t>Bumm</a:t>
            </a:r>
            <a:r>
              <a:rPr lang="en-GB" dirty="0"/>
              <a:t> 1.2 millions  USD gone. </a:t>
            </a:r>
          </a:p>
          <a:p>
            <a:pPr marL="171450" indent="-171450">
              <a:buFontTx/>
              <a:buChar char="-"/>
            </a:pPr>
            <a:r>
              <a:rPr lang="en-GB" dirty="0"/>
              <a:t>Above domain is from an example, </a:t>
            </a:r>
            <a:r>
              <a:rPr lang="en-GB" dirty="0" err="1"/>
              <a:t>nt</a:t>
            </a:r>
            <a:r>
              <a:rPr lang="en-GB" dirty="0"/>
              <a:t> the real one.</a:t>
            </a:r>
          </a:p>
          <a:p>
            <a:pPr marL="171450" indent="-171450">
              <a:buFontTx/>
              <a:buChar char="-"/>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84</a:t>
            </a:fld>
            <a:endParaRPr lang="en-GB"/>
          </a:p>
        </p:txBody>
      </p:sp>
    </p:spTree>
    <p:extLst>
      <p:ext uri="{BB962C8B-B14F-4D97-AF65-F5344CB8AC3E}">
        <p14:creationId xmlns:p14="http://schemas.microsoft.com/office/powerpoint/2010/main" val="1739889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Malware is distributed through about half half through e-mail or the web, the later is called drive by. Hang on, we’ll explain how this works.</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85</a:t>
            </a:fld>
            <a:endParaRPr lang="en-GB"/>
          </a:p>
        </p:txBody>
      </p:sp>
    </p:spTree>
    <p:extLst>
      <p:ext uri="{BB962C8B-B14F-4D97-AF65-F5344CB8AC3E}">
        <p14:creationId xmlns:p14="http://schemas.microsoft.com/office/powerpoint/2010/main" val="788497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Malware is distributed through about half half through e-mail or the web, the later is called drive by. Hang on, we’ll explain how this works.</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87</a:t>
            </a:fld>
            <a:endParaRPr lang="en-GB"/>
          </a:p>
        </p:txBody>
      </p:sp>
    </p:spTree>
    <p:extLst>
      <p:ext uri="{BB962C8B-B14F-4D97-AF65-F5344CB8AC3E}">
        <p14:creationId xmlns:p14="http://schemas.microsoft.com/office/powerpoint/2010/main" val="1182586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Take this e-mail, there are a gazillion examples. It contains a word file. </a:t>
            </a:r>
          </a:p>
          <a:p>
            <a:r>
              <a:rPr lang="en-GB" dirty="0"/>
              <a:t>So who thinks open a word file, or a PDF is an issue?</a:t>
            </a:r>
          </a:p>
        </p:txBody>
      </p:sp>
      <p:sp>
        <p:nvSpPr>
          <p:cNvPr id="4" name="Slide Number Placeholder 3"/>
          <p:cNvSpPr>
            <a:spLocks noGrp="1"/>
          </p:cNvSpPr>
          <p:nvPr>
            <p:ph type="sldNum" sz="quarter" idx="10"/>
          </p:nvPr>
        </p:nvSpPr>
        <p:spPr/>
        <p:txBody>
          <a:bodyPr/>
          <a:lstStyle/>
          <a:p>
            <a:fld id="{136E53A4-3F4D-8748-A0FA-BB510B091717}" type="slidenum">
              <a:rPr lang="en-GB" smtClean="0"/>
              <a:t>88</a:t>
            </a:fld>
            <a:endParaRPr lang="en-GB"/>
          </a:p>
        </p:txBody>
      </p:sp>
    </p:spTree>
    <p:extLst>
      <p:ext uri="{BB962C8B-B14F-4D97-AF65-F5344CB8AC3E}">
        <p14:creationId xmlns:p14="http://schemas.microsoft.com/office/powerpoint/2010/main" val="979274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Well, it is. This particular word file executes a macro which exploits a security vulnerability to escape the Word processor and downloads further malware.</a:t>
            </a:r>
          </a:p>
        </p:txBody>
      </p:sp>
      <p:sp>
        <p:nvSpPr>
          <p:cNvPr id="4" name="Slide Number Placeholder 3"/>
          <p:cNvSpPr>
            <a:spLocks noGrp="1"/>
          </p:cNvSpPr>
          <p:nvPr>
            <p:ph type="sldNum" sz="quarter" idx="10"/>
          </p:nvPr>
        </p:nvSpPr>
        <p:spPr/>
        <p:txBody>
          <a:bodyPr/>
          <a:lstStyle/>
          <a:p>
            <a:fld id="{136E53A4-3F4D-8748-A0FA-BB510B091717}" type="slidenum">
              <a:rPr lang="en-GB" smtClean="0"/>
              <a:t>89</a:t>
            </a:fld>
            <a:endParaRPr lang="en-GB"/>
          </a:p>
        </p:txBody>
      </p:sp>
    </p:spTree>
    <p:extLst>
      <p:ext uri="{BB962C8B-B14F-4D97-AF65-F5344CB8AC3E}">
        <p14:creationId xmlns:p14="http://schemas.microsoft.com/office/powerpoint/2010/main" val="23392317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92</a:t>
            </a:fld>
            <a:endParaRPr lang="en-GB"/>
          </a:p>
        </p:txBody>
      </p:sp>
    </p:spTree>
    <p:extLst>
      <p:ext uri="{BB962C8B-B14F-4D97-AF65-F5344CB8AC3E}">
        <p14:creationId xmlns:p14="http://schemas.microsoft.com/office/powerpoint/2010/main" val="335310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4813" cy="4113213"/>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45" name="Shape 145"/>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286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Changes on the website are often subtle. Affected are all websites, not just the ones you don’t tell your parents about. An interesting variation is </a:t>
            </a:r>
            <a:r>
              <a:rPr lang="en-GB" dirty="0" err="1"/>
              <a:t>malverizing</a:t>
            </a:r>
            <a:r>
              <a:rPr lang="en-GB" dirty="0"/>
              <a:t>, where an Add provider is misused to distribute malware through the add. This is much harder to detect, as ads change. </a:t>
            </a:r>
          </a:p>
        </p:txBody>
      </p:sp>
      <p:sp>
        <p:nvSpPr>
          <p:cNvPr id="4" name="Slide Number Placeholder 3"/>
          <p:cNvSpPr>
            <a:spLocks noGrp="1"/>
          </p:cNvSpPr>
          <p:nvPr>
            <p:ph type="sldNum" sz="quarter" idx="10"/>
          </p:nvPr>
        </p:nvSpPr>
        <p:spPr/>
        <p:txBody>
          <a:bodyPr/>
          <a:lstStyle/>
          <a:p>
            <a:fld id="{136E53A4-3F4D-8748-A0FA-BB510B091717}" type="slidenum">
              <a:rPr lang="en-GB" smtClean="0"/>
              <a:t>93</a:t>
            </a:fld>
            <a:endParaRPr lang="en-GB"/>
          </a:p>
        </p:txBody>
      </p:sp>
    </p:spTree>
    <p:extLst>
      <p:ext uri="{BB962C8B-B14F-4D97-AF65-F5344CB8AC3E}">
        <p14:creationId xmlns:p14="http://schemas.microsoft.com/office/powerpoint/2010/main" val="2987671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One hacked computer is not particularly interesting</a:t>
            </a:r>
          </a:p>
        </p:txBody>
      </p:sp>
      <p:sp>
        <p:nvSpPr>
          <p:cNvPr id="4" name="Slide Number Placeholder 3"/>
          <p:cNvSpPr>
            <a:spLocks noGrp="1"/>
          </p:cNvSpPr>
          <p:nvPr>
            <p:ph type="sldNum" sz="quarter" idx="10"/>
          </p:nvPr>
        </p:nvSpPr>
        <p:spPr/>
        <p:txBody>
          <a:bodyPr/>
          <a:lstStyle/>
          <a:p>
            <a:fld id="{136E53A4-3F4D-8748-A0FA-BB510B091717}" type="slidenum">
              <a:rPr lang="en-GB" smtClean="0"/>
              <a:t>94</a:t>
            </a:fld>
            <a:endParaRPr lang="en-GB"/>
          </a:p>
        </p:txBody>
      </p:sp>
    </p:spTree>
    <p:extLst>
      <p:ext uri="{BB962C8B-B14F-4D97-AF65-F5344CB8AC3E}">
        <p14:creationId xmlns:p14="http://schemas.microsoft.com/office/powerpoint/2010/main" val="22388110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But thousands are </a:t>
            </a:r>
          </a:p>
        </p:txBody>
      </p:sp>
      <p:sp>
        <p:nvSpPr>
          <p:cNvPr id="4" name="Slide Number Placeholder 3"/>
          <p:cNvSpPr>
            <a:spLocks noGrp="1"/>
          </p:cNvSpPr>
          <p:nvPr>
            <p:ph type="sldNum" sz="quarter" idx="10"/>
          </p:nvPr>
        </p:nvSpPr>
        <p:spPr/>
        <p:txBody>
          <a:bodyPr/>
          <a:lstStyle/>
          <a:p>
            <a:fld id="{136E53A4-3F4D-8748-A0FA-BB510B091717}" type="slidenum">
              <a:rPr lang="en-GB" smtClean="0"/>
              <a:t>95</a:t>
            </a:fld>
            <a:endParaRPr lang="en-GB"/>
          </a:p>
        </p:txBody>
      </p:sp>
    </p:spTree>
    <p:extLst>
      <p:ext uri="{BB962C8B-B14F-4D97-AF65-F5344CB8AC3E}">
        <p14:creationId xmlns:p14="http://schemas.microsoft.com/office/powerpoint/2010/main" val="3725837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But thousands are interesting. This is the great thing about the internet: Everything scales. Botnets can have from a few hundreds to millions of members. Being cynic one could say they were the first cloud services.</a:t>
            </a:r>
          </a:p>
          <a:p>
            <a:endParaRPr lang="en-GB" dirty="0"/>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96</a:t>
            </a:fld>
            <a:endParaRPr lang="en-GB"/>
          </a:p>
        </p:txBody>
      </p:sp>
    </p:spTree>
    <p:extLst>
      <p:ext uri="{BB962C8B-B14F-4D97-AF65-F5344CB8AC3E}">
        <p14:creationId xmlns:p14="http://schemas.microsoft.com/office/powerpoint/2010/main" val="1400927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512888" y="517525"/>
            <a:ext cx="3832225" cy="28749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574431" y="3505199"/>
            <a:ext cx="5709000" cy="5040900"/>
          </a:xfrm>
          <a:prstGeom prst="rect">
            <a:avLst/>
          </a:prstGeom>
        </p:spPr>
        <p:txBody>
          <a:bodyPr wrap="square" lIns="91425" tIns="91425" rIns="91425" bIns="91425" anchor="t" anchorCtr="0">
            <a:noAutofit/>
          </a:bodyPr>
          <a:lstStyle/>
          <a:p>
            <a:pPr lvl="0">
              <a:spcBef>
                <a:spcPts val="0"/>
              </a:spcBef>
              <a:buNone/>
            </a:pPr>
            <a:r>
              <a:rPr lang="en-GB"/>
              <a:t>Avalance Takedown</a:t>
            </a:r>
          </a:p>
          <a:p>
            <a:pPr lvl="0">
              <a:spcBef>
                <a:spcPts val="0"/>
              </a:spcBef>
              <a:buNone/>
            </a:pPr>
            <a:r>
              <a:rPr lang="en-GB"/>
              <a:t>Avalance was a underground hosting infrastructure leveraging Domainnames (first.org) for robustness. To stop its operation 800’000 domain names had to be taken down in dozens of TLDs (.com, .ru). This requires the collaboration with many organisations not traditionally considered part of the CSIRT community. In particular registrars (the domain name eco system) as well as law enforcement. </a:t>
            </a:r>
            <a:br>
              <a:rPr lang="en-GB"/>
            </a:br>
            <a:r>
              <a:rPr lang="en-GB"/>
              <a:t>Both these communites have very different rules:</a:t>
            </a:r>
          </a:p>
          <a:p>
            <a:pPr lvl="0">
              <a:spcBef>
                <a:spcPts val="0"/>
              </a:spcBef>
              <a:buNone/>
            </a:pPr>
            <a:r>
              <a:rPr lang="en-GB"/>
              <a:t>Registras, in particular the ones responsible for ccTLDs are often very regulated and very reluctant to act. </a:t>
            </a:r>
            <a:br>
              <a:rPr lang="en-GB"/>
            </a:br>
            <a:r>
              <a:rPr lang="en-GB"/>
              <a:t>Law Enforcement is bound very much by legal procedures and typically has a different goal: Arresting criminals vs getting the infrastructure back up. </a:t>
            </a:r>
          </a:p>
          <a:p>
            <a:pPr lvl="0">
              <a:spcBef>
                <a:spcPts val="0"/>
              </a:spcBef>
              <a:buNone/>
            </a:pPr>
            <a:r>
              <a:rPr lang="en-GB"/>
              <a:t>This makes collaboration often difficult. Policy and law makers can help here. For example the close collaboration of the Registry CSIRT in Switzerland with the regulator has led to the creation of a law that allows the registry to effectively act against cyber crime. </a:t>
            </a:r>
          </a:p>
          <a:p>
            <a:pPr lvl="0">
              <a:spcBef>
                <a:spcPts val="0"/>
              </a:spcBef>
              <a:buNone/>
            </a:pPr>
            <a:r>
              <a:rPr lang="en-GB"/>
              <a:t>THis was a long effort and required that all involved parties gain a common understanding of the issues. </a:t>
            </a:r>
          </a:p>
          <a:p>
            <a:pPr lvl="0">
              <a:spcBef>
                <a:spcPts val="0"/>
              </a:spcBef>
              <a:buNone/>
            </a:pPr>
            <a:endParaRPr/>
          </a:p>
        </p:txBody>
      </p:sp>
      <p:sp>
        <p:nvSpPr>
          <p:cNvPr id="447" name="Shape 44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97</a:t>
            </a:fld>
            <a:endParaRPr lang="en-GB"/>
          </a:p>
        </p:txBody>
      </p:sp>
    </p:spTree>
    <p:extLst>
      <p:ext uri="{BB962C8B-B14F-4D97-AF65-F5344CB8AC3E}">
        <p14:creationId xmlns:p14="http://schemas.microsoft.com/office/powerpoint/2010/main" val="2688962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09:notes"/>
          <p:cNvSpPr txBox="1">
            <a:spLocks noGrp="1"/>
          </p:cNvSpPr>
          <p:nvPr>
            <p:ph type="body" idx="1"/>
          </p:nvPr>
        </p:nvSpPr>
        <p:spPr>
          <a:xfrm>
            <a:off x="685800" y="4910974"/>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2" name="Google Shape;1702;p109:notes"/>
          <p:cNvSpPr>
            <a:spLocks noGrp="1" noRot="1" noChangeAspect="1"/>
          </p:cNvSpPr>
          <p:nvPr>
            <p:ph type="sldImg" idx="2"/>
          </p:nvPr>
        </p:nvSpPr>
        <p:spPr>
          <a:xfrm>
            <a:off x="685800" y="631825"/>
            <a:ext cx="5472113" cy="41052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4468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512888" y="517525"/>
            <a:ext cx="3832225" cy="2874963"/>
          </a:xfrm>
          <a:custGeom>
            <a:avLst/>
            <a:gdLst/>
            <a:ahLst/>
            <a:cxnLst/>
            <a:rect l="0" t="0" r="0" b="0"/>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med" len="med"/>
            <a:tailEnd type="none" w="med" len="med"/>
          </a:ln>
        </p:spPr>
      </p:sp>
      <p:sp>
        <p:nvSpPr>
          <p:cNvPr id="388" name="Shape 388"/>
          <p:cNvSpPr txBox="1">
            <a:spLocks noGrp="1"/>
          </p:cNvSpPr>
          <p:nvPr>
            <p:ph type="body" idx="1"/>
          </p:nvPr>
        </p:nvSpPr>
        <p:spPr>
          <a:xfrm>
            <a:off x="574431" y="3505199"/>
            <a:ext cx="5709000" cy="50409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CSIRTs are often compared to fire fighters. One could define them as a team of experts coming to action during a cyber security incident. This definition is probably to narrow, CSIRTs today take on many different task, both reactive and proactive. </a:t>
            </a:r>
          </a:p>
          <a:p>
            <a:pPr marL="0" marR="0" lvl="0" indent="-76200" algn="l" rtl="0">
              <a:spcBef>
                <a:spcPts val="0"/>
              </a:spcBef>
              <a:spcAft>
                <a:spcPts val="0"/>
              </a:spcAft>
              <a:buClr>
                <a:srgbClr val="000000"/>
              </a:buClr>
              <a:buSzPts val="1200"/>
              <a:buFont typeface="Times New Roman"/>
              <a:buNone/>
            </a:pPr>
            <a:endParaRPr lang="en-US" sz="1200" b="0" i="0" u="none" strike="noStrike" cap="none" dirty="0">
              <a:solidFill>
                <a:srgbClr val="000000"/>
              </a:solidFill>
              <a:latin typeface="Times New Roman"/>
              <a:ea typeface="Times New Roman"/>
              <a:cs typeface="Times New Roman"/>
              <a:sym typeface="Times New Roman"/>
            </a:endParaRPr>
          </a:p>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CC0 https://</a:t>
            </a:r>
            <a:r>
              <a:rPr lang="en-US" sz="1200" b="0" i="0" u="none" strike="noStrike" cap="none" dirty="0" err="1">
                <a:solidFill>
                  <a:srgbClr val="000000"/>
                </a:solidFill>
                <a:latin typeface="Times New Roman"/>
                <a:ea typeface="Times New Roman"/>
                <a:cs typeface="Times New Roman"/>
                <a:sym typeface="Times New Roman"/>
              </a:rPr>
              <a:t>pixabay.com</a:t>
            </a:r>
            <a:r>
              <a:rPr lang="en-US" sz="1200" b="0" i="0" u="none" strike="noStrike" cap="none" dirty="0">
                <a:solidFill>
                  <a:srgbClr val="000000"/>
                </a:solidFill>
                <a:latin typeface="Times New Roman"/>
                <a:ea typeface="Times New Roman"/>
                <a:cs typeface="Times New Roman"/>
                <a:sym typeface="Times New Roman"/>
              </a:rPr>
              <a:t>/</a:t>
            </a:r>
            <a:r>
              <a:rPr lang="en-US" sz="1200" b="0" i="0" u="none" strike="noStrike" cap="none" dirty="0" err="1">
                <a:solidFill>
                  <a:srgbClr val="000000"/>
                </a:solidFill>
                <a:latin typeface="Times New Roman"/>
                <a:ea typeface="Times New Roman"/>
                <a:cs typeface="Times New Roman"/>
                <a:sym typeface="Times New Roman"/>
              </a:rPr>
              <a:t>en</a:t>
            </a:r>
            <a:r>
              <a:rPr lang="en-US" sz="1200" b="0" i="0" u="none" strike="noStrike" cap="none" dirty="0">
                <a:solidFill>
                  <a:srgbClr val="000000"/>
                </a:solidFill>
                <a:latin typeface="Times New Roman"/>
                <a:ea typeface="Times New Roman"/>
                <a:cs typeface="Times New Roman"/>
                <a:sym typeface="Times New Roman"/>
              </a:rPr>
              <a:t>/firemen-firefighter-fire-flames-78111/</a:t>
            </a:r>
          </a:p>
        </p:txBody>
      </p:sp>
      <p:sp>
        <p:nvSpPr>
          <p:cNvPr id="389" name="Shape 389"/>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215900" marR="0" lvl="0" indent="-250190" algn="r" rtl="0">
              <a:spcBef>
                <a:spcPts val="0"/>
              </a:spcBef>
              <a:spcAft>
                <a:spcPts val="0"/>
              </a:spcAft>
              <a:buClr>
                <a:srgbClr val="000000"/>
              </a:buClr>
              <a:buSzPts val="540"/>
              <a:buFont typeface="Arial"/>
              <a:buNone/>
            </a:pPr>
            <a:fld id="{00000000-1234-1234-1234-123412341234}" type="slidenum">
              <a:rPr lang="en-US" sz="1200">
                <a:solidFill>
                  <a:srgbClr val="000000"/>
                </a:solidFill>
                <a:latin typeface="Times New Roman"/>
                <a:ea typeface="Times New Roman"/>
                <a:cs typeface="Times New Roman"/>
                <a:sym typeface="Times New Roman"/>
              </a:rPr>
              <a:t>107</a:t>
            </a:fld>
            <a:endParaRPr lang="en-US" sz="12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03377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108</a:t>
            </a:fld>
            <a:endParaRPr lang="en-GB"/>
          </a:p>
        </p:txBody>
      </p:sp>
    </p:spTree>
    <p:extLst>
      <p:ext uri="{BB962C8B-B14F-4D97-AF65-F5344CB8AC3E}">
        <p14:creationId xmlns:p14="http://schemas.microsoft.com/office/powerpoint/2010/main" val="20079956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The internet used to be national, in 1969. Response was easy at the times, you just needed three other phone numbers ;-)</a:t>
            </a:r>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109</a:t>
            </a:fld>
            <a:endParaRPr lang="en-GB"/>
          </a:p>
        </p:txBody>
      </p:sp>
    </p:spTree>
    <p:extLst>
      <p:ext uri="{BB962C8B-B14F-4D97-AF65-F5344CB8AC3E}">
        <p14:creationId xmlns:p14="http://schemas.microsoft.com/office/powerpoint/2010/main" val="2321450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1825"/>
            <a:ext cx="5472113" cy="4105275"/>
          </a:xfrm>
        </p:spPr>
      </p:sp>
      <p:sp>
        <p:nvSpPr>
          <p:cNvPr id="3" name="Notes Placeholder 2"/>
          <p:cNvSpPr>
            <a:spLocks noGrp="1"/>
          </p:cNvSpPr>
          <p:nvPr>
            <p:ph type="body" idx="1"/>
          </p:nvPr>
        </p:nvSpPr>
        <p:spPr/>
        <p:txBody>
          <a:bodyPr/>
          <a:lstStyle/>
          <a:p>
            <a:r>
              <a:rPr lang="en-GB" dirty="0"/>
              <a:t>Not so any more. You need to act fast and across many borders.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6E53A4-3F4D-8748-A0FA-BB510B091717}" type="slidenum">
              <a:rPr lang="en-GB" smtClean="0"/>
              <a:t>110</a:t>
            </a:fld>
            <a:endParaRPr lang="en-GB"/>
          </a:p>
        </p:txBody>
      </p:sp>
    </p:spTree>
    <p:extLst>
      <p:ext uri="{BB962C8B-B14F-4D97-AF65-F5344CB8AC3E}">
        <p14:creationId xmlns:p14="http://schemas.microsoft.com/office/powerpoint/2010/main" val="187248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4813" cy="4113213"/>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54" name="Shape 154"/>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3438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1512888" y="517525"/>
            <a:ext cx="3832225" cy="2874963"/>
          </a:xfrm>
          <a:custGeom>
            <a:avLst/>
            <a:gdLst/>
            <a:ahLst/>
            <a:cxnLst/>
            <a:rect l="0" t="0" r="0" b="0"/>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med" len="med"/>
            <a:tailEnd type="none" w="med" len="med"/>
          </a:ln>
        </p:spPr>
      </p:sp>
      <p:sp>
        <p:nvSpPr>
          <p:cNvPr id="552" name="Shape 552"/>
          <p:cNvSpPr txBox="1">
            <a:spLocks noGrp="1"/>
          </p:cNvSpPr>
          <p:nvPr>
            <p:ph type="body" idx="1"/>
          </p:nvPr>
        </p:nvSpPr>
        <p:spPr>
          <a:xfrm>
            <a:off x="574431" y="3505199"/>
            <a:ext cx="5709000" cy="50409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There are different forms of governance. Common ones include Market (you pay for what you want), Hierarchy (Company's , Army), Collaboration, and lastly network </a:t>
            </a:r>
            <a:r>
              <a:rPr lang="en-US" sz="1200" b="0" i="0" u="none" strike="noStrike" cap="none" dirty="0" err="1">
                <a:solidFill>
                  <a:srgbClr val="000000"/>
                </a:solidFill>
                <a:latin typeface="Times New Roman"/>
                <a:ea typeface="Times New Roman"/>
                <a:cs typeface="Times New Roman"/>
                <a:sym typeface="Times New Roman"/>
              </a:rPr>
              <a:t>govenance</a:t>
            </a:r>
            <a:r>
              <a:rPr lang="en-US" sz="1200" b="0" i="0" u="none" strike="noStrike" cap="none" dirty="0">
                <a:solidFill>
                  <a:srgbClr val="000000"/>
                </a:solidFill>
                <a:latin typeface="Times New Roman"/>
                <a:ea typeface="Times New Roman"/>
                <a:cs typeface="Times New Roman"/>
                <a:sym typeface="Times New Roman"/>
              </a:rPr>
              <a:t>. 1-3 Don’t work: You can’t pay for a server to be taken down, you can’t order it (try it). Collaboration doesn’t scale, we are dealing with thousands of independent players (each of the dots on the previous figure). So let’s look at network governance</a:t>
            </a:r>
          </a:p>
        </p:txBody>
      </p:sp>
      <p:sp>
        <p:nvSpPr>
          <p:cNvPr id="553" name="Shape 553"/>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215900" marR="0" lvl="0" indent="-250190" algn="r" rtl="0">
              <a:spcBef>
                <a:spcPts val="0"/>
              </a:spcBef>
              <a:spcAft>
                <a:spcPts val="0"/>
              </a:spcAft>
              <a:buClr>
                <a:srgbClr val="000000"/>
              </a:buClr>
              <a:buSzPts val="540"/>
              <a:buFont typeface="Arial"/>
              <a:buNone/>
            </a:pPr>
            <a:fld id="{00000000-1234-1234-1234-123412341234}" type="slidenum">
              <a:rPr lang="en-US" sz="1200">
                <a:solidFill>
                  <a:srgbClr val="000000"/>
                </a:solidFill>
                <a:latin typeface="Times New Roman"/>
                <a:ea typeface="Times New Roman"/>
                <a:cs typeface="Times New Roman"/>
                <a:sym typeface="Times New Roman"/>
              </a:rPr>
              <a:t>111</a:t>
            </a:fld>
            <a:endParaRPr lang="en-US" sz="12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334972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512888" y="517525"/>
            <a:ext cx="3832225" cy="2874963"/>
          </a:xfrm>
          <a:custGeom>
            <a:avLst/>
            <a:gdLst/>
            <a:ahLst/>
            <a:cxnLst/>
            <a:rect l="0" t="0" r="0" b="0"/>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med" len="med"/>
            <a:tailEnd type="none" w="med" len="med"/>
          </a:ln>
        </p:spPr>
      </p:sp>
      <p:sp>
        <p:nvSpPr>
          <p:cNvPr id="563" name="Shape 563"/>
          <p:cNvSpPr txBox="1">
            <a:spLocks noGrp="1"/>
          </p:cNvSpPr>
          <p:nvPr>
            <p:ph type="body" idx="1"/>
          </p:nvPr>
        </p:nvSpPr>
        <p:spPr>
          <a:xfrm>
            <a:off x="574431" y="3505199"/>
            <a:ext cx="5709000" cy="50409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Here, we’re essentially saying that we work with other  towards a common goal at eye level over some time, without any </a:t>
            </a:r>
            <a:r>
              <a:rPr lang="en-US" sz="1200" b="0" i="0" u="none" strike="noStrike" cap="none" dirty="0" err="1">
                <a:solidFill>
                  <a:srgbClr val="000000"/>
                </a:solidFill>
                <a:latin typeface="Times New Roman"/>
                <a:ea typeface="Times New Roman"/>
                <a:cs typeface="Times New Roman"/>
                <a:sym typeface="Times New Roman"/>
              </a:rPr>
              <a:t>paperpwork</a:t>
            </a:r>
            <a:r>
              <a:rPr lang="en-US" sz="1200" b="0" i="0" u="none" strike="noStrike" cap="none" dirty="0">
                <a:solidFill>
                  <a:srgbClr val="000000"/>
                </a:solidFill>
                <a:latin typeface="Times New Roman"/>
                <a:ea typeface="Times New Roman"/>
                <a:cs typeface="Times New Roman"/>
                <a:sym typeface="Times New Roman"/>
              </a:rPr>
              <a:t>. </a:t>
            </a:r>
          </a:p>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Common examples: Disaster recovery (Haiti, New Orleans, Puerto Ricco, …) typically grassroot groups working together. In </a:t>
            </a:r>
            <a:r>
              <a:rPr lang="en-US" sz="1200" b="0" i="0" u="none" strike="noStrike" cap="none" dirty="0" err="1">
                <a:solidFill>
                  <a:srgbClr val="000000"/>
                </a:solidFill>
                <a:latin typeface="Times New Roman"/>
                <a:ea typeface="Times New Roman"/>
                <a:cs typeface="Times New Roman"/>
                <a:sym typeface="Times New Roman"/>
              </a:rPr>
              <a:t>Haity</a:t>
            </a:r>
            <a:r>
              <a:rPr lang="en-US" sz="1200" b="0" i="0" u="none" strike="noStrike" cap="none" dirty="0">
                <a:solidFill>
                  <a:srgbClr val="000000"/>
                </a:solidFill>
                <a:latin typeface="Times New Roman"/>
                <a:ea typeface="Times New Roman"/>
                <a:cs typeface="Times New Roman"/>
                <a:sym typeface="Times New Roman"/>
              </a:rPr>
              <a:t> the US Army relied on a google maps project run by a bunch of MIT students for their intel!</a:t>
            </a:r>
          </a:p>
          <a:p>
            <a:pPr marL="0" marR="0" lvl="0" indent="-76200" algn="l" rtl="0">
              <a:spcBef>
                <a:spcPts val="0"/>
              </a:spcBef>
              <a:spcAft>
                <a:spcPts val="0"/>
              </a:spcAft>
              <a:buClr>
                <a:srgbClr val="000000"/>
              </a:buClr>
              <a:buSzPts val="1200"/>
              <a:buFont typeface="Times New Roman"/>
              <a:buNone/>
            </a:pPr>
            <a:endParaRPr sz="1200" b="0" i="0" u="none" strike="noStrike" cap="none" dirty="0">
              <a:solidFill>
                <a:srgbClr val="000000"/>
              </a:solidFill>
              <a:latin typeface="Times New Roman"/>
              <a:ea typeface="Times New Roman"/>
              <a:cs typeface="Times New Roman"/>
              <a:sym typeface="Times New Roman"/>
            </a:endParaRPr>
          </a:p>
        </p:txBody>
      </p:sp>
      <p:sp>
        <p:nvSpPr>
          <p:cNvPr id="564" name="Shape 564"/>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215900" marR="0" lvl="0" indent="-250190" algn="r" rtl="0">
              <a:spcBef>
                <a:spcPts val="0"/>
              </a:spcBef>
              <a:spcAft>
                <a:spcPts val="0"/>
              </a:spcAft>
              <a:buClr>
                <a:srgbClr val="000000"/>
              </a:buClr>
              <a:buSzPts val="540"/>
              <a:buFont typeface="Arial"/>
              <a:buNone/>
            </a:pPr>
            <a:fld id="{00000000-1234-1234-1234-123412341234}" type="slidenum">
              <a:rPr lang="en-US" sz="1200">
                <a:solidFill>
                  <a:srgbClr val="000000"/>
                </a:solidFill>
                <a:latin typeface="Times New Roman"/>
                <a:ea typeface="Times New Roman"/>
                <a:cs typeface="Times New Roman"/>
                <a:sym typeface="Times New Roman"/>
              </a:rPr>
              <a:t>112</a:t>
            </a:fld>
            <a:endParaRPr lang="en-US" sz="12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948037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512888" y="517525"/>
            <a:ext cx="3832225" cy="2874963"/>
          </a:xfrm>
          <a:custGeom>
            <a:avLst/>
            <a:gdLst/>
            <a:ahLst/>
            <a:cxnLst/>
            <a:rect l="0" t="0" r="0" b="0"/>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med" len="med"/>
            <a:tailEnd type="none" w="med" len="med"/>
          </a:ln>
        </p:spPr>
      </p:sp>
      <p:sp>
        <p:nvSpPr>
          <p:cNvPr id="580" name="Shape 580"/>
          <p:cNvSpPr txBox="1">
            <a:spLocks noGrp="1"/>
          </p:cNvSpPr>
          <p:nvPr>
            <p:ph type="body" idx="1"/>
          </p:nvPr>
        </p:nvSpPr>
        <p:spPr>
          <a:xfrm>
            <a:off x="574431" y="3505199"/>
            <a:ext cx="5709000" cy="50409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To be effective Networks need a common goal and a high level of trust. </a:t>
            </a:r>
          </a:p>
          <a:p>
            <a:pPr marL="0" marR="0" lvl="0" indent="-76200" algn="l" rtl="0">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Mind you: Networks are not feel good groups. Its often tough!</a:t>
            </a:r>
          </a:p>
        </p:txBody>
      </p:sp>
      <p:sp>
        <p:nvSpPr>
          <p:cNvPr id="581" name="Shape 581"/>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215900" marR="0" lvl="0" indent="-250190" algn="r" rtl="0">
              <a:spcBef>
                <a:spcPts val="0"/>
              </a:spcBef>
              <a:spcAft>
                <a:spcPts val="0"/>
              </a:spcAft>
              <a:buClr>
                <a:srgbClr val="000000"/>
              </a:buClr>
              <a:buSzPts val="540"/>
              <a:buFont typeface="Arial"/>
              <a:buNone/>
            </a:pPr>
            <a:fld id="{00000000-1234-1234-1234-123412341234}" type="slidenum">
              <a:rPr lang="en-US" sz="1200">
                <a:solidFill>
                  <a:srgbClr val="000000"/>
                </a:solidFill>
                <a:latin typeface="Times New Roman"/>
                <a:ea typeface="Times New Roman"/>
                <a:cs typeface="Times New Roman"/>
                <a:sym typeface="Times New Roman"/>
              </a:rPr>
              <a:t>113</a:t>
            </a:fld>
            <a:endParaRPr lang="en-US" sz="12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7523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4813" cy="4113213"/>
          </a:xfrm>
          <a:prstGeom prst="rect">
            <a:avLst/>
          </a:prstGeom>
        </p:spPr>
        <p:txBody>
          <a:bodyPr wrap="square" lIns="91425" tIns="91425" rIns="91425" bIns="91425" anchor="t" anchorCtr="0">
            <a:noAutofit/>
          </a:bodyPr>
          <a:lstStyle/>
          <a:p>
            <a:pPr marL="0" lvl="0" indent="0">
              <a:spcBef>
                <a:spcPts val="0"/>
              </a:spcBef>
              <a:buNone/>
            </a:pPr>
            <a:r>
              <a:rPr lang="en-US" dirty="0"/>
              <a:t>There are other organizations with a similar goal, but a different focus </a:t>
            </a:r>
          </a:p>
          <a:p>
            <a:pPr marL="0" lvl="0" indent="0">
              <a:spcBef>
                <a:spcPts val="0"/>
              </a:spcBef>
              <a:buNone/>
            </a:pPr>
            <a:r>
              <a:rPr lang="en-US" dirty="0" err="1"/>
              <a:t>Antifishing</a:t>
            </a:r>
            <a:r>
              <a:rPr lang="en-US" dirty="0"/>
              <a:t> </a:t>
            </a:r>
            <a:r>
              <a:rPr lang="en-US" dirty="0" err="1"/>
              <a:t>Workign</a:t>
            </a:r>
            <a:r>
              <a:rPr lang="en-US" dirty="0"/>
              <a:t> Group APWG, which runs </a:t>
            </a:r>
            <a:r>
              <a:rPr lang="en-US" dirty="0" err="1"/>
              <a:t>stop.think.connect</a:t>
            </a:r>
            <a:endParaRPr lang="en-US" dirty="0"/>
          </a:p>
          <a:p>
            <a:pPr marL="0" lvl="0" indent="0">
              <a:spcBef>
                <a:spcPts val="0"/>
              </a:spcBef>
              <a:buNone/>
            </a:pPr>
            <a:r>
              <a:rPr lang="en-US" sz="1200" dirty="0"/>
              <a:t>The Messaging, Malware and Mobile Anti-Abuse Working Group (M</a:t>
            </a:r>
            <a:r>
              <a:rPr lang="en-US" sz="1200" baseline="30000" dirty="0"/>
              <a:t>3</a:t>
            </a:r>
            <a:r>
              <a:rPr lang="en-US" sz="1200" dirty="0"/>
              <a:t>AAWG) </a:t>
            </a:r>
            <a:endParaRPr dirty="0"/>
          </a:p>
        </p:txBody>
      </p:sp>
      <p:sp>
        <p:nvSpPr>
          <p:cNvPr id="154" name="Shape 154"/>
          <p:cNvSpPr>
            <a:spLocks noGrp="1" noRot="1" noChangeAspect="1"/>
          </p:cNvSpPr>
          <p:nvPr>
            <p:ph type="sldImg" idx="2"/>
          </p:nvPr>
        </p:nvSpPr>
        <p:spPr>
          <a:xfrm>
            <a:off x="1143000" y="685800"/>
            <a:ext cx="4570413" cy="34274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289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2050" name="Picture 2" descr="ttps://www.first.org/identity/first-or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4919980"/>
            <a:ext cx="2933700" cy="176022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3048000" y="3646714"/>
            <a:ext cx="5410200" cy="704850"/>
          </a:xfrm>
          <a:prstGeom prst="rect">
            <a:avLst/>
          </a:prstGeom>
        </p:spPr>
        <p:txBody>
          <a:bodyPr anchor="ctr" anchorCtr="0">
            <a:normAutofit/>
          </a:bodyPr>
          <a:lstStyle>
            <a:lvl1pPr algn="r">
              <a:defRPr sz="2800" b="1">
                <a:latin typeface="Arial" pitchFamily="34" charset="0"/>
                <a:cs typeface="Arial" pitchFamily="34" charset="0"/>
              </a:defRPr>
            </a:lvl1pPr>
          </a:lstStyle>
          <a:p>
            <a:r>
              <a:rPr lang="en-US"/>
              <a:t>Click to edit Master title style</a:t>
            </a:r>
            <a:endParaRPr lang="en-US" dirty="0"/>
          </a:p>
        </p:txBody>
      </p:sp>
      <p:sp>
        <p:nvSpPr>
          <p:cNvPr id="11" name="Subtitle 2"/>
          <p:cNvSpPr>
            <a:spLocks noGrp="1"/>
          </p:cNvSpPr>
          <p:nvPr>
            <p:ph type="subTitle" idx="1" hasCustomPrompt="1"/>
          </p:nvPr>
        </p:nvSpPr>
        <p:spPr>
          <a:xfrm>
            <a:off x="3581400" y="4620208"/>
            <a:ext cx="4876800" cy="914400"/>
          </a:xfrm>
          <a:prstGeom prst="rect">
            <a:avLst/>
          </a:prstGeom>
        </p:spPr>
        <p:txBody>
          <a:bodyPr>
            <a:normAutofit/>
          </a:bodyPr>
          <a:lstStyle>
            <a:lvl1pPr marL="0" indent="0" algn="r">
              <a:buNone/>
              <a:defRPr sz="1600" baseline="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Date of Presentation</a:t>
            </a:r>
          </a:p>
        </p:txBody>
      </p:sp>
    </p:spTree>
    <p:extLst>
      <p:ext uri="{BB962C8B-B14F-4D97-AF65-F5344CB8AC3E}">
        <p14:creationId xmlns:p14="http://schemas.microsoft.com/office/powerpoint/2010/main" val="75030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2678" y="1281923"/>
            <a:ext cx="5460709" cy="4737165"/>
          </a:xfrm>
          <a:prstGeom prst="rect">
            <a:avLst/>
          </a:prstGeom>
        </p:spPr>
      </p:pic>
      <p:sp>
        <p:nvSpPr>
          <p:cNvPr id="6" name="TextBox 5"/>
          <p:cNvSpPr txBox="1"/>
          <p:nvPr userDrawn="1"/>
        </p:nvSpPr>
        <p:spPr>
          <a:xfrm>
            <a:off x="475861" y="335902"/>
            <a:ext cx="2186817" cy="584775"/>
          </a:xfrm>
          <a:prstGeom prst="rect">
            <a:avLst/>
          </a:prstGeom>
          <a:noFill/>
        </p:spPr>
        <p:txBody>
          <a:bodyPr wrap="none" rtlCol="0">
            <a:spAutoFit/>
          </a:bodyPr>
          <a:lstStyle/>
          <a:p>
            <a:r>
              <a:rPr lang="en-GB" sz="3200" b="1" dirty="0"/>
              <a:t>Questions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he End, My Frie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7000" y="1524000"/>
            <a:ext cx="6350000" cy="3810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ullets (Numbered) with Lead-in Tex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369888"/>
            <a:ext cx="8229600" cy="411162"/>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Lucida Sans"/>
              <a:buNone/>
              <a:defRPr sz="3200" b="1" i="0" u="none" strike="noStrike" cap="none">
                <a:solidFill>
                  <a:schemeClr val="dk1"/>
                </a:solidFill>
                <a:latin typeface="Lucida Sans"/>
                <a:ea typeface="Lucida Sans"/>
                <a:cs typeface="Lucida Sans"/>
                <a:sym typeface="Lucida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body" idx="1"/>
          </p:nvPr>
        </p:nvSpPr>
        <p:spPr>
          <a:xfrm>
            <a:off x="457200" y="1114425"/>
            <a:ext cx="8258175" cy="4305935"/>
          </a:xfrm>
          <a:prstGeom prst="rect">
            <a:avLst/>
          </a:prstGeom>
          <a:noFill/>
          <a:ln>
            <a:noFill/>
          </a:ln>
        </p:spPr>
        <p:txBody>
          <a:bodyPr wrap="square" lIns="91425" tIns="91425" rIns="91425" bIns="91425" anchor="t" anchorCtr="0"/>
          <a:lstStyle>
            <a:lvl1pPr marL="0" marR="0" lvl="0" indent="0" algn="l" rtl="0">
              <a:lnSpc>
                <a:spcPct val="114000"/>
              </a:lnSpc>
              <a:spcBef>
                <a:spcPts val="1000"/>
              </a:spcBef>
              <a:buClr>
                <a:srgbClr val="F38127"/>
              </a:buClr>
              <a:buFont typeface="Arial"/>
              <a:buNone/>
              <a:defRPr sz="2000" b="0" i="0" u="none" strike="noStrike" cap="none">
                <a:solidFill>
                  <a:schemeClr val="dk1"/>
                </a:solidFill>
                <a:latin typeface="Lucida Sans"/>
                <a:ea typeface="Lucida Sans"/>
                <a:cs typeface="Lucida Sans"/>
                <a:sym typeface="Lucida Sans"/>
              </a:defRPr>
            </a:lvl1pPr>
            <a:lvl2pPr marL="457200" marR="0" lvl="1" indent="-215900" algn="l" rtl="0">
              <a:lnSpc>
                <a:spcPct val="114000"/>
              </a:lnSpc>
              <a:spcBef>
                <a:spcPts val="500"/>
              </a:spcBef>
              <a:buClr>
                <a:schemeClr val="dk1"/>
              </a:buClr>
              <a:buSzPct val="100000"/>
              <a:buFont typeface="Arial"/>
              <a:buAutoNum type="arabicPeriod"/>
              <a:defRPr sz="2000" b="0" i="0" u="none" strike="noStrike" cap="none">
                <a:solidFill>
                  <a:schemeClr val="dk1"/>
                </a:solidFill>
                <a:latin typeface="Lucida Sans"/>
                <a:ea typeface="Lucida Sans"/>
                <a:cs typeface="Lucida Sans"/>
                <a:sym typeface="Lucida Sans"/>
              </a:defRPr>
            </a:lvl2pPr>
            <a:lvl3pPr marL="852488" marR="0" lvl="2" indent="-217487" algn="l" rtl="0">
              <a:lnSpc>
                <a:spcPct val="114000"/>
              </a:lnSpc>
              <a:spcBef>
                <a:spcPts val="500"/>
              </a:spcBef>
              <a:buClr>
                <a:schemeClr val="dk1"/>
              </a:buClr>
              <a:buSzPct val="100000"/>
              <a:buFont typeface="Arial"/>
              <a:buAutoNum type="alphaLcPeriod"/>
              <a:defRPr sz="2000" b="0" i="0" u="none" strike="noStrike" cap="none">
                <a:solidFill>
                  <a:schemeClr val="dk1"/>
                </a:solidFill>
                <a:latin typeface="Lucida Sans"/>
                <a:ea typeface="Lucida Sans"/>
                <a:cs typeface="Lucida Sans"/>
                <a:sym typeface="Lucida Sans"/>
              </a:defRPr>
            </a:lvl3pPr>
            <a:lvl4pPr marL="1201738" marR="0" lvl="3" indent="-223837" algn="l" rtl="0">
              <a:lnSpc>
                <a:spcPct val="114000"/>
              </a:lnSpc>
              <a:spcBef>
                <a:spcPts val="500"/>
              </a:spcBef>
              <a:buClr>
                <a:schemeClr val="dk1"/>
              </a:buClr>
              <a:buSzPct val="100000"/>
              <a:buFont typeface="Arial"/>
              <a:buAutoNum type="arabicPeriod"/>
              <a:defRPr sz="2000" b="0" i="0" u="none" strike="noStrike" cap="none">
                <a:solidFill>
                  <a:schemeClr val="dk1"/>
                </a:solidFill>
                <a:latin typeface="Lucida Sans"/>
                <a:ea typeface="Lucida Sans"/>
                <a:cs typeface="Lucida Sans"/>
                <a:sym typeface="Lucida Sans"/>
              </a:defRPr>
            </a:lvl4pPr>
            <a:lvl5pPr marL="1541463" marR="0" lvl="4" indent="-220662" algn="l" rtl="0">
              <a:lnSpc>
                <a:spcPct val="114000"/>
              </a:lnSpc>
              <a:spcBef>
                <a:spcPts val="500"/>
              </a:spcBef>
              <a:buClr>
                <a:schemeClr val="dk1"/>
              </a:buClr>
              <a:buSzPct val="100000"/>
              <a:buFont typeface="Arial"/>
              <a:buAutoNum type="alphaLcPeriod"/>
              <a:defRPr sz="2000" b="0" i="0" u="none" strike="noStrike" cap="none">
                <a:solidFill>
                  <a:schemeClr val="dk1"/>
                </a:solidFill>
                <a:latin typeface="Lucida Sans"/>
                <a:ea typeface="Lucida Sans"/>
                <a:cs typeface="Lucida Sans"/>
                <a:sym typeface="Lucida Sans"/>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37219929"/>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7947070" y="6356350"/>
            <a:ext cx="739729" cy="365125"/>
          </a:xfrm>
          <a:prstGeom prst="rect">
            <a:avLst/>
          </a:prstGeom>
        </p:spPr>
        <p:txBody>
          <a:bodyPr/>
          <a:lstStyle>
            <a:lvl1pPr>
              <a:defRPr/>
            </a:lvl1pPr>
          </a:lstStyle>
          <a:p>
            <a:fld id="{DD804272-1F91-A446-A36C-DE61DFDC996B}" type="slidenum">
              <a:rPr lang="en-GB"/>
              <a:pPr/>
              <a:t>‹#›</a:t>
            </a:fld>
            <a:endParaRPr lang="en-GB" dirty="0"/>
          </a:p>
        </p:txBody>
      </p:sp>
      <p:sp>
        <p:nvSpPr>
          <p:cNvPr id="3" name="Fußzeilenplatzhalter 2"/>
          <p:cNvSpPr>
            <a:spLocks noGrp="1"/>
          </p:cNvSpPr>
          <p:nvPr>
            <p:ph type="ftr" sz="quarter" idx="11"/>
          </p:nvPr>
        </p:nvSpPr>
        <p:spPr>
          <a:xfrm>
            <a:off x="3124200" y="6391275"/>
            <a:ext cx="2895600" cy="228600"/>
          </a:xfrm>
          <a:prstGeom prst="rect">
            <a:avLst/>
          </a:prstGeom>
        </p:spPr>
        <p:txBody>
          <a:bodyPr/>
          <a:lstStyle>
            <a:lvl1pPr>
              <a:defRPr/>
            </a:lvl1pPr>
          </a:lstStyle>
          <a:p>
            <a:endParaRPr lang="en-GB" dirty="0"/>
          </a:p>
        </p:txBody>
      </p:sp>
    </p:spTree>
    <p:extLst>
      <p:ext uri="{BB962C8B-B14F-4D97-AF65-F5344CB8AC3E}">
        <p14:creationId xmlns:p14="http://schemas.microsoft.com/office/powerpoint/2010/main" val="331797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7"/>
          <p:cNvSpPr>
            <a:spLocks noGrp="1"/>
          </p:cNvSpPr>
          <p:nvPr>
            <p:ph type="title"/>
          </p:nvPr>
        </p:nvSpPr>
        <p:spPr/>
        <p:txBody>
          <a:bodyPr/>
          <a:lstStyle/>
          <a:p>
            <a:r>
              <a:rPr lang="en-US" dirty="0"/>
              <a:t>Click to edit Master title style</a:t>
            </a:r>
            <a:endParaRPr lang="en-GB" dirty="0"/>
          </a:p>
        </p:txBody>
      </p:sp>
      <p:sp>
        <p:nvSpPr>
          <p:cNvPr id="9" name="Slide Number Placeholder 5"/>
          <p:cNvSpPr>
            <a:spLocks noGrp="1"/>
          </p:cNvSpPr>
          <p:nvPr>
            <p:ph type="sldNum" sz="quarter" idx="4"/>
          </p:nvPr>
        </p:nvSpPr>
        <p:spPr>
          <a:xfrm>
            <a:off x="3460750" y="6416675"/>
            <a:ext cx="1758950" cy="2889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23CA8EC-964B-D94C-AB3A-39211D4744CD}" type="slidenum">
              <a:rPr lang="en-GB" smtClean="0"/>
              <a:pPr/>
              <a:t>‹#›</a:t>
            </a:fld>
            <a:endParaRPr lang="en-GB" dirty="0"/>
          </a:p>
        </p:txBody>
      </p:sp>
    </p:spTree>
    <p:extLst>
      <p:ext uri="{BB962C8B-B14F-4D97-AF65-F5344CB8AC3E}">
        <p14:creationId xmlns:p14="http://schemas.microsoft.com/office/powerpoint/2010/main" val="43416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rning_Ch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8757"/>
            <a:ext cx="5499100" cy="43759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5"/>
          <p:cNvSpPr>
            <a:spLocks noGrp="1"/>
          </p:cNvSpPr>
          <p:nvPr>
            <p:ph type="sldNum" sz="quarter" idx="4"/>
          </p:nvPr>
        </p:nvSpPr>
        <p:spPr>
          <a:xfrm>
            <a:off x="3460750" y="6416675"/>
            <a:ext cx="1758950" cy="2889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23CA8EC-964B-D94C-AB3A-39211D4744CD}" type="slidenum">
              <a:rPr lang="en-GB" smtClean="0"/>
              <a:pPr/>
              <a:t>‹#›</a:t>
            </a:fld>
            <a:endParaRPr lang="en-GB" dirty="0"/>
          </a:p>
        </p:txBody>
      </p:sp>
    </p:spTree>
    <p:extLst>
      <p:ext uri="{BB962C8B-B14F-4D97-AF65-F5344CB8AC3E}">
        <p14:creationId xmlns:p14="http://schemas.microsoft.com/office/powerpoint/2010/main" val="94035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2317750" y="2257425"/>
            <a:ext cx="4349750" cy="2416175"/>
          </a:xfrm>
        </p:spPr>
        <p:txBody>
          <a:bodyPr>
            <a:normAutofit/>
          </a:bodyPr>
          <a:lstStyle>
            <a:lvl1pPr>
              <a:defRPr sz="3600"/>
            </a:lvl1pPr>
          </a:lstStyle>
          <a:p>
            <a:r>
              <a:rPr lang="en-US"/>
              <a:t>Click to edit Master title style</a:t>
            </a:r>
            <a:endParaRPr lang="en-GB" dirty="0"/>
          </a:p>
        </p:txBody>
      </p:sp>
      <p:sp>
        <p:nvSpPr>
          <p:cNvPr id="7" name="Slide Number Placeholder 5"/>
          <p:cNvSpPr>
            <a:spLocks noGrp="1"/>
          </p:cNvSpPr>
          <p:nvPr>
            <p:ph type="sldNum" sz="quarter" idx="4"/>
          </p:nvPr>
        </p:nvSpPr>
        <p:spPr>
          <a:xfrm>
            <a:off x="3460750" y="6416675"/>
            <a:ext cx="1758950" cy="2889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23CA8EC-964B-D94C-AB3A-39211D4744CD}"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460750" y="6416675"/>
            <a:ext cx="1758950" cy="2889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23CA8EC-964B-D94C-AB3A-39211D4744CD}" type="slidenum">
              <a:rPr lang="en-GB" smtClean="0"/>
              <a:pPr/>
              <a:t>‹#›</a:t>
            </a:fld>
            <a:endParaRPr lang="en-GB" dirty="0"/>
          </a:p>
        </p:txBody>
      </p:sp>
    </p:spTree>
    <p:extLst>
      <p:ext uri="{BB962C8B-B14F-4D97-AF65-F5344CB8AC3E}">
        <p14:creationId xmlns:p14="http://schemas.microsoft.com/office/powerpoint/2010/main" val="1287991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ab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5457825" y="1358900"/>
            <a:ext cx="3670300" cy="5499100"/>
          </a:xfrm>
          <a:prstGeom prst="rect">
            <a:avLst/>
          </a:prstGeom>
        </p:spPr>
      </p:pic>
      <p:sp>
        <p:nvSpPr>
          <p:cNvPr id="2" name="Title 1"/>
          <p:cNvSpPr>
            <a:spLocks noGrp="1"/>
          </p:cNvSpPr>
          <p:nvPr>
            <p:ph type="title"/>
          </p:nvPr>
        </p:nvSpPr>
        <p:spPr>
          <a:xfrm>
            <a:off x="449264" y="1520617"/>
            <a:ext cx="8229600" cy="411162"/>
          </a:xfrm>
        </p:spPr>
        <p:txBody>
          <a:bodyPr/>
          <a:lstStyle>
            <a:lvl1pPr>
              <a:defRPr baseline="0">
                <a:solidFill>
                  <a:schemeClr val="tx1"/>
                </a:solidFill>
                <a:latin typeface="Lucida Grande"/>
                <a:cs typeface="Lucida Grande"/>
              </a:defRPr>
            </a:lvl1pPr>
          </a:lstStyle>
          <a:p>
            <a:r>
              <a:rPr lang="en-US"/>
              <a:t>Click to edit Master title style</a:t>
            </a:r>
            <a:endParaRPr lang="en-US" dirty="0"/>
          </a:p>
        </p:txBody>
      </p:sp>
      <p:sp>
        <p:nvSpPr>
          <p:cNvPr id="5" name="Text Placeholder 7"/>
          <p:cNvSpPr>
            <a:spLocks noGrp="1"/>
          </p:cNvSpPr>
          <p:nvPr>
            <p:ph type="body" sz="quarter" idx="10"/>
          </p:nvPr>
        </p:nvSpPr>
        <p:spPr>
          <a:xfrm>
            <a:off x="449264" y="2093495"/>
            <a:ext cx="5229642" cy="3418940"/>
          </a:xfrm>
        </p:spPr>
        <p:txBody>
          <a:bodyPr/>
          <a:lstStyle>
            <a:lvl1pPr marL="0" indent="0">
              <a:lnSpc>
                <a:spcPct val="114000"/>
              </a:lnSpc>
              <a:buClr>
                <a:srgbClr val="F38127"/>
              </a:buClr>
              <a:buSzPct val="100000"/>
              <a:buFont typeface="Arial" pitchFamily="34" charset="0"/>
              <a:buNone/>
              <a:defRPr sz="2400" baseline="0">
                <a:solidFill>
                  <a:schemeClr val="tx1"/>
                </a:solidFill>
                <a:latin typeface="Lucida Grande"/>
                <a:cs typeface="Lucida Grande"/>
              </a:defRPr>
            </a:lvl1pPr>
            <a:lvl2pPr marL="293688" indent="-293688">
              <a:lnSpc>
                <a:spcPct val="114000"/>
              </a:lnSpc>
              <a:buClr>
                <a:schemeClr val="tx1"/>
              </a:buClr>
              <a:buSzPct val="100000"/>
              <a:buFont typeface="Arial" panose="020B0604020202020204" pitchFamily="34" charset="0"/>
              <a:buChar char="•"/>
              <a:tabLst/>
              <a:defRPr sz="2400" baseline="0">
                <a:solidFill>
                  <a:schemeClr val="tx1"/>
                </a:solidFill>
                <a:latin typeface="Lucida Grande"/>
                <a:cs typeface="Lucida Grande"/>
              </a:defRPr>
            </a:lvl2pPr>
            <a:lvl3pPr marL="804863" indent="-454025">
              <a:lnSpc>
                <a:spcPct val="114000"/>
              </a:lnSpc>
              <a:buClr>
                <a:schemeClr val="tx1"/>
              </a:buClr>
              <a:buSzPct val="100000"/>
              <a:buFont typeface="Aharoni" panose="02010803020104030203" pitchFamily="2" charset="-79"/>
              <a:buChar char="—"/>
              <a:tabLst/>
              <a:defRPr sz="2400" baseline="0">
                <a:solidFill>
                  <a:schemeClr val="tx1"/>
                </a:solidFill>
                <a:latin typeface="Lucida Grande"/>
                <a:cs typeface="Lucida Grande"/>
              </a:defRPr>
            </a:lvl3pPr>
            <a:lvl4pPr marL="1087438" indent="-282575">
              <a:lnSpc>
                <a:spcPct val="114000"/>
              </a:lnSpc>
              <a:buClr>
                <a:schemeClr val="tx1"/>
              </a:buClr>
              <a:buSzPct val="100000"/>
              <a:buFont typeface="Arial" panose="020B0604020202020204" pitchFamily="34" charset="0"/>
              <a:buChar char="•"/>
              <a:tabLst/>
              <a:defRPr sz="2400" b="0" i="0" baseline="0">
                <a:solidFill>
                  <a:schemeClr val="tx1"/>
                </a:solidFill>
                <a:latin typeface="Lucida Grande"/>
                <a:ea typeface="Lucida Grande"/>
                <a:cs typeface="Lucida Grande"/>
              </a:defRPr>
            </a:lvl4pPr>
            <a:lvl5pPr>
              <a:lnSpc>
                <a:spcPct val="114000"/>
              </a:lnSpc>
              <a:buClr>
                <a:schemeClr val="tx1">
                  <a:lumMod val="65000"/>
                  <a:lumOff val="35000"/>
                </a:schemeClr>
              </a:buClr>
              <a:buSzPct val="100000"/>
              <a:defRPr sz="2400" baseline="0">
                <a:latin typeface="Aharoni" panose="02010803020104030203" pitchFamily="2" charset="-79"/>
              </a:defRPr>
            </a:lvl5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b Content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24000"/>
          </a:blip>
          <a:stretch>
            <a:fillRect/>
          </a:stretch>
        </p:blipFill>
        <p:spPr>
          <a:xfrm>
            <a:off x="5457825" y="1358900"/>
            <a:ext cx="3670300" cy="5499100"/>
          </a:xfrm>
          <a:prstGeom prst="rect">
            <a:avLst/>
          </a:prstGeom>
        </p:spPr>
      </p:pic>
      <p:sp>
        <p:nvSpPr>
          <p:cNvPr id="2" name="Title 1"/>
          <p:cNvSpPr>
            <a:spLocks noGrp="1"/>
          </p:cNvSpPr>
          <p:nvPr>
            <p:ph type="title"/>
          </p:nvPr>
        </p:nvSpPr>
        <p:spPr>
          <a:xfrm>
            <a:off x="457200" y="350838"/>
            <a:ext cx="8229600" cy="411162"/>
          </a:xfrm>
        </p:spPr>
        <p:txBody>
          <a:bodyPr/>
          <a:lstStyle>
            <a:lvl1pPr>
              <a:defRPr baseline="0">
                <a:solidFill>
                  <a:schemeClr val="tx1"/>
                </a:solidFill>
                <a:latin typeface="Lucida Grande"/>
                <a:cs typeface="Lucida Grande"/>
              </a:defRPr>
            </a:lvl1pPr>
          </a:lstStyle>
          <a:p>
            <a:r>
              <a:rPr lang="en-US"/>
              <a:t>Click to edit Master title style</a:t>
            </a:r>
            <a:endParaRPr lang="en-US" dirty="0"/>
          </a:p>
        </p:txBody>
      </p:sp>
      <p:sp>
        <p:nvSpPr>
          <p:cNvPr id="5" name="Text Placeholder 7"/>
          <p:cNvSpPr>
            <a:spLocks noGrp="1"/>
          </p:cNvSpPr>
          <p:nvPr>
            <p:ph type="body" sz="quarter" idx="10"/>
          </p:nvPr>
        </p:nvSpPr>
        <p:spPr>
          <a:xfrm>
            <a:off x="449263" y="1206500"/>
            <a:ext cx="8258175" cy="4305935"/>
          </a:xfrm>
        </p:spPr>
        <p:txBody>
          <a:bodyPr/>
          <a:lstStyle>
            <a:lvl1pPr marL="0" indent="0">
              <a:lnSpc>
                <a:spcPct val="114000"/>
              </a:lnSpc>
              <a:buClr>
                <a:srgbClr val="F38127"/>
              </a:buClr>
              <a:buSzPct val="100000"/>
              <a:buFont typeface="Arial" pitchFamily="34" charset="0"/>
              <a:buNone/>
              <a:defRPr sz="2400" baseline="0">
                <a:solidFill>
                  <a:schemeClr val="tx1"/>
                </a:solidFill>
                <a:latin typeface="Lucida Grande"/>
                <a:cs typeface="Lucida Grande"/>
              </a:defRPr>
            </a:lvl1pPr>
            <a:lvl2pPr marL="293688" indent="-293688">
              <a:lnSpc>
                <a:spcPct val="114000"/>
              </a:lnSpc>
              <a:buClr>
                <a:schemeClr val="tx1"/>
              </a:buClr>
              <a:buSzPct val="100000"/>
              <a:buFont typeface="Arial" panose="020B0604020202020204" pitchFamily="34" charset="0"/>
              <a:buChar char="•"/>
              <a:tabLst/>
              <a:defRPr sz="2400" baseline="0">
                <a:solidFill>
                  <a:schemeClr val="tx1"/>
                </a:solidFill>
                <a:latin typeface="Lucida Grande"/>
                <a:cs typeface="Lucida Grande"/>
              </a:defRPr>
            </a:lvl2pPr>
            <a:lvl3pPr marL="804863" indent="-454025">
              <a:lnSpc>
                <a:spcPct val="114000"/>
              </a:lnSpc>
              <a:buClr>
                <a:schemeClr val="tx1"/>
              </a:buClr>
              <a:buSzPct val="100000"/>
              <a:buFont typeface="Aharoni" panose="02010803020104030203" pitchFamily="2" charset="-79"/>
              <a:buChar char="—"/>
              <a:tabLst/>
              <a:defRPr sz="2400" baseline="0">
                <a:solidFill>
                  <a:schemeClr val="tx1"/>
                </a:solidFill>
                <a:latin typeface="Lucida Grande"/>
                <a:cs typeface="Lucida Grande"/>
              </a:defRPr>
            </a:lvl3pPr>
            <a:lvl4pPr marL="1087438" indent="-282575">
              <a:lnSpc>
                <a:spcPct val="114000"/>
              </a:lnSpc>
              <a:buClr>
                <a:schemeClr val="tx1"/>
              </a:buClr>
              <a:buSzPct val="100000"/>
              <a:buFont typeface="Arial" panose="020B0604020202020204" pitchFamily="34" charset="0"/>
              <a:buChar char="•"/>
              <a:tabLst/>
              <a:defRPr sz="2400" b="0" i="0" baseline="0">
                <a:solidFill>
                  <a:schemeClr val="tx1"/>
                </a:solidFill>
                <a:latin typeface="Lucida Grande"/>
                <a:ea typeface="Lucida Grande"/>
                <a:cs typeface="Lucida Grande"/>
              </a:defRPr>
            </a:lvl4pPr>
            <a:lvl5pPr>
              <a:lnSpc>
                <a:spcPct val="114000"/>
              </a:lnSpc>
              <a:buClr>
                <a:schemeClr val="tx1">
                  <a:lumMod val="65000"/>
                  <a:lumOff val="35000"/>
                </a:schemeClr>
              </a:buClr>
              <a:buSzPct val="100000"/>
              <a:defRPr sz="2400" baseline="0">
                <a:latin typeface="Aharoni" panose="02010803020104030203" pitchFamily="2" charset="-79"/>
              </a:defRPr>
            </a:lvl5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5"/>
            <a:ext cx="8293100" cy="8794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478756"/>
            <a:ext cx="8293100" cy="47037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00392" y="6043843"/>
            <a:ext cx="1229308" cy="737586"/>
          </a:xfrm>
          <a:prstGeom prst="rect">
            <a:avLst/>
          </a:prstGeom>
        </p:spPr>
      </p:pic>
      <p:sp>
        <p:nvSpPr>
          <p:cNvPr id="10" name="TextBox 9"/>
          <p:cNvSpPr txBox="1"/>
          <p:nvPr userDrawn="1"/>
        </p:nvSpPr>
        <p:spPr>
          <a:xfrm>
            <a:off x="0" y="6624589"/>
            <a:ext cx="5113176" cy="215444"/>
          </a:xfrm>
          <a:prstGeom prst="rect">
            <a:avLst/>
          </a:prstGeom>
          <a:noFill/>
        </p:spPr>
        <p:txBody>
          <a:bodyPr wrap="square"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65000"/>
                    <a:lumOff val="35000"/>
                  </a:schemeClr>
                </a:solidFill>
                <a:latin typeface="Calibri" panose="020F0502020204030204" pitchFamily="34" charset="0"/>
                <a:cs typeface="Calibri" panose="020F0502020204030204" pitchFamily="34" charset="0"/>
              </a:rPr>
              <a:t>Security Boot Camp, Version 0.1, © FIRST Inc.</a:t>
            </a:r>
          </a:p>
        </p:txBody>
      </p:sp>
    </p:spTree>
    <p:extLst>
      <p:ext uri="{BB962C8B-B14F-4D97-AF65-F5344CB8AC3E}">
        <p14:creationId xmlns:p14="http://schemas.microsoft.com/office/powerpoint/2010/main" val="1623165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2" r:id="rId3"/>
    <p:sldLayoutId id="2147483669" r:id="rId4"/>
    <p:sldLayoutId id="2147483675" r:id="rId5"/>
    <p:sldLayoutId id="2147483671" r:id="rId6"/>
    <p:sldLayoutId id="2147483670" r:id="rId7"/>
    <p:sldLayoutId id="2147483678" r:id="rId8"/>
    <p:sldLayoutId id="2147483677" r:id="rId9"/>
    <p:sldLayoutId id="2147483674" r:id="rId10"/>
    <p:sldLayoutId id="2147483673" r:id="rId11"/>
    <p:sldLayoutId id="2147483679" r:id="rId12"/>
    <p:sldLayoutId id="2147483680" r:id="rId13"/>
  </p:sldLayoutIdLst>
  <p:txStyles>
    <p:titleStyle>
      <a:lvl1pPr algn="l" defTabSz="914400" rtl="0" eaLnBrk="1" latinLnBrk="0" hangingPunct="1">
        <a:lnSpc>
          <a:spcPct val="90000"/>
        </a:lnSpc>
        <a:spcBef>
          <a:spcPct val="0"/>
        </a:spcBef>
        <a:buNone/>
        <a:defRPr sz="3200" b="1"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4.png"/><Relationship Id="rId4"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28.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Calibri" panose="020F0502020204030204" pitchFamily="34" charset="0"/>
                <a:cs typeface="Calibri" panose="020F0502020204030204" pitchFamily="34" charset="0"/>
              </a:rPr>
              <a:t>Security Boot Camp</a:t>
            </a:r>
          </a:p>
        </p:txBody>
      </p:sp>
      <p:sp>
        <p:nvSpPr>
          <p:cNvPr id="3" name="Subtitle 2"/>
          <p:cNvSpPr>
            <a:spLocks noGrp="1"/>
          </p:cNvSpPr>
          <p:nvPr>
            <p:ph type="subTitle" idx="1"/>
          </p:nvPr>
        </p:nvSpPr>
        <p:spPr/>
        <p:txBody>
          <a:bodyPr/>
          <a:lstStyle/>
          <a:p>
            <a:r>
              <a:rPr lang="en-GB" dirty="0" err="1">
                <a:latin typeface="Calibri" panose="020F0502020204030204" pitchFamily="34" charset="0"/>
                <a:cs typeface="Calibri" panose="020F0502020204030204" pitchFamily="34" charset="0"/>
              </a:rPr>
              <a:t>Dr.</a:t>
            </a:r>
            <a:r>
              <a:rPr lang="en-GB" dirty="0">
                <a:latin typeface="Calibri" panose="020F0502020204030204" pitchFamily="34" charset="0"/>
                <a:cs typeface="Calibri" panose="020F0502020204030204" pitchFamily="34" charset="0"/>
              </a:rPr>
              <a:t> Serge </a:t>
            </a:r>
            <a:r>
              <a:rPr lang="en-GB" dirty="0" err="1">
                <a:latin typeface="Calibri" panose="020F0502020204030204" pitchFamily="34" charset="0"/>
                <a:cs typeface="Calibri" panose="020F0502020204030204" pitchFamily="34" charset="0"/>
              </a:rPr>
              <a:t>Droz</a:t>
            </a:r>
            <a:endParaRPr lang="en-GB" dirty="0">
              <a:latin typeface="Calibri" panose="020F0502020204030204" pitchFamily="34" charset="0"/>
              <a:cs typeface="Calibri" panose="020F0502020204030204" pitchFamily="34" charset="0"/>
            </a:endParaRPr>
          </a:p>
          <a:p>
            <a:r>
              <a:rPr lang="en-GB" dirty="0" err="1">
                <a:latin typeface="Calibri" panose="020F0502020204030204" pitchFamily="34" charset="0"/>
                <a:cs typeface="Calibri" panose="020F0502020204030204" pitchFamily="34" charset="0"/>
              </a:rPr>
              <a:t>serge.droz@first.org</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71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p:nvPr/>
        </p:nvSpPr>
        <p:spPr>
          <a:xfrm>
            <a:off x="457200" y="1244600"/>
            <a:ext cx="8324850" cy="4987531"/>
          </a:xfrm>
          <a:prstGeom prst="rect">
            <a:avLst/>
          </a:prstGeom>
          <a:noFill/>
          <a:ln>
            <a:noFill/>
          </a:ln>
        </p:spPr>
        <p:txBody>
          <a:bodyPr wrap="square" lIns="67500" tIns="35100" rIns="67500" bIns="35100" anchor="t" anchorCtr="0">
            <a:noAutofit/>
          </a:bodyPr>
          <a:lstStyle/>
          <a:p>
            <a:pPr marL="257175" marR="0" lvl="0" indent="-257175" algn="l" rtl="0">
              <a:spcBef>
                <a:spcPts val="0"/>
              </a:spcBef>
              <a:spcAft>
                <a:spcPts val="0"/>
              </a:spcAft>
              <a:buClr>
                <a:srgbClr val="000000"/>
              </a:buClr>
              <a:buSzPts val="2400"/>
              <a:buFont typeface="Arial"/>
              <a:buNone/>
            </a:pPr>
            <a:r>
              <a:rPr lang="en-US" sz="2400" dirty="0">
                <a:sym typeface="Calibri"/>
              </a:rPr>
              <a:t>FIRST primarily addresses incident responders. There are other organizations which  have similar goals but different stakeholders. FIRST partners with many of those. Noteworthy are:</a:t>
            </a:r>
          </a:p>
          <a:p>
            <a:pPr marL="257175" marR="0" lvl="0" indent="-257175" algn="l" rtl="0">
              <a:spcBef>
                <a:spcPts val="0"/>
              </a:spcBef>
              <a:spcAft>
                <a:spcPts val="0"/>
              </a:spcAft>
              <a:buClr>
                <a:srgbClr val="000000"/>
              </a:buClr>
              <a:buSzPts val="2400"/>
              <a:buFont typeface="Arial"/>
              <a:buNone/>
            </a:pPr>
            <a:endParaRPr lang="en-US" sz="2400" dirty="0">
              <a:latin typeface="Calibri"/>
              <a:ea typeface="Calibri"/>
              <a:cs typeface="Calibri"/>
              <a:sym typeface="Calibri"/>
            </a:endParaRPr>
          </a:p>
          <a:p>
            <a:pPr marL="342900" lvl="0" indent="-342900">
              <a:buClr>
                <a:srgbClr val="000000"/>
              </a:buClr>
              <a:buSzPts val="2400"/>
              <a:buFont typeface="Arial" panose="020B0604020202020204" pitchFamily="34" charset="0"/>
              <a:buChar char="•"/>
            </a:pPr>
            <a:r>
              <a:rPr lang="en-US" sz="2000" dirty="0"/>
              <a:t>APWG is the international coalition unifying the global response to cybercrime across industry, government and law-enforcement sectors and NGO communities.</a:t>
            </a:r>
            <a:endParaRPr lang="en-US" sz="2000" dirty="0">
              <a:solidFill>
                <a:srgbClr val="000000"/>
              </a:solidFill>
              <a:latin typeface="Calibri"/>
              <a:ea typeface="Calibri"/>
              <a:cs typeface="Calibri"/>
              <a:sym typeface="Calibri"/>
            </a:endParaRPr>
          </a:p>
          <a:p>
            <a:pPr marL="342900" marR="0" lvl="0" indent="-342900" algn="l" rtl="0">
              <a:spcBef>
                <a:spcPts val="0"/>
              </a:spcBef>
              <a:spcAft>
                <a:spcPts val="0"/>
              </a:spcAft>
              <a:buClr>
                <a:srgbClr val="000000"/>
              </a:buClr>
              <a:buSzPts val="2400"/>
              <a:buFont typeface="Arial" panose="020B0604020202020204" pitchFamily="34" charset="0"/>
              <a:buChar char="•"/>
            </a:pPr>
            <a:endParaRPr lang="en-US" sz="2000" dirty="0">
              <a:latin typeface="Calibri"/>
              <a:ea typeface="Calibri"/>
              <a:cs typeface="Calibri"/>
              <a:sym typeface="Calibri"/>
            </a:endParaRPr>
          </a:p>
          <a:p>
            <a:pPr marL="342900" lvl="0" indent="-342900">
              <a:buClr>
                <a:srgbClr val="000000"/>
              </a:buClr>
              <a:buSzPts val="2400"/>
              <a:buFont typeface="Arial" panose="020B0604020202020204" pitchFamily="34" charset="0"/>
              <a:buChar char="•"/>
            </a:pPr>
            <a:r>
              <a:rPr lang="en-US" sz="2000" dirty="0">
                <a:solidFill>
                  <a:srgbClr val="000000"/>
                </a:solidFill>
                <a:latin typeface="Calibri"/>
                <a:ea typeface="Calibri"/>
                <a:cs typeface="Calibri"/>
                <a:sym typeface="Calibri"/>
              </a:rPr>
              <a:t>M3AAWG: </a:t>
            </a:r>
            <a:r>
              <a:rPr lang="en-US" sz="2000" dirty="0"/>
              <a:t>The Messaging, Malware and Mobile Anti-Abuse Working Group (M</a:t>
            </a:r>
            <a:r>
              <a:rPr lang="en-US" sz="2000" baseline="30000" dirty="0"/>
              <a:t>3</a:t>
            </a:r>
            <a:r>
              <a:rPr lang="en-US" sz="2000" dirty="0"/>
              <a:t>AAWG) is where the industry comes together to work against bots, malware, spam, viruses, </a:t>
            </a:r>
            <a:r>
              <a:rPr lang="en-US" sz="2000" dirty="0" err="1"/>
              <a:t>DoS</a:t>
            </a:r>
            <a:r>
              <a:rPr lang="en-US" sz="2000" dirty="0"/>
              <a:t> attacks and other online exploitation.</a:t>
            </a:r>
            <a:r>
              <a:rPr lang="en-US" sz="2000" dirty="0">
                <a:solidFill>
                  <a:srgbClr val="000000"/>
                </a:solidFill>
                <a:latin typeface="Calibri"/>
                <a:ea typeface="Calibri"/>
                <a:cs typeface="Calibri"/>
                <a:sym typeface="Calibri"/>
              </a:rPr>
              <a:t> </a:t>
            </a:r>
          </a:p>
          <a:p>
            <a:pPr marL="257175" marR="0" lvl="0" indent="-257175" algn="l" rtl="0">
              <a:spcBef>
                <a:spcPts val="0"/>
              </a:spcBef>
              <a:spcAft>
                <a:spcPts val="0"/>
              </a:spcAft>
              <a:buClr>
                <a:srgbClr val="000000"/>
              </a:buClr>
              <a:buSzPts val="2400"/>
              <a:buFont typeface="Arial"/>
              <a:buNone/>
            </a:pPr>
            <a:endParaRPr lang="en-US" sz="2400" dirty="0">
              <a:latin typeface="Calibri"/>
              <a:ea typeface="Calibri"/>
              <a:cs typeface="Calibri"/>
              <a:sym typeface="Calibri"/>
            </a:endParaRPr>
          </a:p>
          <a:p>
            <a:pPr marL="257175" marR="0" lvl="0" indent="-257175" algn="l" rtl="0">
              <a:spcBef>
                <a:spcPts val="0"/>
              </a:spcBef>
              <a:spcAft>
                <a:spcPts val="0"/>
              </a:spcAft>
              <a:buClr>
                <a:srgbClr val="000000"/>
              </a:buClr>
              <a:buSzPts val="2400"/>
              <a:buFont typeface="Arial"/>
              <a:buNone/>
            </a:pPr>
            <a:endParaRPr sz="2400" dirty="0">
              <a:solidFill>
                <a:srgbClr val="000000"/>
              </a:solidFill>
              <a:latin typeface="Calibri"/>
              <a:ea typeface="Calibri"/>
              <a:cs typeface="Calibri"/>
              <a:sym typeface="Calibri"/>
            </a:endParaRPr>
          </a:p>
        </p:txBody>
      </p:sp>
      <p:sp>
        <p:nvSpPr>
          <p:cNvPr id="157" name="Shape 157"/>
          <p:cNvSpPr txBox="1"/>
          <p:nvPr/>
        </p:nvSpPr>
        <p:spPr>
          <a:xfrm>
            <a:off x="457200" y="365126"/>
            <a:ext cx="8292704" cy="87947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000" b="1" dirty="0">
                <a:solidFill>
                  <a:schemeClr val="dk1"/>
                </a:solidFill>
                <a:latin typeface="Calibri"/>
                <a:ea typeface="Calibri"/>
                <a:cs typeface="Calibri"/>
                <a:sym typeface="Calibri"/>
              </a:rPr>
              <a:t>Other Players</a:t>
            </a:r>
          </a:p>
        </p:txBody>
      </p:sp>
    </p:spTree>
    <p:extLst>
      <p:ext uri="{BB962C8B-B14F-4D97-AF65-F5344CB8AC3E}">
        <p14:creationId xmlns:p14="http://schemas.microsoft.com/office/powerpoint/2010/main" val="1441577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384AF-37CC-C848-9D87-67C7467FE798}"/>
              </a:ext>
            </a:extLst>
          </p:cNvPr>
          <p:cNvSpPr>
            <a:spLocks noGrp="1"/>
          </p:cNvSpPr>
          <p:nvPr>
            <p:ph type="title"/>
          </p:nvPr>
        </p:nvSpPr>
        <p:spPr/>
        <p:txBody>
          <a:bodyPr/>
          <a:lstStyle/>
          <a:p>
            <a:r>
              <a:rPr lang="en-GB" dirty="0"/>
              <a:t>Protecting Yourself</a:t>
            </a:r>
          </a:p>
        </p:txBody>
      </p:sp>
      <p:sp>
        <p:nvSpPr>
          <p:cNvPr id="5" name="TextBox 4">
            <a:extLst>
              <a:ext uri="{FF2B5EF4-FFF2-40B4-BE49-F238E27FC236}">
                <a16:creationId xmlns:a16="http://schemas.microsoft.com/office/drawing/2014/main" id="{2CDB0F87-3C97-8F4B-B138-00E54A6875AA}"/>
              </a:ext>
            </a:extLst>
          </p:cNvPr>
          <p:cNvSpPr txBox="1"/>
          <p:nvPr/>
        </p:nvSpPr>
        <p:spPr>
          <a:xfrm>
            <a:off x="3101186" y="6174557"/>
            <a:ext cx="2782878" cy="307777"/>
          </a:xfrm>
          <a:prstGeom prst="rect">
            <a:avLst/>
          </a:prstGeom>
          <a:noFill/>
        </p:spPr>
        <p:txBody>
          <a:bodyPr wrap="none" rtlCol="0">
            <a:spAutoFit/>
          </a:bodyPr>
          <a:lstStyle/>
          <a:p>
            <a:r>
              <a:rPr lang="en-GB" sz="1400" dirty="0"/>
              <a:t>https://</a:t>
            </a:r>
            <a:r>
              <a:rPr lang="en-GB" sz="1400" dirty="0" err="1"/>
              <a:t>www.stopthinkconnect.ch</a:t>
            </a:r>
            <a:r>
              <a:rPr lang="en-GB" sz="1400" dirty="0"/>
              <a:t>/</a:t>
            </a:r>
          </a:p>
        </p:txBody>
      </p:sp>
    </p:spTree>
    <p:extLst>
      <p:ext uri="{BB962C8B-B14F-4D97-AF65-F5344CB8AC3E}">
        <p14:creationId xmlns:p14="http://schemas.microsoft.com/office/powerpoint/2010/main" val="6607355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FBA89-EE60-5746-8DDA-E434E8FBD459}"/>
              </a:ext>
            </a:extLst>
          </p:cNvPr>
          <p:cNvSpPr>
            <a:spLocks noGrp="1"/>
          </p:cNvSpPr>
          <p:nvPr>
            <p:ph idx="1"/>
          </p:nvPr>
        </p:nvSpPr>
        <p:spPr>
          <a:xfrm>
            <a:off x="4355184" y="2978870"/>
            <a:ext cx="4395116" cy="3203649"/>
          </a:xfrm>
        </p:spPr>
        <p:txBody>
          <a:bodyPr/>
          <a:lstStyle/>
          <a:p>
            <a:pPr marL="0" indent="0">
              <a:buNone/>
            </a:pPr>
            <a:r>
              <a:rPr lang="en-GB" b="1" dirty="0"/>
              <a:t>Keep your Operating System and software on all your devices up to date.</a:t>
            </a:r>
          </a:p>
        </p:txBody>
      </p:sp>
      <p:sp>
        <p:nvSpPr>
          <p:cNvPr id="3" name="Title 2">
            <a:extLst>
              <a:ext uri="{FF2B5EF4-FFF2-40B4-BE49-F238E27FC236}">
                <a16:creationId xmlns:a16="http://schemas.microsoft.com/office/drawing/2014/main" id="{3C637265-4590-704F-B0D2-38E3236D63C0}"/>
              </a:ext>
            </a:extLst>
          </p:cNvPr>
          <p:cNvSpPr>
            <a:spLocks noGrp="1"/>
          </p:cNvSpPr>
          <p:nvPr>
            <p:ph type="title"/>
          </p:nvPr>
        </p:nvSpPr>
        <p:spPr/>
        <p:txBody>
          <a:bodyPr/>
          <a:lstStyle/>
          <a:p>
            <a:r>
              <a:rPr lang="en-GB" dirty="0"/>
              <a:t>Updates</a:t>
            </a:r>
          </a:p>
        </p:txBody>
      </p:sp>
      <p:pic>
        <p:nvPicPr>
          <p:cNvPr id="5" name="Picture 4">
            <a:extLst>
              <a:ext uri="{FF2B5EF4-FFF2-40B4-BE49-F238E27FC236}">
                <a16:creationId xmlns:a16="http://schemas.microsoft.com/office/drawing/2014/main" id="{8B775366-AEEC-AD45-A5DA-BDBC9F590F0D}"/>
              </a:ext>
            </a:extLst>
          </p:cNvPr>
          <p:cNvPicPr>
            <a:picLocks noChangeAspect="1"/>
          </p:cNvPicPr>
          <p:nvPr/>
        </p:nvPicPr>
        <p:blipFill>
          <a:blip r:embed="rId2"/>
          <a:stretch>
            <a:fillRect/>
          </a:stretch>
        </p:blipFill>
        <p:spPr>
          <a:xfrm>
            <a:off x="735291" y="2165808"/>
            <a:ext cx="2823066" cy="2823066"/>
          </a:xfrm>
          <a:prstGeom prst="rect">
            <a:avLst/>
          </a:prstGeom>
        </p:spPr>
      </p:pic>
    </p:spTree>
    <p:extLst>
      <p:ext uri="{BB962C8B-B14F-4D97-AF65-F5344CB8AC3E}">
        <p14:creationId xmlns:p14="http://schemas.microsoft.com/office/powerpoint/2010/main" val="27070324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FBA89-EE60-5746-8DDA-E434E8FBD459}"/>
              </a:ext>
            </a:extLst>
          </p:cNvPr>
          <p:cNvSpPr>
            <a:spLocks noGrp="1"/>
          </p:cNvSpPr>
          <p:nvPr>
            <p:ph idx="1"/>
          </p:nvPr>
        </p:nvSpPr>
        <p:spPr>
          <a:xfrm>
            <a:off x="4355184" y="2978870"/>
            <a:ext cx="4395116" cy="3203649"/>
          </a:xfrm>
        </p:spPr>
        <p:txBody>
          <a:bodyPr/>
          <a:lstStyle/>
          <a:p>
            <a:pPr marL="0" indent="0">
              <a:buNone/>
            </a:pPr>
            <a:r>
              <a:rPr lang="en-GB" b="1" dirty="0"/>
              <a:t>Ensure you have a backup of your data.</a:t>
            </a:r>
          </a:p>
        </p:txBody>
      </p:sp>
      <p:sp>
        <p:nvSpPr>
          <p:cNvPr id="3" name="Title 2">
            <a:extLst>
              <a:ext uri="{FF2B5EF4-FFF2-40B4-BE49-F238E27FC236}">
                <a16:creationId xmlns:a16="http://schemas.microsoft.com/office/drawing/2014/main" id="{3C637265-4590-704F-B0D2-38E3236D63C0}"/>
              </a:ext>
            </a:extLst>
          </p:cNvPr>
          <p:cNvSpPr>
            <a:spLocks noGrp="1"/>
          </p:cNvSpPr>
          <p:nvPr>
            <p:ph type="title"/>
          </p:nvPr>
        </p:nvSpPr>
        <p:spPr/>
        <p:txBody>
          <a:bodyPr/>
          <a:lstStyle/>
          <a:p>
            <a:r>
              <a:rPr lang="en-GB" dirty="0"/>
              <a:t>Backup</a:t>
            </a:r>
          </a:p>
        </p:txBody>
      </p:sp>
      <p:pic>
        <p:nvPicPr>
          <p:cNvPr id="5" name="Picture 4">
            <a:extLst>
              <a:ext uri="{FF2B5EF4-FFF2-40B4-BE49-F238E27FC236}">
                <a16:creationId xmlns:a16="http://schemas.microsoft.com/office/drawing/2014/main" id="{8F4C6A38-0D9A-F046-8635-18C8B82B7DF4}"/>
              </a:ext>
            </a:extLst>
          </p:cNvPr>
          <p:cNvPicPr>
            <a:picLocks noChangeAspect="1"/>
          </p:cNvPicPr>
          <p:nvPr/>
        </p:nvPicPr>
        <p:blipFill>
          <a:blip r:embed="rId2"/>
          <a:stretch>
            <a:fillRect/>
          </a:stretch>
        </p:blipFill>
        <p:spPr>
          <a:xfrm>
            <a:off x="876693" y="1846999"/>
            <a:ext cx="2914061" cy="3561630"/>
          </a:xfrm>
          <a:prstGeom prst="rect">
            <a:avLst/>
          </a:prstGeom>
        </p:spPr>
      </p:pic>
    </p:spTree>
    <p:extLst>
      <p:ext uri="{BB962C8B-B14F-4D97-AF65-F5344CB8AC3E}">
        <p14:creationId xmlns:p14="http://schemas.microsoft.com/office/powerpoint/2010/main" val="119888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FBA89-EE60-5746-8DDA-E434E8FBD459}"/>
              </a:ext>
            </a:extLst>
          </p:cNvPr>
          <p:cNvSpPr>
            <a:spLocks noGrp="1"/>
          </p:cNvSpPr>
          <p:nvPr>
            <p:ph idx="1"/>
          </p:nvPr>
        </p:nvSpPr>
        <p:spPr>
          <a:xfrm>
            <a:off x="4355184" y="2978870"/>
            <a:ext cx="4395116" cy="3203649"/>
          </a:xfrm>
        </p:spPr>
        <p:txBody>
          <a:bodyPr/>
          <a:lstStyle/>
          <a:p>
            <a:pPr marL="0" indent="0">
              <a:buNone/>
            </a:pPr>
            <a:r>
              <a:rPr lang="en-GB" b="1" dirty="0"/>
              <a:t>Use strong passwords. Don’t reuse them. Enable 2 factor authentication.</a:t>
            </a:r>
          </a:p>
        </p:txBody>
      </p:sp>
      <p:sp>
        <p:nvSpPr>
          <p:cNvPr id="3" name="Title 2">
            <a:extLst>
              <a:ext uri="{FF2B5EF4-FFF2-40B4-BE49-F238E27FC236}">
                <a16:creationId xmlns:a16="http://schemas.microsoft.com/office/drawing/2014/main" id="{3C637265-4590-704F-B0D2-38E3236D63C0}"/>
              </a:ext>
            </a:extLst>
          </p:cNvPr>
          <p:cNvSpPr>
            <a:spLocks noGrp="1"/>
          </p:cNvSpPr>
          <p:nvPr>
            <p:ph type="title"/>
          </p:nvPr>
        </p:nvSpPr>
        <p:spPr/>
        <p:txBody>
          <a:bodyPr/>
          <a:lstStyle/>
          <a:p>
            <a:r>
              <a:rPr lang="en-GB" dirty="0"/>
              <a:t>Strong Passwords</a:t>
            </a:r>
          </a:p>
        </p:txBody>
      </p:sp>
      <p:pic>
        <p:nvPicPr>
          <p:cNvPr id="5" name="Picture 4">
            <a:extLst>
              <a:ext uri="{FF2B5EF4-FFF2-40B4-BE49-F238E27FC236}">
                <a16:creationId xmlns:a16="http://schemas.microsoft.com/office/drawing/2014/main" id="{36ED6737-2AB2-AE49-9C46-989068DA20BA}"/>
              </a:ext>
            </a:extLst>
          </p:cNvPr>
          <p:cNvPicPr>
            <a:picLocks noChangeAspect="1"/>
          </p:cNvPicPr>
          <p:nvPr/>
        </p:nvPicPr>
        <p:blipFill>
          <a:blip r:embed="rId2"/>
          <a:stretch>
            <a:fillRect/>
          </a:stretch>
        </p:blipFill>
        <p:spPr>
          <a:xfrm>
            <a:off x="838986" y="2030822"/>
            <a:ext cx="3057296" cy="3057296"/>
          </a:xfrm>
          <a:prstGeom prst="rect">
            <a:avLst/>
          </a:prstGeom>
        </p:spPr>
      </p:pic>
    </p:spTree>
    <p:extLst>
      <p:ext uri="{BB962C8B-B14F-4D97-AF65-F5344CB8AC3E}">
        <p14:creationId xmlns:p14="http://schemas.microsoft.com/office/powerpoint/2010/main" val="749844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FBA89-EE60-5746-8DDA-E434E8FBD459}"/>
              </a:ext>
            </a:extLst>
          </p:cNvPr>
          <p:cNvSpPr>
            <a:spLocks noGrp="1"/>
          </p:cNvSpPr>
          <p:nvPr>
            <p:ph idx="1"/>
          </p:nvPr>
        </p:nvSpPr>
        <p:spPr>
          <a:xfrm>
            <a:off x="4355184" y="2978870"/>
            <a:ext cx="4395116" cy="3203649"/>
          </a:xfrm>
        </p:spPr>
        <p:txBody>
          <a:bodyPr/>
          <a:lstStyle/>
          <a:p>
            <a:pPr marL="0" indent="0">
              <a:buNone/>
            </a:pPr>
            <a:r>
              <a:rPr lang="en-GB" b="1" dirty="0"/>
              <a:t>Sounds too good? </a:t>
            </a:r>
          </a:p>
          <a:p>
            <a:pPr marL="0" indent="0">
              <a:buNone/>
            </a:pPr>
            <a:r>
              <a:rPr lang="en-GB" b="1" dirty="0"/>
              <a:t>Sounds too bad?</a:t>
            </a:r>
          </a:p>
          <a:p>
            <a:pPr marL="0" indent="0">
              <a:buNone/>
            </a:pPr>
            <a:r>
              <a:rPr lang="en-GB" b="1" dirty="0"/>
              <a:t>Sounds strange?</a:t>
            </a:r>
          </a:p>
          <a:p>
            <a:pPr marL="0" indent="0">
              <a:buNone/>
            </a:pPr>
            <a:endParaRPr lang="en-GB" b="1" dirty="0"/>
          </a:p>
          <a:p>
            <a:pPr marL="0" indent="0">
              <a:buNone/>
            </a:pPr>
            <a:r>
              <a:rPr lang="en-GB" b="1" dirty="0"/>
              <a:t>Check it out!</a:t>
            </a:r>
          </a:p>
        </p:txBody>
      </p:sp>
      <p:sp>
        <p:nvSpPr>
          <p:cNvPr id="3" name="Title 2">
            <a:extLst>
              <a:ext uri="{FF2B5EF4-FFF2-40B4-BE49-F238E27FC236}">
                <a16:creationId xmlns:a16="http://schemas.microsoft.com/office/drawing/2014/main" id="{3C637265-4590-704F-B0D2-38E3236D63C0}"/>
              </a:ext>
            </a:extLst>
          </p:cNvPr>
          <p:cNvSpPr>
            <a:spLocks noGrp="1"/>
          </p:cNvSpPr>
          <p:nvPr>
            <p:ph type="title"/>
          </p:nvPr>
        </p:nvSpPr>
        <p:spPr/>
        <p:txBody>
          <a:bodyPr/>
          <a:lstStyle/>
          <a:p>
            <a:r>
              <a:rPr lang="en-GB" dirty="0"/>
              <a:t>Reality check</a:t>
            </a:r>
          </a:p>
        </p:txBody>
      </p:sp>
      <p:pic>
        <p:nvPicPr>
          <p:cNvPr id="5" name="Picture 4">
            <a:extLst>
              <a:ext uri="{FF2B5EF4-FFF2-40B4-BE49-F238E27FC236}">
                <a16:creationId xmlns:a16="http://schemas.microsoft.com/office/drawing/2014/main" id="{8F644B2C-A75E-DD41-AD1C-A9946ACB4197}"/>
              </a:ext>
            </a:extLst>
          </p:cNvPr>
          <p:cNvPicPr>
            <a:picLocks noChangeAspect="1"/>
          </p:cNvPicPr>
          <p:nvPr/>
        </p:nvPicPr>
        <p:blipFill>
          <a:blip r:embed="rId2"/>
          <a:stretch>
            <a:fillRect/>
          </a:stretch>
        </p:blipFill>
        <p:spPr>
          <a:xfrm>
            <a:off x="457200" y="1950694"/>
            <a:ext cx="3382521" cy="3382521"/>
          </a:xfrm>
          <a:prstGeom prst="rect">
            <a:avLst/>
          </a:prstGeom>
        </p:spPr>
      </p:pic>
    </p:spTree>
    <p:extLst>
      <p:ext uri="{BB962C8B-B14F-4D97-AF65-F5344CB8AC3E}">
        <p14:creationId xmlns:p14="http://schemas.microsoft.com/office/powerpoint/2010/main" val="27216469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FBA89-EE60-5746-8DDA-E434E8FBD459}"/>
              </a:ext>
            </a:extLst>
          </p:cNvPr>
          <p:cNvSpPr>
            <a:spLocks noGrp="1"/>
          </p:cNvSpPr>
          <p:nvPr>
            <p:ph idx="1"/>
          </p:nvPr>
        </p:nvSpPr>
        <p:spPr>
          <a:xfrm>
            <a:off x="4355184" y="2978870"/>
            <a:ext cx="4395116" cy="3203649"/>
          </a:xfrm>
        </p:spPr>
        <p:txBody>
          <a:bodyPr/>
          <a:lstStyle/>
          <a:p>
            <a:pPr marL="0" indent="0">
              <a:buNone/>
            </a:pPr>
            <a:r>
              <a:rPr lang="en-GB" b="1" dirty="0"/>
              <a:t>You made a mistake?</a:t>
            </a:r>
            <a:br>
              <a:rPr lang="en-GB" b="1" dirty="0"/>
            </a:br>
            <a:r>
              <a:rPr lang="en-GB" b="1" dirty="0"/>
              <a:t>Something not working? </a:t>
            </a:r>
          </a:p>
          <a:p>
            <a:pPr marL="0" indent="0">
              <a:buNone/>
            </a:pPr>
            <a:endParaRPr lang="en-GB" b="1" dirty="0"/>
          </a:p>
          <a:p>
            <a:pPr marL="0" indent="0">
              <a:buNone/>
            </a:pPr>
            <a:r>
              <a:rPr lang="en-GB" b="1" dirty="0"/>
              <a:t>Get help!</a:t>
            </a:r>
          </a:p>
        </p:txBody>
      </p:sp>
      <p:sp>
        <p:nvSpPr>
          <p:cNvPr id="3" name="Title 2">
            <a:extLst>
              <a:ext uri="{FF2B5EF4-FFF2-40B4-BE49-F238E27FC236}">
                <a16:creationId xmlns:a16="http://schemas.microsoft.com/office/drawing/2014/main" id="{3C637265-4590-704F-B0D2-38E3236D63C0}"/>
              </a:ext>
            </a:extLst>
          </p:cNvPr>
          <p:cNvSpPr>
            <a:spLocks noGrp="1"/>
          </p:cNvSpPr>
          <p:nvPr>
            <p:ph type="title"/>
          </p:nvPr>
        </p:nvSpPr>
        <p:spPr/>
        <p:txBody>
          <a:bodyPr/>
          <a:lstStyle/>
          <a:p>
            <a:r>
              <a:rPr lang="en-GB" dirty="0"/>
              <a:t>Help</a:t>
            </a:r>
          </a:p>
        </p:txBody>
      </p:sp>
      <p:pic>
        <p:nvPicPr>
          <p:cNvPr id="5" name="Picture 4">
            <a:extLst>
              <a:ext uri="{FF2B5EF4-FFF2-40B4-BE49-F238E27FC236}">
                <a16:creationId xmlns:a16="http://schemas.microsoft.com/office/drawing/2014/main" id="{BD1C898B-4787-E044-A8B0-68AB42137542}"/>
              </a:ext>
            </a:extLst>
          </p:cNvPr>
          <p:cNvPicPr>
            <a:picLocks noChangeAspect="1"/>
          </p:cNvPicPr>
          <p:nvPr/>
        </p:nvPicPr>
        <p:blipFill>
          <a:blip r:embed="rId2"/>
          <a:stretch>
            <a:fillRect/>
          </a:stretch>
        </p:blipFill>
        <p:spPr>
          <a:xfrm>
            <a:off x="457200" y="1941267"/>
            <a:ext cx="3523923" cy="3523923"/>
          </a:xfrm>
          <a:prstGeom prst="rect">
            <a:avLst/>
          </a:prstGeom>
        </p:spPr>
      </p:pic>
    </p:spTree>
    <p:extLst>
      <p:ext uri="{BB962C8B-B14F-4D97-AF65-F5344CB8AC3E}">
        <p14:creationId xmlns:p14="http://schemas.microsoft.com/office/powerpoint/2010/main" val="22835233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23"/>
          <p:cNvSpPr txBox="1">
            <a:spLocks noGrp="1"/>
          </p:cNvSpPr>
          <p:nvPr>
            <p:ph type="body" idx="1"/>
          </p:nvPr>
        </p:nvSpPr>
        <p:spPr>
          <a:xfrm>
            <a:off x="4355184" y="2978870"/>
            <a:ext cx="4395116" cy="32036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b="1" dirty="0"/>
              <a:t>Follow cooperate guidelines. There are here for a reason.</a:t>
            </a:r>
            <a:endParaRPr dirty="0"/>
          </a:p>
        </p:txBody>
      </p:sp>
      <p:sp>
        <p:nvSpPr>
          <p:cNvPr id="1705" name="Google Shape;1705;p123"/>
          <p:cNvSpPr txBox="1">
            <a:spLocks noGrp="1"/>
          </p:cNvSpPr>
          <p:nvPr>
            <p:ph type="title"/>
          </p:nvPr>
        </p:nvSpPr>
        <p:spPr>
          <a:xfrm>
            <a:off x="457200" y="365125"/>
            <a:ext cx="8293100" cy="8794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dirty="0"/>
              <a:t>Follow guidelines</a:t>
            </a:r>
            <a:endParaRPr dirty="0"/>
          </a:p>
        </p:txBody>
      </p:sp>
      <p:pic>
        <p:nvPicPr>
          <p:cNvPr id="1026" name="Picture 2" descr="Image result for verkehrszeichen">
            <a:extLst>
              <a:ext uri="{FF2B5EF4-FFF2-40B4-BE49-F238E27FC236}">
                <a16:creationId xmlns:a16="http://schemas.microsoft.com/office/drawing/2014/main" id="{11E1463F-182B-6E41-9195-D69D96B09D75}"/>
              </a:ext>
            </a:extLst>
          </p:cNvPr>
          <p:cNvPicPr>
            <a:picLocks noChangeAspect="1" noChangeArrowheads="1"/>
          </p:cNvPicPr>
          <p:nvPr/>
        </p:nvPicPr>
        <p:blipFill>
          <a:blip r:embed="rId3">
            <a:alphaModFix amt="55000"/>
            <a:extLst>
              <a:ext uri="{BEBA8EAE-BF5A-486C-A8C5-ECC9F3942E4B}">
                <a14:imgProps xmlns:a14="http://schemas.microsoft.com/office/drawing/2010/main">
                  <a14:imgLayer r:embed="rId4">
                    <a14:imgEffect>
                      <a14:saturation sat="152000"/>
                    </a14:imgEffect>
                  </a14:imgLayer>
                </a14:imgProps>
              </a:ext>
              <a:ext uri="{28A0092B-C50C-407E-A947-70E740481C1C}">
                <a14:useLocalDpi xmlns:a14="http://schemas.microsoft.com/office/drawing/2010/main" val="0"/>
              </a:ext>
            </a:extLst>
          </a:blip>
          <a:srcRect/>
          <a:stretch>
            <a:fillRect/>
          </a:stretch>
        </p:blipFill>
        <p:spPr bwMode="auto">
          <a:xfrm>
            <a:off x="628650" y="1895549"/>
            <a:ext cx="2718594"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482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92" name="Shape 392"/>
          <p:cNvSpPr txBox="1">
            <a:spLocks noGrp="1"/>
          </p:cNvSpPr>
          <p:nvPr>
            <p:ph type="title"/>
          </p:nvPr>
        </p:nvSpPr>
        <p:spPr>
          <a:xfrm>
            <a:off x="5768419" y="6254684"/>
            <a:ext cx="3238500" cy="465534"/>
          </a:xfrm>
          <a:prstGeom prst="rect">
            <a:avLst/>
          </a:prstGeom>
          <a:noFill/>
          <a:ln>
            <a:noFill/>
          </a:ln>
        </p:spPr>
        <p:txBody>
          <a:bodyPr wrap="square" lIns="68550" tIns="68550" rIns="68550" bIns="68550" anchor="ctr" anchorCtr="0">
            <a:noAutofit/>
          </a:bodyPr>
          <a:lstStyle/>
          <a:p>
            <a:pPr marL="0" marR="0" lvl="0" indent="-88900" algn="l" rtl="0">
              <a:lnSpc>
                <a:spcPct val="90000"/>
              </a:lnSpc>
              <a:spcBef>
                <a:spcPts val="0"/>
              </a:spcBef>
              <a:spcAft>
                <a:spcPts val="0"/>
              </a:spcAft>
              <a:buClr>
                <a:schemeClr val="dk1"/>
              </a:buClr>
              <a:buSzPts val="1400"/>
              <a:buFont typeface="Lucida Sans"/>
              <a:buNone/>
            </a:pPr>
            <a:r>
              <a:rPr lang="en-US" sz="3200" b="1" i="0" u="none" strike="noStrike" cap="none" dirty="0">
                <a:solidFill>
                  <a:schemeClr val="lt1"/>
                </a:solidFill>
                <a:latin typeface="Calibri"/>
                <a:ea typeface="Calibri"/>
                <a:cs typeface="Calibri"/>
                <a:sym typeface="Calibri"/>
              </a:rPr>
              <a:t>Incident Response</a:t>
            </a:r>
          </a:p>
        </p:txBody>
      </p:sp>
    </p:spTree>
    <p:extLst>
      <p:ext uri="{BB962C8B-B14F-4D97-AF65-F5344CB8AC3E}">
        <p14:creationId xmlns:p14="http://schemas.microsoft.com/office/powerpoint/2010/main" val="8987105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643AA4-A576-CB48-A648-1046849CF909}"/>
              </a:ext>
            </a:extLst>
          </p:cNvPr>
          <p:cNvSpPr>
            <a:spLocks noGrp="1"/>
          </p:cNvSpPr>
          <p:nvPr>
            <p:ph idx="1"/>
          </p:nvPr>
        </p:nvSpPr>
        <p:spPr>
          <a:xfrm>
            <a:off x="457200" y="2799761"/>
            <a:ext cx="8293100" cy="3382758"/>
          </a:xfrm>
        </p:spPr>
        <p:txBody>
          <a:bodyPr/>
          <a:lstStyle/>
          <a:p>
            <a:pPr marL="0" indent="0" algn="ctr">
              <a:buNone/>
            </a:pPr>
            <a:r>
              <a:rPr lang="en-GB" dirty="0"/>
              <a:t>Computer Security Incident Response Teams (CSIRTs) become active when an incident has been detected. </a:t>
            </a:r>
          </a:p>
          <a:p>
            <a:pPr marL="0" indent="0" algn="ctr">
              <a:buNone/>
            </a:pPr>
            <a:endParaRPr lang="en-GB" dirty="0"/>
          </a:p>
          <a:p>
            <a:pPr marL="0" indent="0">
              <a:buNone/>
            </a:pPr>
            <a:endParaRPr lang="en-GB" dirty="0"/>
          </a:p>
        </p:txBody>
      </p:sp>
      <p:sp>
        <p:nvSpPr>
          <p:cNvPr id="3" name="Title 2">
            <a:extLst>
              <a:ext uri="{FF2B5EF4-FFF2-40B4-BE49-F238E27FC236}">
                <a16:creationId xmlns:a16="http://schemas.microsoft.com/office/drawing/2014/main" id="{928E06A7-0FFF-2840-8EF4-9FC324A8A394}"/>
              </a:ext>
            </a:extLst>
          </p:cNvPr>
          <p:cNvSpPr>
            <a:spLocks noGrp="1"/>
          </p:cNvSpPr>
          <p:nvPr>
            <p:ph type="title"/>
          </p:nvPr>
        </p:nvSpPr>
        <p:spPr/>
        <p:txBody>
          <a:bodyPr/>
          <a:lstStyle/>
          <a:p>
            <a:r>
              <a:rPr lang="en-GB" dirty="0"/>
              <a:t>CSIRT</a:t>
            </a:r>
          </a:p>
        </p:txBody>
      </p:sp>
    </p:spTree>
    <p:extLst>
      <p:ext uri="{BB962C8B-B14F-4D97-AF65-F5344CB8AC3E}">
        <p14:creationId xmlns:p14="http://schemas.microsoft.com/office/powerpoint/2010/main" val="6127071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3AF35-2EE1-8F4A-9A9F-0FD237415CAB}"/>
              </a:ext>
            </a:extLst>
          </p:cNvPr>
          <p:cNvSpPr>
            <a:spLocks noGrp="1"/>
          </p:cNvSpPr>
          <p:nvPr>
            <p:ph type="title"/>
          </p:nvPr>
        </p:nvSpPr>
        <p:spPr/>
        <p:txBody>
          <a:bodyPr/>
          <a:lstStyle/>
          <a:p>
            <a:r>
              <a:rPr lang="en-GB" dirty="0"/>
              <a:t>Global response</a:t>
            </a:r>
          </a:p>
        </p:txBody>
      </p:sp>
      <p:pic>
        <p:nvPicPr>
          <p:cNvPr id="4" name="Shape 534">
            <a:extLst>
              <a:ext uri="{FF2B5EF4-FFF2-40B4-BE49-F238E27FC236}">
                <a16:creationId xmlns:a16="http://schemas.microsoft.com/office/drawing/2014/main" id="{0D48E244-D7A1-564C-83BE-2C2914F13B90}"/>
              </a:ext>
            </a:extLst>
          </p:cNvPr>
          <p:cNvPicPr preferRelativeResize="0"/>
          <p:nvPr/>
        </p:nvPicPr>
        <p:blipFill rotWithShape="1">
          <a:blip r:embed="rId3">
            <a:alphaModFix/>
          </a:blip>
          <a:srcRect/>
          <a:stretch/>
        </p:blipFill>
        <p:spPr>
          <a:xfrm>
            <a:off x="1752600" y="1447800"/>
            <a:ext cx="4495800" cy="3810000"/>
          </a:xfrm>
          <a:prstGeom prst="rect">
            <a:avLst/>
          </a:prstGeom>
          <a:noFill/>
          <a:ln>
            <a:noFill/>
          </a:ln>
        </p:spPr>
      </p:pic>
      <p:sp>
        <p:nvSpPr>
          <p:cNvPr id="5" name="TextBox 4">
            <a:extLst>
              <a:ext uri="{FF2B5EF4-FFF2-40B4-BE49-F238E27FC236}">
                <a16:creationId xmlns:a16="http://schemas.microsoft.com/office/drawing/2014/main" id="{F747DF27-3950-CF44-8D3D-A16661303A24}"/>
              </a:ext>
            </a:extLst>
          </p:cNvPr>
          <p:cNvSpPr txBox="1"/>
          <p:nvPr/>
        </p:nvSpPr>
        <p:spPr>
          <a:xfrm>
            <a:off x="3199015" y="5826759"/>
            <a:ext cx="4057521" cy="246221"/>
          </a:xfrm>
          <a:prstGeom prst="rect">
            <a:avLst/>
          </a:prstGeom>
          <a:noFill/>
        </p:spPr>
        <p:txBody>
          <a:bodyPr wrap="none" rtlCol="0">
            <a:spAutoFit/>
          </a:bodyPr>
          <a:lstStyle/>
          <a:p>
            <a:r>
              <a:rPr lang="en-GB" sz="1000" dirty="0">
                <a:latin typeface="Calibri Light" charset="0"/>
                <a:ea typeface="Calibri Light" charset="0"/>
                <a:cs typeface="Calibri Light" charset="0"/>
              </a:rPr>
              <a:t>Source: https://</a:t>
            </a:r>
            <a:r>
              <a:rPr lang="en-GB" sz="1000" dirty="0" err="1">
                <a:latin typeface="Calibri Light" charset="0"/>
                <a:ea typeface="Calibri Light" charset="0"/>
                <a:cs typeface="Calibri Light" charset="0"/>
              </a:rPr>
              <a:t>www.darpa.mil</a:t>
            </a:r>
            <a:r>
              <a:rPr lang="en-GB" sz="1000" dirty="0">
                <a:latin typeface="Calibri Light" charset="0"/>
                <a:ea typeface="Calibri Light" charset="0"/>
                <a:cs typeface="Calibri Light" charset="0"/>
              </a:rPr>
              <a:t>/about-us/</a:t>
            </a:r>
            <a:r>
              <a:rPr lang="en-GB" sz="1000" dirty="0" err="1">
                <a:latin typeface="Calibri Light" charset="0"/>
                <a:ea typeface="Calibri Light" charset="0"/>
                <a:cs typeface="Calibri Light" charset="0"/>
              </a:rPr>
              <a:t>darpa-history-and-timeline?PP</a:t>
            </a:r>
            <a:r>
              <a:rPr lang="en-GB" sz="1000" dirty="0">
                <a:latin typeface="Calibri Light" charset="0"/>
                <a:ea typeface="Calibri Light" charset="0"/>
                <a:cs typeface="Calibri Light" charset="0"/>
              </a:rPr>
              <a:t>=2</a:t>
            </a:r>
          </a:p>
        </p:txBody>
      </p:sp>
    </p:spTree>
    <p:extLst>
      <p:ext uri="{BB962C8B-B14F-4D97-AF65-F5344CB8AC3E}">
        <p14:creationId xmlns:p14="http://schemas.microsoft.com/office/powerpoint/2010/main" val="146079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0" y="0"/>
            <a:ext cx="9140139" cy="6858000"/>
          </a:xfrm>
          <a:prstGeom prst="rect">
            <a:avLst/>
          </a:prstGeom>
        </p:spPr>
      </p:pic>
      <p:grpSp>
        <p:nvGrpSpPr>
          <p:cNvPr id="9" name="Group 8"/>
          <p:cNvGrpSpPr/>
          <p:nvPr/>
        </p:nvGrpSpPr>
        <p:grpSpPr>
          <a:xfrm rot="163466">
            <a:off x="8622230" y="97691"/>
            <a:ext cx="307777" cy="2037387"/>
            <a:chOff x="8290273" y="1555928"/>
            <a:chExt cx="307777" cy="2037387"/>
          </a:xfrm>
        </p:grpSpPr>
        <p:sp>
          <p:nvSpPr>
            <p:cNvPr id="6" name="TextBox 5"/>
            <p:cNvSpPr txBox="1"/>
            <p:nvPr/>
          </p:nvSpPr>
          <p:spPr>
            <a:xfrm rot="16200000">
              <a:off x="7523878" y="2322323"/>
              <a:ext cx="1840568" cy="307777"/>
            </a:xfrm>
            <a:prstGeom prst="rect">
              <a:avLst/>
            </a:prstGeom>
            <a:noFill/>
          </p:spPr>
          <p:txBody>
            <a:bodyPr wrap="none" rtlCol="0">
              <a:spAutoFit/>
            </a:bodyPr>
            <a:lstStyle/>
            <a:p>
              <a:r>
                <a:rPr lang="de-CH" sz="1400" dirty="0">
                  <a:solidFill>
                    <a:schemeClr val="tx1">
                      <a:lumMod val="65000"/>
                      <a:lumOff val="35000"/>
                    </a:schemeClr>
                  </a:solidFill>
                  <a:latin typeface="Calibri Light" charset="0"/>
                  <a:ea typeface="Calibri Light" charset="0"/>
                  <a:cs typeface="Calibri Light" charset="0"/>
                </a:rPr>
                <a:t>CC BY 2.0 Paul </a:t>
              </a:r>
              <a:r>
                <a:rPr lang="de-CH" sz="1400" dirty="0" err="1">
                  <a:solidFill>
                    <a:schemeClr val="tx1">
                      <a:lumMod val="65000"/>
                      <a:lumOff val="35000"/>
                    </a:schemeClr>
                  </a:solidFill>
                  <a:latin typeface="Calibri Light" charset="0"/>
                  <a:ea typeface="Calibri Light" charset="0"/>
                  <a:cs typeface="Calibri Light" charset="0"/>
                </a:rPr>
                <a:t>Downey</a:t>
              </a:r>
              <a:endParaRPr lang="de-CH" sz="1400" dirty="0">
                <a:solidFill>
                  <a:schemeClr val="tx1">
                    <a:lumMod val="65000"/>
                    <a:lumOff val="35000"/>
                  </a:schemeClr>
                </a:solidFill>
                <a:latin typeface="Calibri Light" charset="0"/>
                <a:ea typeface="Calibri Light" charset="0"/>
                <a:cs typeface="Calibri Light"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45000"/>
                      </a14:imgEffect>
                    </a14:imgLayer>
                  </a14:imgProps>
                </a:ext>
              </a:extLst>
            </a:blip>
            <a:stretch>
              <a:fillRect/>
            </a:stretch>
          </p:blipFill>
          <p:spPr>
            <a:xfrm rot="16200000">
              <a:off x="8319886" y="3376887"/>
              <a:ext cx="248551" cy="184305"/>
            </a:xfrm>
            <a:prstGeom prst="rect">
              <a:avLst/>
            </a:prstGeom>
          </p:spPr>
        </p:pic>
      </p:grpSp>
    </p:spTree>
    <p:extLst>
      <p:ext uri="{BB962C8B-B14F-4D97-AF65-F5344CB8AC3E}">
        <p14:creationId xmlns:p14="http://schemas.microsoft.com/office/powerpoint/2010/main" val="1352557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23AF35-2EE1-8F4A-9A9F-0FD237415CAB}"/>
              </a:ext>
            </a:extLst>
          </p:cNvPr>
          <p:cNvSpPr>
            <a:spLocks noGrp="1"/>
          </p:cNvSpPr>
          <p:nvPr>
            <p:ph type="title"/>
          </p:nvPr>
        </p:nvSpPr>
        <p:spPr/>
        <p:txBody>
          <a:bodyPr/>
          <a:lstStyle/>
          <a:p>
            <a:r>
              <a:rPr lang="en-GB" dirty="0"/>
              <a:t>Global response</a:t>
            </a:r>
          </a:p>
        </p:txBody>
      </p:sp>
      <p:pic>
        <p:nvPicPr>
          <p:cNvPr id="6" name="Shape 541">
            <a:extLst>
              <a:ext uri="{FF2B5EF4-FFF2-40B4-BE49-F238E27FC236}">
                <a16:creationId xmlns:a16="http://schemas.microsoft.com/office/drawing/2014/main" id="{F41FD975-9388-DC41-A965-433149EFE286}"/>
              </a:ext>
            </a:extLst>
          </p:cNvPr>
          <p:cNvPicPr preferRelativeResize="0"/>
          <p:nvPr/>
        </p:nvPicPr>
        <p:blipFill rotWithShape="1">
          <a:blip r:embed="rId3">
            <a:alphaModFix/>
          </a:blip>
          <a:srcRect/>
          <a:stretch/>
        </p:blipFill>
        <p:spPr>
          <a:xfrm>
            <a:off x="1828800" y="1143000"/>
            <a:ext cx="4724400" cy="4503220"/>
          </a:xfrm>
          <a:prstGeom prst="rect">
            <a:avLst/>
          </a:prstGeom>
          <a:noFill/>
          <a:ln>
            <a:noFill/>
          </a:ln>
        </p:spPr>
      </p:pic>
      <p:sp>
        <p:nvSpPr>
          <p:cNvPr id="7" name="TextBox 6">
            <a:extLst>
              <a:ext uri="{FF2B5EF4-FFF2-40B4-BE49-F238E27FC236}">
                <a16:creationId xmlns:a16="http://schemas.microsoft.com/office/drawing/2014/main" id="{033B8AA4-FDC0-714D-9FA0-04848929C898}"/>
              </a:ext>
            </a:extLst>
          </p:cNvPr>
          <p:cNvSpPr txBox="1"/>
          <p:nvPr/>
        </p:nvSpPr>
        <p:spPr>
          <a:xfrm>
            <a:off x="3192087" y="5951913"/>
            <a:ext cx="4437433" cy="261610"/>
          </a:xfrm>
          <a:prstGeom prst="rect">
            <a:avLst/>
          </a:prstGeom>
          <a:noFill/>
        </p:spPr>
        <p:txBody>
          <a:bodyPr wrap="none" rtlCol="0">
            <a:spAutoFit/>
          </a:bodyPr>
          <a:lstStyle/>
          <a:p>
            <a:r>
              <a:rPr lang="en-GB" sz="1100" dirty="0">
                <a:latin typeface="Calibri Light" charset="0"/>
                <a:ea typeface="Calibri Light" charset="0"/>
                <a:cs typeface="Calibri Light" charset="0"/>
              </a:rPr>
              <a:t>Source: https://</a:t>
            </a:r>
            <a:r>
              <a:rPr lang="en-GB" sz="1100" dirty="0" err="1">
                <a:latin typeface="Calibri Light" charset="0"/>
                <a:ea typeface="Calibri Light" charset="0"/>
                <a:cs typeface="Calibri Light" charset="0"/>
              </a:rPr>
              <a:t>www.caida.org</a:t>
            </a:r>
            <a:r>
              <a:rPr lang="en-GB" sz="1100" dirty="0">
                <a:latin typeface="Calibri Light" charset="0"/>
                <a:ea typeface="Calibri Light" charset="0"/>
                <a:cs typeface="Calibri Light" charset="0"/>
              </a:rPr>
              <a:t>/research/topology/</a:t>
            </a:r>
            <a:r>
              <a:rPr lang="en-GB" sz="1100" dirty="0" err="1">
                <a:latin typeface="Calibri Light" charset="0"/>
                <a:ea typeface="Calibri Light" charset="0"/>
                <a:cs typeface="Calibri Light" charset="0"/>
              </a:rPr>
              <a:t>as_core_network</a:t>
            </a:r>
            <a:r>
              <a:rPr lang="en-GB" sz="1100" dirty="0">
                <a:latin typeface="Calibri Light" charset="0"/>
                <a:ea typeface="Calibri Light" charset="0"/>
                <a:cs typeface="Calibri Light" charset="0"/>
              </a:rPr>
              <a:t>/2015/</a:t>
            </a:r>
          </a:p>
        </p:txBody>
      </p:sp>
    </p:spTree>
    <p:extLst>
      <p:ext uri="{BB962C8B-B14F-4D97-AF65-F5344CB8AC3E}">
        <p14:creationId xmlns:p14="http://schemas.microsoft.com/office/powerpoint/2010/main" val="12623863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Shape 555"/>
          <p:cNvPicPr preferRelativeResize="0"/>
          <p:nvPr/>
        </p:nvPicPr>
        <p:blipFill rotWithShape="1">
          <a:blip r:embed="rId3">
            <a:alphaModFix/>
          </a:blip>
          <a:srcRect/>
          <a:stretch/>
        </p:blipFill>
        <p:spPr>
          <a:xfrm>
            <a:off x="457200" y="2895600"/>
            <a:ext cx="7853850" cy="1765379"/>
          </a:xfrm>
          <a:prstGeom prst="rect">
            <a:avLst/>
          </a:prstGeom>
          <a:noFill/>
          <a:ln>
            <a:noFill/>
          </a:ln>
        </p:spPr>
      </p:pic>
      <p:sp>
        <p:nvSpPr>
          <p:cNvPr id="556" name="Shape 556"/>
          <p:cNvSpPr txBox="1"/>
          <p:nvPr/>
        </p:nvSpPr>
        <p:spPr>
          <a:xfrm>
            <a:off x="476534" y="2285203"/>
            <a:ext cx="1268775" cy="339975"/>
          </a:xfrm>
          <a:prstGeom prst="rect">
            <a:avLst/>
          </a:prstGeom>
          <a:noFill/>
          <a:ln>
            <a:noFill/>
          </a:ln>
        </p:spPr>
        <p:txBody>
          <a:bodyPr wrap="square" lIns="68550" tIns="68550" rIns="68550" bIns="68550" anchor="t" anchorCtr="0">
            <a:noAutofit/>
          </a:bodyPr>
          <a:lstStyle/>
          <a:p>
            <a:pPr marL="0" marR="0" lvl="0" indent="0" algn="ctr" rtl="0">
              <a:spcBef>
                <a:spcPts val="0"/>
              </a:spcBef>
              <a:spcAft>
                <a:spcPts val="0"/>
              </a:spcAft>
              <a:buNone/>
            </a:pPr>
            <a:r>
              <a:rPr lang="en-US" sz="2400" b="1">
                <a:solidFill>
                  <a:srgbClr val="595959"/>
                </a:solidFill>
                <a:latin typeface="Calibri"/>
                <a:ea typeface="Calibri"/>
                <a:cs typeface="Calibri"/>
                <a:sym typeface="Calibri"/>
              </a:rPr>
              <a:t>Market</a:t>
            </a:r>
          </a:p>
        </p:txBody>
      </p:sp>
      <p:sp>
        <p:nvSpPr>
          <p:cNvPr id="557" name="Shape 557"/>
          <p:cNvSpPr txBox="1"/>
          <p:nvPr/>
        </p:nvSpPr>
        <p:spPr>
          <a:xfrm>
            <a:off x="2259245" y="2285203"/>
            <a:ext cx="1464731" cy="339975"/>
          </a:xfrm>
          <a:prstGeom prst="rect">
            <a:avLst/>
          </a:prstGeom>
          <a:noFill/>
          <a:ln>
            <a:noFill/>
          </a:ln>
        </p:spPr>
        <p:txBody>
          <a:bodyPr wrap="square" lIns="68550" tIns="68550" rIns="68550" bIns="68550" anchor="t" anchorCtr="0">
            <a:noAutofit/>
          </a:bodyPr>
          <a:lstStyle/>
          <a:p>
            <a:pPr marL="0" marR="0" lvl="0" indent="0" algn="ctr" rtl="0">
              <a:spcBef>
                <a:spcPts val="0"/>
              </a:spcBef>
              <a:spcAft>
                <a:spcPts val="0"/>
              </a:spcAft>
              <a:buNone/>
            </a:pPr>
            <a:r>
              <a:rPr lang="en-US" sz="2400" b="1">
                <a:solidFill>
                  <a:srgbClr val="595959"/>
                </a:solidFill>
                <a:latin typeface="Calibri"/>
                <a:ea typeface="Calibri"/>
                <a:cs typeface="Calibri"/>
                <a:sym typeface="Calibri"/>
              </a:rPr>
              <a:t>Hierarchy</a:t>
            </a:r>
          </a:p>
        </p:txBody>
      </p:sp>
      <p:sp>
        <p:nvSpPr>
          <p:cNvPr id="558" name="Shape 558"/>
          <p:cNvSpPr txBox="1"/>
          <p:nvPr/>
        </p:nvSpPr>
        <p:spPr>
          <a:xfrm>
            <a:off x="4114800" y="2285203"/>
            <a:ext cx="1930688" cy="339975"/>
          </a:xfrm>
          <a:prstGeom prst="rect">
            <a:avLst/>
          </a:prstGeom>
          <a:noFill/>
          <a:ln>
            <a:noFill/>
          </a:ln>
        </p:spPr>
        <p:txBody>
          <a:bodyPr wrap="square" lIns="68550" tIns="68550" rIns="68550" bIns="68550" anchor="t" anchorCtr="0">
            <a:noAutofit/>
          </a:bodyPr>
          <a:lstStyle/>
          <a:p>
            <a:pPr marL="0" marR="0" lvl="0" indent="0" algn="ctr" rtl="0">
              <a:spcBef>
                <a:spcPts val="0"/>
              </a:spcBef>
              <a:spcAft>
                <a:spcPts val="0"/>
              </a:spcAft>
              <a:buNone/>
            </a:pPr>
            <a:r>
              <a:rPr lang="en-US" sz="2400" b="1">
                <a:solidFill>
                  <a:srgbClr val="595959"/>
                </a:solidFill>
                <a:latin typeface="Calibri"/>
                <a:ea typeface="Calibri"/>
                <a:cs typeface="Calibri"/>
                <a:sym typeface="Calibri"/>
              </a:rPr>
              <a:t>Collaboration</a:t>
            </a:r>
          </a:p>
        </p:txBody>
      </p:sp>
      <p:sp>
        <p:nvSpPr>
          <p:cNvPr id="559" name="Shape 559"/>
          <p:cNvSpPr txBox="1"/>
          <p:nvPr/>
        </p:nvSpPr>
        <p:spPr>
          <a:xfrm>
            <a:off x="7011568" y="2285203"/>
            <a:ext cx="1268775" cy="339975"/>
          </a:xfrm>
          <a:prstGeom prst="rect">
            <a:avLst/>
          </a:prstGeom>
          <a:noFill/>
          <a:ln>
            <a:noFill/>
          </a:ln>
        </p:spPr>
        <p:txBody>
          <a:bodyPr wrap="square" lIns="68550" tIns="68550" rIns="68550" bIns="68550" anchor="t" anchorCtr="0">
            <a:noAutofit/>
          </a:bodyPr>
          <a:lstStyle/>
          <a:p>
            <a:pPr marL="0" marR="0" lvl="0" indent="0" algn="ctr" rtl="0">
              <a:spcBef>
                <a:spcPts val="0"/>
              </a:spcBef>
              <a:spcAft>
                <a:spcPts val="0"/>
              </a:spcAft>
              <a:buNone/>
            </a:pPr>
            <a:r>
              <a:rPr lang="en-US" sz="2400" b="1">
                <a:solidFill>
                  <a:srgbClr val="595959"/>
                </a:solidFill>
                <a:latin typeface="Calibri"/>
                <a:ea typeface="Calibri"/>
                <a:cs typeface="Calibri"/>
                <a:sym typeface="Calibri"/>
              </a:rPr>
              <a:t>Network</a:t>
            </a:r>
          </a:p>
        </p:txBody>
      </p:sp>
      <p:sp>
        <p:nvSpPr>
          <p:cNvPr id="560" name="Shape 560"/>
          <p:cNvSpPr txBox="1">
            <a:spLocks noGrp="1"/>
          </p:cNvSpPr>
          <p:nvPr>
            <p:ph type="title"/>
          </p:nvPr>
        </p:nvSpPr>
        <p:spPr>
          <a:xfrm>
            <a:off x="457200" y="365126"/>
            <a:ext cx="8292704" cy="879475"/>
          </a:xfrm>
          <a:prstGeom prst="rect">
            <a:avLst/>
          </a:prstGeom>
          <a:noFill/>
          <a:ln>
            <a:noFill/>
          </a:ln>
        </p:spPr>
        <p:txBody>
          <a:bodyPr wrap="square" lIns="91425" tIns="91425" rIns="91425" bIns="91425" anchor="ctr" anchorCtr="0">
            <a:noAutofit/>
          </a:bodyPr>
          <a:lstStyle/>
          <a:p>
            <a:pPr marL="0" marR="0" lvl="0" indent="-88900" algn="l" rtl="0">
              <a:lnSpc>
                <a:spcPct val="90000"/>
              </a:lnSpc>
              <a:spcBef>
                <a:spcPts val="0"/>
              </a:spcBef>
              <a:spcAft>
                <a:spcPts val="0"/>
              </a:spcAft>
              <a:buClr>
                <a:schemeClr val="dk1"/>
              </a:buClr>
              <a:buSzPts val="1400"/>
              <a:buFont typeface="Lucida Sans"/>
              <a:buNone/>
            </a:pPr>
            <a:r>
              <a:rPr lang="en-US" sz="3000" b="1" i="0" u="none" strike="noStrike" cap="none" dirty="0">
                <a:solidFill>
                  <a:schemeClr val="dk1"/>
                </a:solidFill>
                <a:latin typeface="Calibri"/>
                <a:ea typeface="Calibri"/>
                <a:cs typeface="Calibri"/>
                <a:sym typeface="Calibri"/>
              </a:rPr>
              <a:t>Models of cooperation (Governance)</a:t>
            </a:r>
          </a:p>
        </p:txBody>
      </p:sp>
    </p:spTree>
    <p:extLst>
      <p:ext uri="{BB962C8B-B14F-4D97-AF65-F5344CB8AC3E}">
        <p14:creationId xmlns:p14="http://schemas.microsoft.com/office/powerpoint/2010/main" val="3409328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533400" y="2057400"/>
            <a:ext cx="8216504" cy="2971800"/>
          </a:xfrm>
          <a:prstGeom prst="rect">
            <a:avLst/>
          </a:prstGeom>
          <a:noFill/>
          <a:ln>
            <a:noFill/>
          </a:ln>
        </p:spPr>
        <p:txBody>
          <a:bodyPr wrap="square" lIns="68550" tIns="68550" rIns="68550" bIns="68550" anchor="t" anchorCtr="0">
            <a:noAutofit/>
          </a:bodyPr>
          <a:lstStyle/>
          <a:p>
            <a:pPr marL="0" marR="0" lvl="0" indent="-69850" algn="l" rtl="0">
              <a:lnSpc>
                <a:spcPct val="115000"/>
              </a:lnSpc>
              <a:spcBef>
                <a:spcPts val="0"/>
              </a:spcBef>
              <a:spcAft>
                <a:spcPts val="0"/>
              </a:spcAft>
              <a:buClr>
                <a:schemeClr val="dk1"/>
              </a:buClr>
              <a:buSzPts val="1100"/>
              <a:buFont typeface="Arial"/>
              <a:buNone/>
            </a:pPr>
            <a:r>
              <a:rPr lang="en-US" sz="2400" b="0" i="1" u="none" strike="noStrike" cap="none">
                <a:solidFill>
                  <a:schemeClr val="dk1"/>
                </a:solidFill>
                <a:latin typeface="Calibri"/>
                <a:ea typeface="Calibri"/>
                <a:cs typeface="Calibri"/>
                <a:sym typeface="Calibri"/>
              </a:rPr>
              <a:t>Governance [is achieved] through relatively </a:t>
            </a:r>
            <a:r>
              <a:rPr lang="en-US" sz="2400" b="1" i="1" u="none" strike="noStrike" cap="none">
                <a:solidFill>
                  <a:schemeClr val="dk1"/>
                </a:solidFill>
                <a:latin typeface="Calibri"/>
                <a:ea typeface="Calibri"/>
                <a:cs typeface="Calibri"/>
                <a:sym typeface="Calibri"/>
              </a:rPr>
              <a:t>stable</a:t>
            </a:r>
            <a:r>
              <a:rPr lang="en-US" sz="2400" b="0" i="1" u="none" strike="noStrike" cap="none">
                <a:solidFill>
                  <a:schemeClr val="dk1"/>
                </a:solidFill>
                <a:latin typeface="Calibri"/>
                <a:ea typeface="Calibri"/>
                <a:cs typeface="Calibri"/>
                <a:sym typeface="Calibri"/>
              </a:rPr>
              <a:t> cooperative relationships between three or more legally autonomous organisations </a:t>
            </a:r>
            <a:r>
              <a:rPr lang="en-US" sz="2400" b="1" i="1" u="none" strike="noStrike" cap="none">
                <a:solidFill>
                  <a:schemeClr val="dk1"/>
                </a:solidFill>
                <a:latin typeface="Calibri"/>
                <a:ea typeface="Calibri"/>
                <a:cs typeface="Calibri"/>
                <a:sym typeface="Calibri"/>
              </a:rPr>
              <a:t>based on horizontal</a:t>
            </a:r>
            <a:r>
              <a:rPr lang="en-US" sz="2400" b="0" i="1" u="none" strike="noStrike" cap="none">
                <a:solidFill>
                  <a:schemeClr val="dk1"/>
                </a:solidFill>
                <a:latin typeface="Calibri"/>
                <a:ea typeface="Calibri"/>
                <a:cs typeface="Calibri"/>
                <a:sym typeface="Calibri"/>
              </a:rPr>
              <a:t>, rather than hierarchical coordination, recognizing one or more network or collective goals</a:t>
            </a:r>
          </a:p>
          <a:p>
            <a:pPr marL="0" marR="0" lvl="0" indent="-177800" algn="l" rtl="0">
              <a:lnSpc>
                <a:spcPct val="114000"/>
              </a:lnSpc>
              <a:spcBef>
                <a:spcPts val="0"/>
              </a:spcBef>
              <a:spcAft>
                <a:spcPts val="0"/>
              </a:spcAft>
              <a:buClr>
                <a:srgbClr val="F38127"/>
              </a:buClr>
              <a:buSzPts val="2800"/>
              <a:buFont typeface="Arial"/>
              <a:buNone/>
            </a:pPr>
            <a:endParaRPr sz="2000" b="0" i="1" u="none" strike="noStrike" cap="none">
              <a:solidFill>
                <a:schemeClr val="dk1"/>
              </a:solidFill>
              <a:latin typeface="Calibri"/>
              <a:ea typeface="Calibri"/>
              <a:cs typeface="Calibri"/>
              <a:sym typeface="Calibri"/>
            </a:endParaRPr>
          </a:p>
        </p:txBody>
      </p:sp>
      <p:sp>
        <p:nvSpPr>
          <p:cNvPr id="567" name="Shape 567"/>
          <p:cNvSpPr txBox="1">
            <a:spLocks noGrp="1"/>
          </p:cNvSpPr>
          <p:nvPr>
            <p:ph type="title"/>
          </p:nvPr>
        </p:nvSpPr>
        <p:spPr>
          <a:xfrm>
            <a:off x="457200" y="365126"/>
            <a:ext cx="8292704" cy="879475"/>
          </a:xfrm>
          <a:prstGeom prst="rect">
            <a:avLst/>
          </a:prstGeom>
          <a:noFill/>
          <a:ln>
            <a:noFill/>
          </a:ln>
        </p:spPr>
        <p:txBody>
          <a:bodyPr wrap="square" lIns="91425" tIns="91425" rIns="91425" bIns="91425" anchor="ctr" anchorCtr="0">
            <a:noAutofit/>
          </a:bodyPr>
          <a:lstStyle/>
          <a:p>
            <a:pPr marL="0" marR="0" lvl="0" indent="-88900" algn="l" rtl="0">
              <a:lnSpc>
                <a:spcPct val="90000"/>
              </a:lnSpc>
              <a:spcBef>
                <a:spcPts val="0"/>
              </a:spcBef>
              <a:spcAft>
                <a:spcPts val="0"/>
              </a:spcAft>
              <a:buClr>
                <a:schemeClr val="dk1"/>
              </a:buClr>
              <a:buSzPts val="1400"/>
              <a:buFont typeface="Lucida Sans"/>
              <a:buNone/>
            </a:pPr>
            <a:r>
              <a:rPr lang="en-US" sz="3000" u="none" strike="noStrike" cap="none">
                <a:solidFill>
                  <a:schemeClr val="dk1"/>
                </a:solidFill>
                <a:latin typeface="Calibri"/>
                <a:ea typeface="Calibri"/>
                <a:cs typeface="Calibri"/>
                <a:sym typeface="Calibri"/>
              </a:rPr>
              <a:t>Network governance</a:t>
            </a:r>
          </a:p>
        </p:txBody>
      </p:sp>
    </p:spTree>
    <p:extLst>
      <p:ext uri="{BB962C8B-B14F-4D97-AF65-F5344CB8AC3E}">
        <p14:creationId xmlns:p14="http://schemas.microsoft.com/office/powerpoint/2010/main" val="13361213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1485900" y="2228850"/>
            <a:ext cx="6193575" cy="3229425"/>
          </a:xfrm>
          <a:prstGeom prst="rect">
            <a:avLst/>
          </a:prstGeom>
          <a:noFill/>
          <a:ln>
            <a:noFill/>
          </a:ln>
        </p:spPr>
        <p:txBody>
          <a:bodyPr wrap="square" lIns="68550" tIns="68550" rIns="68550" bIns="68550" anchor="t" anchorCtr="0">
            <a:noAutofit/>
          </a:bodyPr>
          <a:lstStyle/>
          <a:p>
            <a:pPr marL="0" marR="0" lvl="0" indent="-177800" algn="ctr" rtl="0">
              <a:lnSpc>
                <a:spcPct val="114000"/>
              </a:lnSpc>
              <a:spcBef>
                <a:spcPts val="0"/>
              </a:spcBef>
              <a:spcAft>
                <a:spcPts val="0"/>
              </a:spcAft>
              <a:buClr>
                <a:srgbClr val="F38127"/>
              </a:buClr>
              <a:buSzPts val="2800"/>
              <a:buFont typeface="Arial"/>
              <a:buNone/>
            </a:pPr>
            <a:r>
              <a:rPr lang="en-US" sz="4000" b="1" i="0" u="none" strike="noStrike" cap="none">
                <a:solidFill>
                  <a:schemeClr val="dk1"/>
                </a:solidFill>
                <a:latin typeface="Calibri"/>
                <a:ea typeface="Calibri"/>
                <a:cs typeface="Calibri"/>
                <a:sym typeface="Calibri"/>
              </a:rPr>
              <a:t>A common goal</a:t>
            </a:r>
          </a:p>
          <a:p>
            <a:pPr marL="0" marR="0" lvl="0" indent="-177800" algn="ctr" rtl="0">
              <a:lnSpc>
                <a:spcPct val="114000"/>
              </a:lnSpc>
              <a:spcBef>
                <a:spcPts val="0"/>
              </a:spcBef>
              <a:spcAft>
                <a:spcPts val="0"/>
              </a:spcAft>
              <a:buClr>
                <a:srgbClr val="F38127"/>
              </a:buClr>
              <a:buSzPts val="2800"/>
              <a:buFont typeface="Arial"/>
              <a:buNone/>
            </a:pPr>
            <a:endParaRPr sz="4000" b="1" i="0" u="none" strike="noStrike" cap="none">
              <a:solidFill>
                <a:schemeClr val="dk1"/>
              </a:solidFill>
              <a:latin typeface="Calibri"/>
              <a:ea typeface="Calibri"/>
              <a:cs typeface="Calibri"/>
              <a:sym typeface="Calibri"/>
            </a:endParaRPr>
          </a:p>
          <a:p>
            <a:pPr marL="0" marR="0" lvl="0" indent="-177800" algn="ctr" rtl="0">
              <a:lnSpc>
                <a:spcPct val="114000"/>
              </a:lnSpc>
              <a:spcBef>
                <a:spcPts val="0"/>
              </a:spcBef>
              <a:spcAft>
                <a:spcPts val="0"/>
              </a:spcAft>
              <a:buClr>
                <a:srgbClr val="F38127"/>
              </a:buClr>
              <a:buSzPts val="2800"/>
              <a:buFont typeface="Arial"/>
              <a:buNone/>
            </a:pPr>
            <a:r>
              <a:rPr lang="en-US" sz="4000" b="1" i="0" u="none" strike="noStrike" cap="none">
                <a:solidFill>
                  <a:schemeClr val="dk1"/>
                </a:solidFill>
                <a:latin typeface="Calibri"/>
                <a:ea typeface="Calibri"/>
                <a:cs typeface="Calibri"/>
                <a:sym typeface="Calibri"/>
              </a:rPr>
              <a:t>A high level of trust</a:t>
            </a:r>
          </a:p>
        </p:txBody>
      </p:sp>
      <p:sp>
        <p:nvSpPr>
          <p:cNvPr id="584" name="Shape 584"/>
          <p:cNvSpPr txBox="1">
            <a:spLocks noGrp="1"/>
          </p:cNvSpPr>
          <p:nvPr>
            <p:ph type="title"/>
          </p:nvPr>
        </p:nvSpPr>
        <p:spPr>
          <a:xfrm>
            <a:off x="457200" y="365126"/>
            <a:ext cx="8292704" cy="879475"/>
          </a:xfrm>
          <a:prstGeom prst="rect">
            <a:avLst/>
          </a:prstGeom>
          <a:noFill/>
          <a:ln>
            <a:noFill/>
          </a:ln>
        </p:spPr>
        <p:txBody>
          <a:bodyPr wrap="square" lIns="91425" tIns="91425" rIns="91425" bIns="91425" anchor="ctr" anchorCtr="0">
            <a:noAutofit/>
          </a:bodyPr>
          <a:lstStyle/>
          <a:p>
            <a:pPr marL="0" marR="0" lvl="0" indent="-88900" algn="l" rtl="0">
              <a:lnSpc>
                <a:spcPct val="90000"/>
              </a:lnSpc>
              <a:spcBef>
                <a:spcPts val="0"/>
              </a:spcBef>
              <a:spcAft>
                <a:spcPts val="0"/>
              </a:spcAft>
              <a:buClr>
                <a:schemeClr val="dk1"/>
              </a:buClr>
              <a:buSzPts val="1400"/>
              <a:buFont typeface="Lucida Sans"/>
              <a:buNone/>
            </a:pPr>
            <a:r>
              <a:rPr lang="en-US" sz="3000" b="1" i="0" u="none" strike="noStrike" cap="none" dirty="0">
                <a:solidFill>
                  <a:schemeClr val="dk1"/>
                </a:solidFill>
                <a:latin typeface="Calibri"/>
                <a:ea typeface="Calibri"/>
                <a:cs typeface="Calibri"/>
                <a:sym typeface="Calibri"/>
              </a:rPr>
              <a:t>Two ingredients for successful coordination</a:t>
            </a:r>
          </a:p>
        </p:txBody>
      </p:sp>
    </p:spTree>
    <p:extLst>
      <p:ext uri="{BB962C8B-B14F-4D97-AF65-F5344CB8AC3E}">
        <p14:creationId xmlns:p14="http://schemas.microsoft.com/office/powerpoint/2010/main" val="5784868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C57024-697F-8F4F-A300-4950F9961F1A}"/>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6C93E9CB-4AB1-5548-96DF-232298DF4218}"/>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106085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7E555-7002-ED49-A164-E4CDC097522F}"/>
              </a:ext>
            </a:extLst>
          </p:cNvPr>
          <p:cNvSpPr>
            <a:spLocks noGrp="1"/>
          </p:cNvSpPr>
          <p:nvPr>
            <p:ph idx="1"/>
          </p:nvPr>
        </p:nvSpPr>
        <p:spPr/>
        <p:txBody>
          <a:bodyPr>
            <a:normAutofit/>
          </a:bodyPr>
          <a:lstStyle/>
          <a:p>
            <a:r>
              <a:rPr lang="en-GB" dirty="0"/>
              <a:t>Have you ever been affected by a virus?</a:t>
            </a:r>
          </a:p>
          <a:p>
            <a:r>
              <a:rPr lang="en-GB" dirty="0"/>
              <a:t>Do you know what 2 factor authentication is?</a:t>
            </a:r>
          </a:p>
          <a:p>
            <a:r>
              <a:rPr lang="en-GB" dirty="0"/>
              <a:t>Do you use 2 factor authentication?</a:t>
            </a:r>
          </a:p>
          <a:p>
            <a:r>
              <a:rPr lang="en-GB" dirty="0"/>
              <a:t>Are your sure you commuters are up to date?</a:t>
            </a:r>
          </a:p>
          <a:p>
            <a:r>
              <a:rPr lang="en-GB" dirty="0"/>
              <a:t>All software on it?</a:t>
            </a:r>
          </a:p>
          <a:p>
            <a:r>
              <a:rPr lang="en-GB" dirty="0"/>
              <a:t>Do you know how many devices you have that connect to the internet?</a:t>
            </a:r>
          </a:p>
          <a:p>
            <a:endParaRPr lang="en-GB" dirty="0"/>
          </a:p>
        </p:txBody>
      </p:sp>
      <p:sp>
        <p:nvSpPr>
          <p:cNvPr id="3" name="Title 2">
            <a:extLst>
              <a:ext uri="{FF2B5EF4-FFF2-40B4-BE49-F238E27FC236}">
                <a16:creationId xmlns:a16="http://schemas.microsoft.com/office/drawing/2014/main" id="{1EAFC0C3-CB1F-F24D-AE1E-BF3C6320D9AF}"/>
              </a:ext>
            </a:extLst>
          </p:cNvPr>
          <p:cNvSpPr>
            <a:spLocks noGrp="1"/>
          </p:cNvSpPr>
          <p:nvPr>
            <p:ph type="title"/>
          </p:nvPr>
        </p:nvSpPr>
        <p:spPr/>
        <p:txBody>
          <a:bodyPr/>
          <a:lstStyle/>
          <a:p>
            <a:r>
              <a:rPr lang="en-GB" dirty="0"/>
              <a:t>Security Quiz</a:t>
            </a:r>
          </a:p>
        </p:txBody>
      </p:sp>
    </p:spTree>
    <p:extLst>
      <p:ext uri="{BB962C8B-B14F-4D97-AF65-F5344CB8AC3E}">
        <p14:creationId xmlns:p14="http://schemas.microsoft.com/office/powerpoint/2010/main" val="1468122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8A791-73B9-D748-ABAA-E7B146BB7BAA}"/>
              </a:ext>
            </a:extLst>
          </p:cNvPr>
          <p:cNvSpPr>
            <a:spLocks noGrp="1"/>
          </p:cNvSpPr>
          <p:nvPr>
            <p:ph idx="1"/>
          </p:nvPr>
        </p:nvSpPr>
        <p:spPr/>
        <p:txBody>
          <a:bodyPr>
            <a:normAutofit lnSpcReduction="10000"/>
          </a:bodyPr>
          <a:lstStyle/>
          <a:p>
            <a:r>
              <a:rPr lang="en-GB" dirty="0"/>
              <a:t>Have you ever been affected by a virus?</a:t>
            </a:r>
            <a:br>
              <a:rPr lang="en-GB" dirty="0"/>
            </a:br>
            <a:r>
              <a:rPr lang="en-GB" b="1" dirty="0"/>
              <a:t>A</a:t>
            </a:r>
            <a:r>
              <a:rPr lang="en-GB" dirty="0"/>
              <a:t>: Chances are you have: In some countries nearly 50% of the devices are infected with some form of malware</a:t>
            </a:r>
          </a:p>
          <a:p>
            <a:r>
              <a:rPr lang="en-GB" dirty="0"/>
              <a:t>Do you know what 2 factor authentication is?</a:t>
            </a:r>
            <a:br>
              <a:rPr lang="en-GB" dirty="0"/>
            </a:br>
            <a:r>
              <a:rPr lang="en-GB" b="1" dirty="0"/>
              <a:t>A</a:t>
            </a:r>
            <a:r>
              <a:rPr lang="en-GB" dirty="0"/>
              <a:t>: @FA requires a second factor, besides a password, to authenticate to a service, e.g. a smart card, or a code sent by SMS. Thus a compromised password sill does not let an attacker access your data.</a:t>
            </a:r>
          </a:p>
          <a:p>
            <a:r>
              <a:rPr lang="en-GB" dirty="0"/>
              <a:t>Do you use 2 factor authentication?</a:t>
            </a:r>
            <a:br>
              <a:rPr lang="en-GB" dirty="0"/>
            </a:br>
            <a:r>
              <a:rPr lang="en-GB" b="1" dirty="0"/>
              <a:t>A</a:t>
            </a:r>
            <a:r>
              <a:rPr lang="en-GB" dirty="0"/>
              <a:t>: You should: It’s easy to use and available in nearly all services today, such as </a:t>
            </a:r>
            <a:r>
              <a:rPr lang="en-GB" dirty="0" err="1"/>
              <a:t>gmail</a:t>
            </a:r>
            <a:r>
              <a:rPr lang="en-GB" dirty="0"/>
              <a:t> etc.</a:t>
            </a:r>
          </a:p>
          <a:p>
            <a:endParaRPr lang="en-GB" dirty="0"/>
          </a:p>
        </p:txBody>
      </p:sp>
      <p:sp>
        <p:nvSpPr>
          <p:cNvPr id="3" name="Title 2">
            <a:extLst>
              <a:ext uri="{FF2B5EF4-FFF2-40B4-BE49-F238E27FC236}">
                <a16:creationId xmlns:a16="http://schemas.microsoft.com/office/drawing/2014/main" id="{F30DE5DA-D4D5-3D45-88F2-875CEFD9C8D0}"/>
              </a:ext>
            </a:extLst>
          </p:cNvPr>
          <p:cNvSpPr>
            <a:spLocks noGrp="1"/>
          </p:cNvSpPr>
          <p:nvPr>
            <p:ph type="title"/>
          </p:nvPr>
        </p:nvSpPr>
        <p:spPr/>
        <p:txBody>
          <a:bodyPr/>
          <a:lstStyle/>
          <a:p>
            <a:r>
              <a:rPr lang="en-GB" dirty="0"/>
              <a:t>Answers	</a:t>
            </a:r>
          </a:p>
        </p:txBody>
      </p:sp>
    </p:spTree>
    <p:extLst>
      <p:ext uri="{BB962C8B-B14F-4D97-AF65-F5344CB8AC3E}">
        <p14:creationId xmlns:p14="http://schemas.microsoft.com/office/powerpoint/2010/main" val="312827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E23F8-1BC8-0C4A-998F-57A1FD44F629}"/>
              </a:ext>
            </a:extLst>
          </p:cNvPr>
          <p:cNvSpPr>
            <a:spLocks noGrp="1"/>
          </p:cNvSpPr>
          <p:nvPr>
            <p:ph idx="1"/>
          </p:nvPr>
        </p:nvSpPr>
        <p:spPr/>
        <p:txBody>
          <a:bodyPr>
            <a:normAutofit lnSpcReduction="10000"/>
          </a:bodyPr>
          <a:lstStyle/>
          <a:p>
            <a:r>
              <a:rPr lang="en-GB" dirty="0"/>
              <a:t>Are your sure you commuters are up to date?</a:t>
            </a:r>
            <a:br>
              <a:rPr lang="en-GB" dirty="0"/>
            </a:br>
            <a:r>
              <a:rPr lang="en-GB" b="1" dirty="0"/>
              <a:t>A</a:t>
            </a:r>
            <a:r>
              <a:rPr lang="en-GB" dirty="0"/>
              <a:t>: Enable auto update on all systems possible</a:t>
            </a:r>
          </a:p>
          <a:p>
            <a:r>
              <a:rPr lang="en-GB" dirty="0"/>
              <a:t>All software on it?</a:t>
            </a:r>
            <a:br>
              <a:rPr lang="en-GB" dirty="0"/>
            </a:br>
            <a:r>
              <a:rPr lang="en-GB" b="1" dirty="0"/>
              <a:t>A</a:t>
            </a:r>
            <a:r>
              <a:rPr lang="en-GB" dirty="0"/>
              <a:t>: Many vulnerabilities occurs in Software, such as Word processors or web browsers. You will lean more about this, but make sure your software is up to date too.</a:t>
            </a:r>
          </a:p>
          <a:p>
            <a:r>
              <a:rPr lang="en-GB" dirty="0"/>
              <a:t>Do you know how many devices you have that connect to the internet?</a:t>
            </a:r>
            <a:br>
              <a:rPr lang="en-GB" dirty="0"/>
            </a:br>
            <a:r>
              <a:rPr lang="en-GB" dirty="0"/>
              <a:t>A: At a typical FIRST conference participants on average have about three devices with an IP address: Laptop, Phone, tablet, Photo cameras, …</a:t>
            </a:r>
          </a:p>
          <a:p>
            <a:endParaRPr lang="en-GB" dirty="0"/>
          </a:p>
        </p:txBody>
      </p:sp>
      <p:sp>
        <p:nvSpPr>
          <p:cNvPr id="3" name="Title 2">
            <a:extLst>
              <a:ext uri="{FF2B5EF4-FFF2-40B4-BE49-F238E27FC236}">
                <a16:creationId xmlns:a16="http://schemas.microsoft.com/office/drawing/2014/main" id="{ED8451F1-0E84-924E-BA87-A74E057191FF}"/>
              </a:ext>
            </a:extLst>
          </p:cNvPr>
          <p:cNvSpPr>
            <a:spLocks noGrp="1"/>
          </p:cNvSpPr>
          <p:nvPr>
            <p:ph type="title"/>
          </p:nvPr>
        </p:nvSpPr>
        <p:spPr/>
        <p:txBody>
          <a:bodyPr/>
          <a:lstStyle/>
          <a:p>
            <a:r>
              <a:rPr lang="en-GB" dirty="0"/>
              <a:t>Answers</a:t>
            </a:r>
          </a:p>
        </p:txBody>
      </p:sp>
    </p:spTree>
    <p:extLst>
      <p:ext uri="{BB962C8B-B14F-4D97-AF65-F5344CB8AC3E}">
        <p14:creationId xmlns:p14="http://schemas.microsoft.com/office/powerpoint/2010/main" val="303493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2C762-01A9-244D-94E7-AA636E259AB1}"/>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40B7543D-0365-684E-B90A-9AB38654B138}"/>
              </a:ext>
            </a:extLst>
          </p:cNvPr>
          <p:cNvSpPr txBox="1"/>
          <p:nvPr/>
        </p:nvSpPr>
        <p:spPr>
          <a:xfrm>
            <a:off x="433634" y="6099142"/>
            <a:ext cx="2723823" cy="523220"/>
          </a:xfrm>
          <a:prstGeom prst="rect">
            <a:avLst/>
          </a:prstGeom>
          <a:noFill/>
        </p:spPr>
        <p:txBody>
          <a:bodyPr wrap="none" rtlCol="0">
            <a:spAutoFit/>
          </a:bodyPr>
          <a:lstStyle/>
          <a:p>
            <a:r>
              <a:rPr lang="en-GB" sz="2800" b="1" dirty="0">
                <a:solidFill>
                  <a:schemeClr val="bg1">
                    <a:lumMod val="95000"/>
                  </a:schemeClr>
                </a:solidFill>
              </a:rPr>
              <a:t>Internet basics</a:t>
            </a:r>
          </a:p>
        </p:txBody>
      </p:sp>
    </p:spTree>
    <p:extLst>
      <p:ext uri="{BB962C8B-B14F-4D97-AF65-F5344CB8AC3E}">
        <p14:creationId xmlns:p14="http://schemas.microsoft.com/office/powerpoint/2010/main" val="1319086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129D74-72DF-7345-92A1-C90911B20838}"/>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r>
              <a:rPr lang="en-GB" dirty="0"/>
              <a:t>   IPv4: 32 bits  123.4.122.112 	→ 43 Billion addresses</a:t>
            </a:r>
          </a:p>
          <a:p>
            <a:pPr marL="0" indent="0">
              <a:buNone/>
            </a:pPr>
            <a:r>
              <a:rPr lang="en-GB" dirty="0"/>
              <a:t>   IPv6: 128 bits 2a02:168c:581:10:74b3:96d3:c75f:45d3</a:t>
            </a:r>
          </a:p>
          <a:p>
            <a:pPr marL="0" indent="0">
              <a:buNone/>
            </a:pPr>
            <a:r>
              <a:rPr lang="en-GB" dirty="0"/>
              <a:t>  → 3.4 x 10</a:t>
            </a:r>
            <a:r>
              <a:rPr lang="en-GB" baseline="30000" dirty="0"/>
              <a:t>38</a:t>
            </a:r>
            <a:r>
              <a:rPr lang="en-GB" dirty="0"/>
              <a:t>	</a:t>
            </a:r>
          </a:p>
          <a:p>
            <a:pPr marL="0" indent="0">
              <a:buNone/>
            </a:pPr>
            <a:endParaRPr lang="en-GB" dirty="0"/>
          </a:p>
        </p:txBody>
      </p:sp>
      <p:sp>
        <p:nvSpPr>
          <p:cNvPr id="3" name="Title 2">
            <a:extLst>
              <a:ext uri="{FF2B5EF4-FFF2-40B4-BE49-F238E27FC236}">
                <a16:creationId xmlns:a16="http://schemas.microsoft.com/office/drawing/2014/main" id="{69999141-023E-784D-8A0C-904BDBEC9091}"/>
              </a:ext>
            </a:extLst>
          </p:cNvPr>
          <p:cNvSpPr>
            <a:spLocks noGrp="1"/>
          </p:cNvSpPr>
          <p:nvPr>
            <p:ph type="title"/>
          </p:nvPr>
        </p:nvSpPr>
        <p:spPr/>
        <p:txBody>
          <a:bodyPr/>
          <a:lstStyle/>
          <a:p>
            <a:r>
              <a:rPr lang="en-GB" dirty="0"/>
              <a:t>Internet Address</a:t>
            </a:r>
          </a:p>
        </p:txBody>
      </p:sp>
    </p:spTree>
    <p:extLst>
      <p:ext uri="{BB962C8B-B14F-4D97-AF65-F5344CB8AC3E}">
        <p14:creationId xmlns:p14="http://schemas.microsoft.com/office/powerpoint/2010/main" val="1112250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129D74-72DF-7345-92A1-C90911B20838}"/>
              </a:ext>
            </a:extLst>
          </p:cNvPr>
          <p:cNvSpPr>
            <a:spLocks noGrp="1"/>
          </p:cNvSpPr>
          <p:nvPr>
            <p:ph idx="1"/>
          </p:nvPr>
        </p:nvSpPr>
        <p:spPr/>
        <p:txBody>
          <a:bodyPr/>
          <a:lstStyle/>
          <a:p>
            <a:pPr marL="0" indent="0">
              <a:buNone/>
            </a:pPr>
            <a:endParaRPr lang="en-GB" dirty="0"/>
          </a:p>
          <a:p>
            <a:pPr marL="0" indent="0">
              <a:buNone/>
            </a:pPr>
            <a:r>
              <a:rPr lang="en-GB" sz="2400" dirty="0"/>
              <a:t>123.4.122.112 =  01111011.00000100.01111010. 01110000</a:t>
            </a:r>
          </a:p>
          <a:p>
            <a:pPr marL="0" indent="0">
              <a:buNone/>
            </a:pPr>
            <a:endParaRPr lang="en-GB" sz="2400" dirty="0"/>
          </a:p>
          <a:p>
            <a:pPr marL="0" indent="0">
              <a:buNone/>
            </a:pPr>
            <a:r>
              <a:rPr lang="en-GB" sz="2400" dirty="0"/>
              <a:t>All addresses 123.4.122.*</a:t>
            </a:r>
          </a:p>
          <a:p>
            <a:pPr marL="0" indent="0">
              <a:buNone/>
            </a:pPr>
            <a:endParaRPr lang="en-GB" sz="2400" dirty="0"/>
          </a:p>
          <a:p>
            <a:pPr marL="0" indent="0">
              <a:buNone/>
            </a:pPr>
            <a:r>
              <a:rPr lang="en-GB" sz="2400" dirty="0"/>
              <a:t>01111011.00000100.01111010.00000000 -&gt; Last 8 bit = 0 </a:t>
            </a:r>
          </a:p>
          <a:p>
            <a:pPr marL="0" indent="0">
              <a:buNone/>
            </a:pPr>
            <a:r>
              <a:rPr lang="en-GB" sz="2400" dirty="0"/>
              <a:t>    32-8 = 24</a:t>
            </a:r>
          </a:p>
          <a:p>
            <a:pPr marL="0" indent="0">
              <a:buNone/>
            </a:pPr>
            <a:endParaRPr lang="en-GB" sz="2400" dirty="0"/>
          </a:p>
          <a:p>
            <a:pPr marL="0" indent="0">
              <a:buNone/>
            </a:pPr>
            <a:r>
              <a:rPr lang="en-GB" sz="2400" dirty="0"/>
              <a:t>CIDR notation 123.4.122.0/24 = 123.4.122.0 - 123.4.122.255</a:t>
            </a:r>
          </a:p>
          <a:p>
            <a:pPr marL="0" indent="0">
              <a:buNone/>
            </a:pPr>
            <a:endParaRPr lang="en-GB" sz="2400" dirty="0"/>
          </a:p>
        </p:txBody>
      </p:sp>
      <p:sp>
        <p:nvSpPr>
          <p:cNvPr id="3" name="Title 2">
            <a:extLst>
              <a:ext uri="{FF2B5EF4-FFF2-40B4-BE49-F238E27FC236}">
                <a16:creationId xmlns:a16="http://schemas.microsoft.com/office/drawing/2014/main" id="{69999141-023E-784D-8A0C-904BDBEC9091}"/>
              </a:ext>
            </a:extLst>
          </p:cNvPr>
          <p:cNvSpPr>
            <a:spLocks noGrp="1"/>
          </p:cNvSpPr>
          <p:nvPr>
            <p:ph type="title"/>
          </p:nvPr>
        </p:nvSpPr>
        <p:spPr/>
        <p:txBody>
          <a:bodyPr/>
          <a:lstStyle/>
          <a:p>
            <a:r>
              <a:rPr lang="en-GB" dirty="0"/>
              <a:t>Internet Address-Ranges</a:t>
            </a:r>
          </a:p>
        </p:txBody>
      </p:sp>
    </p:spTree>
    <p:extLst>
      <p:ext uri="{BB962C8B-B14F-4D97-AF65-F5344CB8AC3E}">
        <p14:creationId xmlns:p14="http://schemas.microsoft.com/office/powerpoint/2010/main" val="4054198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AABD1-F7C7-834E-B5EE-E6BB81C8A659}"/>
              </a:ext>
            </a:extLst>
          </p:cNvPr>
          <p:cNvSpPr>
            <a:spLocks noGrp="1"/>
          </p:cNvSpPr>
          <p:nvPr>
            <p:ph idx="1"/>
          </p:nvPr>
        </p:nvSpPr>
        <p:spPr>
          <a:xfrm>
            <a:off x="457200" y="1478757"/>
            <a:ext cx="8293100" cy="1112044"/>
          </a:xfrm>
        </p:spPr>
        <p:txBody>
          <a:bodyPr/>
          <a:lstStyle/>
          <a:p>
            <a:pPr marL="0" indent="0">
              <a:buNone/>
            </a:pPr>
            <a:r>
              <a:rPr lang="en-GB" b="1" dirty="0"/>
              <a:t>Telephony</a:t>
            </a:r>
            <a:r>
              <a:rPr lang="en-GB" dirty="0"/>
              <a:t>: Switched routing: A fixed line is established between two endpoints</a:t>
            </a:r>
          </a:p>
        </p:txBody>
      </p:sp>
      <p:sp>
        <p:nvSpPr>
          <p:cNvPr id="3" name="Title 2">
            <a:extLst>
              <a:ext uri="{FF2B5EF4-FFF2-40B4-BE49-F238E27FC236}">
                <a16:creationId xmlns:a16="http://schemas.microsoft.com/office/drawing/2014/main" id="{61AB5036-B929-1649-B775-A1BC34C6BAFD}"/>
              </a:ext>
            </a:extLst>
          </p:cNvPr>
          <p:cNvSpPr>
            <a:spLocks noGrp="1"/>
          </p:cNvSpPr>
          <p:nvPr>
            <p:ph type="title"/>
          </p:nvPr>
        </p:nvSpPr>
        <p:spPr/>
        <p:txBody>
          <a:bodyPr/>
          <a:lstStyle/>
          <a:p>
            <a:r>
              <a:rPr lang="en-GB" dirty="0"/>
              <a:t>Connecting computers: Routing</a:t>
            </a:r>
          </a:p>
        </p:txBody>
      </p:sp>
      <p:pic>
        <p:nvPicPr>
          <p:cNvPr id="1026" name="Picture 2" descr="https://upload.wikimedia.org/wikipedia/commons/thumb/8/8e/Photograph_of_Women_Working_at_a_Bell_System_Telephone_Switchboard_%283660047829%29.jpg/1920px-Photograph_of_Women_Working_at_a_Bell_System_Telephone_Switchboard_%283660047829%29.jpg">
            <a:extLst>
              <a:ext uri="{FF2B5EF4-FFF2-40B4-BE49-F238E27FC236}">
                <a16:creationId xmlns:a16="http://schemas.microsoft.com/office/drawing/2014/main" id="{E73F83BA-9EBD-934D-8B6F-AF0F5579B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212" y="1993527"/>
            <a:ext cx="3808880" cy="311635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EDC7A37D-54D7-534F-AB57-C96D90354C11}"/>
              </a:ext>
            </a:extLst>
          </p:cNvPr>
          <p:cNvSpPr txBox="1">
            <a:spLocks/>
          </p:cNvSpPr>
          <p:nvPr/>
        </p:nvSpPr>
        <p:spPr>
          <a:xfrm>
            <a:off x="457200" y="2590801"/>
            <a:ext cx="4484220" cy="22322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b="1" dirty="0"/>
              <a:t>Internet</a:t>
            </a:r>
            <a:r>
              <a:rPr lang="en-GB" dirty="0"/>
              <a:t>: Packet routing</a:t>
            </a:r>
          </a:p>
          <a:p>
            <a:pPr marL="0" indent="0">
              <a:buFont typeface="Arial"/>
              <a:buNone/>
            </a:pPr>
            <a:endParaRPr lang="en-GB" dirty="0"/>
          </a:p>
          <a:p>
            <a:pPr marL="0" indent="0">
              <a:buFont typeface="Arial"/>
              <a:buNone/>
            </a:pPr>
            <a:r>
              <a:rPr lang="en-GB" dirty="0"/>
              <a:t>Data is split into packets and routed at the edges to the destination </a:t>
            </a:r>
          </a:p>
        </p:txBody>
      </p:sp>
      <p:sp>
        <p:nvSpPr>
          <p:cNvPr id="4" name="Summing Junction 3">
            <a:extLst>
              <a:ext uri="{FF2B5EF4-FFF2-40B4-BE49-F238E27FC236}">
                <a16:creationId xmlns:a16="http://schemas.microsoft.com/office/drawing/2014/main" id="{94B3B6FD-4A98-7F41-B102-D0D96E7636CD}"/>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umming Junction 6">
            <a:extLst>
              <a:ext uri="{FF2B5EF4-FFF2-40B4-BE49-F238E27FC236}">
                <a16:creationId xmlns:a16="http://schemas.microsoft.com/office/drawing/2014/main" id="{E81E1E82-DD7A-1546-B8C5-D28A29E98639}"/>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mming Junction 7">
            <a:extLst>
              <a:ext uri="{FF2B5EF4-FFF2-40B4-BE49-F238E27FC236}">
                <a16:creationId xmlns:a16="http://schemas.microsoft.com/office/drawing/2014/main" id="{D45B1638-77A0-104E-9A51-1A77B8FE52FE}"/>
              </a:ext>
            </a:extLst>
          </p:cNvPr>
          <p:cNvSpPr/>
          <p:nvPr/>
        </p:nvSpPr>
        <p:spPr>
          <a:xfrm>
            <a:off x="6212541" y="548229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2B9E7EDA-F72C-F04E-95D6-33216884E72C}"/>
              </a:ext>
            </a:extLst>
          </p:cNvPr>
          <p:cNvPicPr>
            <a:picLocks noChangeAspect="1"/>
          </p:cNvPicPr>
          <p:nvPr/>
        </p:nvPicPr>
        <p:blipFill>
          <a:blip r:embed="rId4"/>
          <a:stretch>
            <a:fillRect/>
          </a:stretch>
        </p:blipFill>
        <p:spPr>
          <a:xfrm>
            <a:off x="451037" y="4764579"/>
            <a:ext cx="614456" cy="614456"/>
          </a:xfrm>
          <a:prstGeom prst="rect">
            <a:avLst/>
          </a:prstGeom>
        </p:spPr>
      </p:pic>
      <p:pic>
        <p:nvPicPr>
          <p:cNvPr id="11" name="Picture 10">
            <a:extLst>
              <a:ext uri="{FF2B5EF4-FFF2-40B4-BE49-F238E27FC236}">
                <a16:creationId xmlns:a16="http://schemas.microsoft.com/office/drawing/2014/main" id="{7F921486-D8BA-9F49-A889-B2C4EE986840}"/>
              </a:ext>
            </a:extLst>
          </p:cNvPr>
          <p:cNvPicPr>
            <a:picLocks noChangeAspect="1"/>
          </p:cNvPicPr>
          <p:nvPr/>
        </p:nvPicPr>
        <p:blipFill>
          <a:blip r:embed="rId4"/>
          <a:stretch>
            <a:fillRect/>
          </a:stretch>
        </p:blipFill>
        <p:spPr>
          <a:xfrm>
            <a:off x="7997825" y="5460084"/>
            <a:ext cx="614456" cy="614456"/>
          </a:xfrm>
          <a:prstGeom prst="rect">
            <a:avLst/>
          </a:prstGeom>
        </p:spPr>
      </p:pic>
      <p:pic>
        <p:nvPicPr>
          <p:cNvPr id="12" name="Picture 11">
            <a:extLst>
              <a:ext uri="{FF2B5EF4-FFF2-40B4-BE49-F238E27FC236}">
                <a16:creationId xmlns:a16="http://schemas.microsoft.com/office/drawing/2014/main" id="{A0B875EC-52DD-A548-B2C7-18E077F3C721}"/>
              </a:ext>
            </a:extLst>
          </p:cNvPr>
          <p:cNvPicPr>
            <a:picLocks noChangeAspect="1"/>
          </p:cNvPicPr>
          <p:nvPr/>
        </p:nvPicPr>
        <p:blipFill>
          <a:blip r:embed="rId4"/>
          <a:stretch>
            <a:fillRect/>
          </a:stretch>
        </p:blipFill>
        <p:spPr>
          <a:xfrm>
            <a:off x="5598085" y="6204326"/>
            <a:ext cx="614456" cy="614456"/>
          </a:xfrm>
          <a:prstGeom prst="rect">
            <a:avLst/>
          </a:prstGeom>
        </p:spPr>
      </p:pic>
      <p:cxnSp>
        <p:nvCxnSpPr>
          <p:cNvPr id="13" name="Straight Connector 12">
            <a:extLst>
              <a:ext uri="{FF2B5EF4-FFF2-40B4-BE49-F238E27FC236}">
                <a16:creationId xmlns:a16="http://schemas.microsoft.com/office/drawing/2014/main" id="{7127DB40-7679-984C-A0CE-8AA78449086B}"/>
              </a:ext>
            </a:extLst>
          </p:cNvPr>
          <p:cNvCxnSpPr>
            <a:cxnSpLocks/>
            <a:stCxn id="9" idx="3"/>
            <a:endCxn id="4"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0085DD-81DE-DA45-8CAA-384FEA27EE95}"/>
              </a:ext>
            </a:extLst>
          </p:cNvPr>
          <p:cNvCxnSpPr>
            <a:cxnSpLocks/>
            <a:endCxn id="7"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BAA4B0-CF19-5C4A-8291-DEAC674EE3C0}"/>
              </a:ext>
            </a:extLst>
          </p:cNvPr>
          <p:cNvCxnSpPr>
            <a:cxnSpLocks/>
            <a:stCxn id="7" idx="6"/>
            <a:endCxn id="12"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AAF2B2-67B4-1247-AFCF-DBBCC6A64F7C}"/>
              </a:ext>
            </a:extLst>
          </p:cNvPr>
          <p:cNvCxnSpPr>
            <a:cxnSpLocks/>
            <a:stCxn id="7" idx="6"/>
          </p:cNvCxnSpPr>
          <p:nvPr/>
        </p:nvCxnSpPr>
        <p:spPr>
          <a:xfrm flipV="1">
            <a:off x="4258235" y="5686264"/>
            <a:ext cx="1954306" cy="437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DB6CA8-2CA9-3E44-99D1-0673C9309593}"/>
              </a:ext>
            </a:extLst>
          </p:cNvPr>
          <p:cNvCxnSpPr>
            <a:cxnSpLocks/>
            <a:endCxn id="11" idx="1"/>
          </p:cNvCxnSpPr>
          <p:nvPr/>
        </p:nvCxnSpPr>
        <p:spPr>
          <a:xfrm>
            <a:off x="6589059" y="5686263"/>
            <a:ext cx="1408766" cy="81049"/>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D8A984C-8241-894E-834B-FD4870146B61}"/>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5FC9918-165F-E846-9B3E-90F3A690843C}"/>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6728830-094A-0440-A0C7-81DEDFB864F8}"/>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12CF388-CE9B-C944-8D22-AB792E2AA3EE}"/>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0B45551-5238-824F-A92C-9A086107D6DF}"/>
              </a:ext>
            </a:extLst>
          </p:cNvPr>
          <p:cNvSpPr/>
          <p:nvPr/>
        </p:nvSpPr>
        <p:spPr>
          <a:xfrm>
            <a:off x="1649506" y="4997062"/>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345BBF1-11F2-FB49-9320-C6B34D2B4B31}"/>
              </a:ext>
            </a:extLst>
          </p:cNvPr>
          <p:cNvSpPr/>
          <p:nvPr/>
        </p:nvSpPr>
        <p:spPr>
          <a:xfrm>
            <a:off x="3173506" y="5430904"/>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17D6107-E4D5-6C44-BB9F-1072AAFEF061}"/>
              </a:ext>
            </a:extLst>
          </p:cNvPr>
          <p:cNvSpPr/>
          <p:nvPr/>
        </p:nvSpPr>
        <p:spPr>
          <a:xfrm>
            <a:off x="4988205" y="5646107"/>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84E8EA8-E314-2C4B-B9A5-70A88AC7D575}"/>
              </a:ext>
            </a:extLst>
          </p:cNvPr>
          <p:cNvSpPr/>
          <p:nvPr/>
        </p:nvSpPr>
        <p:spPr>
          <a:xfrm>
            <a:off x="7171765" y="548930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D7E2D4C-782E-3448-B1F2-8853685D2D8B}"/>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DC0F1FEA-C553-1F4C-BB70-95294E5384E2}"/>
              </a:ext>
            </a:extLst>
          </p:cNvPr>
          <p:cNvSpPr txBox="1"/>
          <p:nvPr/>
        </p:nvSpPr>
        <p:spPr>
          <a:xfrm>
            <a:off x="1735360" y="5565034"/>
            <a:ext cx="877163" cy="369332"/>
          </a:xfrm>
          <a:prstGeom prst="rect">
            <a:avLst/>
          </a:prstGeom>
          <a:noFill/>
        </p:spPr>
        <p:txBody>
          <a:bodyPr wrap="none" rtlCol="0">
            <a:spAutoFit/>
          </a:bodyPr>
          <a:lstStyle/>
          <a:p>
            <a:r>
              <a:rPr lang="en-GB" dirty="0"/>
              <a:t>Router</a:t>
            </a:r>
          </a:p>
        </p:txBody>
      </p:sp>
      <p:sp>
        <p:nvSpPr>
          <p:cNvPr id="40" name="Summing Junction 39">
            <a:extLst>
              <a:ext uri="{FF2B5EF4-FFF2-40B4-BE49-F238E27FC236}">
                <a16:creationId xmlns:a16="http://schemas.microsoft.com/office/drawing/2014/main" id="{7705A908-C087-2641-936E-5268FF346BAE}"/>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D09A334E-2ABC-6C42-9095-9BBD24B638CE}"/>
              </a:ext>
            </a:extLst>
          </p:cNvPr>
          <p:cNvCxnSpPr>
            <a:cxnSpLocks/>
            <a:stCxn id="4" idx="7"/>
            <a:endCxn id="40"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F588FED-FFDE-0A4D-AA72-98AD010E3A16}"/>
              </a:ext>
            </a:extLst>
          </p:cNvPr>
          <p:cNvCxnSpPr>
            <a:cxnSpLocks/>
            <a:stCxn id="8" idx="1"/>
            <a:endCxn id="40" idx="6"/>
          </p:cNvCxnSpPr>
          <p:nvPr/>
        </p:nvCxnSpPr>
        <p:spPr>
          <a:xfrm flipH="1" flipV="1">
            <a:off x="4309223" y="4997137"/>
            <a:ext cx="1958458" cy="540296"/>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D222F394-D1C8-B447-A213-DDA4AA0E88C3}"/>
              </a:ext>
            </a:extLst>
          </p:cNvPr>
          <p:cNvSpPr/>
          <p:nvPr/>
        </p:nvSpPr>
        <p:spPr>
          <a:xfrm>
            <a:off x="6964829" y="5489300"/>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00F6A0F1-5EC7-3E44-9DE3-052F4AB3D424}"/>
              </a:ext>
            </a:extLst>
          </p:cNvPr>
          <p:cNvSpPr/>
          <p:nvPr/>
        </p:nvSpPr>
        <p:spPr>
          <a:xfrm>
            <a:off x="4902200" y="4864572"/>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FFAB4877-C945-5C45-A2C9-12D01FA82A84}"/>
              </a:ext>
            </a:extLst>
          </p:cNvPr>
          <p:cNvSpPr/>
          <p:nvPr/>
        </p:nvSpPr>
        <p:spPr>
          <a:xfrm>
            <a:off x="3236259" y="4825996"/>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33F90464-B9FD-BC4E-8CD6-8445806ED6F7}"/>
              </a:ext>
            </a:extLst>
          </p:cNvPr>
          <p:cNvSpPr/>
          <p:nvPr/>
        </p:nvSpPr>
        <p:spPr>
          <a:xfrm>
            <a:off x="1829290" y="5032317"/>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E725FBBE-E9C2-B145-9802-6B1B0BCDC875}"/>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248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CBC52-7F58-0445-896A-B5672C67224F}"/>
              </a:ext>
            </a:extLst>
          </p:cNvPr>
          <p:cNvSpPr>
            <a:spLocks noGrp="1"/>
          </p:cNvSpPr>
          <p:nvPr>
            <p:ph idx="1"/>
          </p:nvPr>
        </p:nvSpPr>
        <p:spPr/>
        <p:txBody>
          <a:bodyPr/>
          <a:lstStyle/>
          <a:p>
            <a:pPr marL="0" indent="0">
              <a:buNone/>
            </a:pPr>
            <a:r>
              <a:rPr lang="en-GB" dirty="0"/>
              <a:t>Organisations typically manage many address ranges. These are collected into so called autonomous systems (AS)</a:t>
            </a:r>
          </a:p>
          <a:p>
            <a:pPr mar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id="{F7C2101A-1920-804A-922C-42EF9AAC6F6A}"/>
              </a:ext>
            </a:extLst>
          </p:cNvPr>
          <p:cNvSpPr>
            <a:spLocks noGrp="1"/>
          </p:cNvSpPr>
          <p:nvPr>
            <p:ph type="title"/>
          </p:nvPr>
        </p:nvSpPr>
        <p:spPr/>
        <p:txBody>
          <a:bodyPr/>
          <a:lstStyle/>
          <a:p>
            <a:r>
              <a:rPr lang="en-GB" dirty="0"/>
              <a:t>Autonomous systems</a:t>
            </a:r>
          </a:p>
        </p:txBody>
      </p:sp>
      <p:sp>
        <p:nvSpPr>
          <p:cNvPr id="4" name="Summing Junction 3">
            <a:extLst>
              <a:ext uri="{FF2B5EF4-FFF2-40B4-BE49-F238E27FC236}">
                <a16:creationId xmlns:a16="http://schemas.microsoft.com/office/drawing/2014/main" id="{0F4DB482-861E-B543-86ED-E7402EEE0B93}"/>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mming Junction 4">
            <a:extLst>
              <a:ext uri="{FF2B5EF4-FFF2-40B4-BE49-F238E27FC236}">
                <a16:creationId xmlns:a16="http://schemas.microsoft.com/office/drawing/2014/main" id="{840533BD-218C-264D-A63E-24251D2AC936}"/>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mming Junction 5">
            <a:extLst>
              <a:ext uri="{FF2B5EF4-FFF2-40B4-BE49-F238E27FC236}">
                <a16:creationId xmlns:a16="http://schemas.microsoft.com/office/drawing/2014/main" id="{AF2FC10D-CA30-AD49-A342-41C034D33EE6}"/>
              </a:ext>
            </a:extLst>
          </p:cNvPr>
          <p:cNvSpPr/>
          <p:nvPr/>
        </p:nvSpPr>
        <p:spPr>
          <a:xfrm>
            <a:off x="6305830" y="5088290"/>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543FA75-6A9A-7749-8FAF-DEA5344FD522}"/>
              </a:ext>
            </a:extLst>
          </p:cNvPr>
          <p:cNvPicPr>
            <a:picLocks noChangeAspect="1"/>
          </p:cNvPicPr>
          <p:nvPr/>
        </p:nvPicPr>
        <p:blipFill>
          <a:blip r:embed="rId3"/>
          <a:stretch>
            <a:fillRect/>
          </a:stretch>
        </p:blipFill>
        <p:spPr>
          <a:xfrm>
            <a:off x="451037" y="4764579"/>
            <a:ext cx="614456" cy="614456"/>
          </a:xfrm>
          <a:prstGeom prst="rect">
            <a:avLst/>
          </a:prstGeom>
        </p:spPr>
      </p:pic>
      <p:pic>
        <p:nvPicPr>
          <p:cNvPr id="8" name="Picture 7">
            <a:extLst>
              <a:ext uri="{FF2B5EF4-FFF2-40B4-BE49-F238E27FC236}">
                <a16:creationId xmlns:a16="http://schemas.microsoft.com/office/drawing/2014/main" id="{7F307E4B-5F84-9F49-B505-8846BBDA8000}"/>
              </a:ext>
            </a:extLst>
          </p:cNvPr>
          <p:cNvPicPr>
            <a:picLocks noChangeAspect="1"/>
          </p:cNvPicPr>
          <p:nvPr/>
        </p:nvPicPr>
        <p:blipFill>
          <a:blip r:embed="rId3"/>
          <a:stretch>
            <a:fillRect/>
          </a:stretch>
        </p:blipFill>
        <p:spPr>
          <a:xfrm>
            <a:off x="7997825" y="5460084"/>
            <a:ext cx="614456" cy="614456"/>
          </a:xfrm>
          <a:prstGeom prst="rect">
            <a:avLst/>
          </a:prstGeom>
        </p:spPr>
      </p:pic>
      <p:pic>
        <p:nvPicPr>
          <p:cNvPr id="9" name="Picture 8">
            <a:extLst>
              <a:ext uri="{FF2B5EF4-FFF2-40B4-BE49-F238E27FC236}">
                <a16:creationId xmlns:a16="http://schemas.microsoft.com/office/drawing/2014/main" id="{10BC2DFC-7D47-4140-BF05-F4832D245516}"/>
              </a:ext>
            </a:extLst>
          </p:cNvPr>
          <p:cNvPicPr>
            <a:picLocks noChangeAspect="1"/>
          </p:cNvPicPr>
          <p:nvPr/>
        </p:nvPicPr>
        <p:blipFill>
          <a:blip r:embed="rId3"/>
          <a:stretch>
            <a:fillRect/>
          </a:stretch>
        </p:blipFill>
        <p:spPr>
          <a:xfrm>
            <a:off x="5598085" y="6204326"/>
            <a:ext cx="614456" cy="614456"/>
          </a:xfrm>
          <a:prstGeom prst="rect">
            <a:avLst/>
          </a:prstGeom>
        </p:spPr>
      </p:pic>
      <p:cxnSp>
        <p:nvCxnSpPr>
          <p:cNvPr id="10" name="Straight Connector 9">
            <a:extLst>
              <a:ext uri="{FF2B5EF4-FFF2-40B4-BE49-F238E27FC236}">
                <a16:creationId xmlns:a16="http://schemas.microsoft.com/office/drawing/2014/main" id="{0E5F3007-66F8-9449-9AA9-2B28FDC70774}"/>
              </a:ext>
            </a:extLst>
          </p:cNvPr>
          <p:cNvCxnSpPr>
            <a:cxnSpLocks/>
            <a:stCxn id="7" idx="3"/>
            <a:endCxn id="4"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9BB61E-3530-7B4E-91DD-B36285354D25}"/>
              </a:ext>
            </a:extLst>
          </p:cNvPr>
          <p:cNvCxnSpPr>
            <a:cxnSpLocks/>
            <a:endCxn id="5"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DB4214-CA6A-8C4E-95BA-27604567D220}"/>
              </a:ext>
            </a:extLst>
          </p:cNvPr>
          <p:cNvCxnSpPr>
            <a:cxnSpLocks/>
            <a:stCxn id="5" idx="6"/>
            <a:endCxn id="9"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567428-E1B0-7144-AEDF-ECD4216FA9C2}"/>
              </a:ext>
            </a:extLst>
          </p:cNvPr>
          <p:cNvCxnSpPr>
            <a:cxnSpLocks/>
            <a:stCxn id="5" idx="6"/>
            <a:endCxn id="6" idx="3"/>
          </p:cNvCxnSpPr>
          <p:nvPr/>
        </p:nvCxnSpPr>
        <p:spPr>
          <a:xfrm flipV="1">
            <a:off x="4258235" y="5409667"/>
            <a:ext cx="2102735" cy="713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B2E71D-621F-2B4B-B8FE-A1FCD4A6DF69}"/>
              </a:ext>
            </a:extLst>
          </p:cNvPr>
          <p:cNvCxnSpPr>
            <a:cxnSpLocks/>
            <a:stCxn id="6" idx="6"/>
            <a:endCxn id="8" idx="1"/>
          </p:cNvCxnSpPr>
          <p:nvPr/>
        </p:nvCxnSpPr>
        <p:spPr>
          <a:xfrm>
            <a:off x="6682348" y="5276549"/>
            <a:ext cx="1315477" cy="490763"/>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8B3573-8678-9444-BEF9-419C0C33B1D0}"/>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FDF9E17-FB81-9944-A467-113C2B0DDCEB}"/>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712344C-5942-554C-BA77-A88C40E771B0}"/>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ADDA980-C954-E442-8A72-14D8E3D991E9}"/>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AAA3B5-A08A-2743-9DC2-3829FE991011}"/>
              </a:ext>
            </a:extLst>
          </p:cNvPr>
          <p:cNvSpPr/>
          <p:nvPr/>
        </p:nvSpPr>
        <p:spPr>
          <a:xfrm>
            <a:off x="1649506" y="4997062"/>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1C79AC9-85DD-C64F-AF61-3FEC593B22A5}"/>
              </a:ext>
            </a:extLst>
          </p:cNvPr>
          <p:cNvSpPr/>
          <p:nvPr/>
        </p:nvSpPr>
        <p:spPr>
          <a:xfrm>
            <a:off x="3173506" y="5430904"/>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D15EEB8-82B3-CC45-A70E-520F67B7C127}"/>
              </a:ext>
            </a:extLst>
          </p:cNvPr>
          <p:cNvSpPr/>
          <p:nvPr/>
        </p:nvSpPr>
        <p:spPr>
          <a:xfrm>
            <a:off x="4988205" y="5646107"/>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D59BAC6-E87F-0245-BF21-D574B435583C}"/>
              </a:ext>
            </a:extLst>
          </p:cNvPr>
          <p:cNvSpPr/>
          <p:nvPr/>
        </p:nvSpPr>
        <p:spPr>
          <a:xfrm>
            <a:off x="7171765" y="548930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26E5A8E-0CC5-184F-B01C-7B68463D1FE8}"/>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umming Junction 24">
            <a:extLst>
              <a:ext uri="{FF2B5EF4-FFF2-40B4-BE49-F238E27FC236}">
                <a16:creationId xmlns:a16="http://schemas.microsoft.com/office/drawing/2014/main" id="{EC382DE3-3C92-7D4D-A575-A902ED308010}"/>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355134A0-23A3-9D40-8575-5C5B85DAE2CE}"/>
              </a:ext>
            </a:extLst>
          </p:cNvPr>
          <p:cNvCxnSpPr>
            <a:cxnSpLocks/>
            <a:stCxn id="4" idx="7"/>
            <a:endCxn id="25"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A786CF-3CEC-D845-A69C-18450003AD25}"/>
              </a:ext>
            </a:extLst>
          </p:cNvPr>
          <p:cNvCxnSpPr>
            <a:cxnSpLocks/>
            <a:stCxn id="6" idx="1"/>
            <a:endCxn id="25" idx="6"/>
          </p:cNvCxnSpPr>
          <p:nvPr/>
        </p:nvCxnSpPr>
        <p:spPr>
          <a:xfrm flipH="1" flipV="1">
            <a:off x="4309223" y="4997137"/>
            <a:ext cx="2051747" cy="146293"/>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C380C4-B504-FE43-AA3D-BC77D4D8C489}"/>
              </a:ext>
            </a:extLst>
          </p:cNvPr>
          <p:cNvSpPr/>
          <p:nvPr/>
        </p:nvSpPr>
        <p:spPr>
          <a:xfrm>
            <a:off x="6964829" y="5489300"/>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3B1662E-C9F5-AF4A-B8DB-0478E3DB8DC4}"/>
              </a:ext>
            </a:extLst>
          </p:cNvPr>
          <p:cNvSpPr/>
          <p:nvPr/>
        </p:nvSpPr>
        <p:spPr>
          <a:xfrm>
            <a:off x="4902200" y="4864572"/>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39F3938-5D3E-704E-B3A5-02CB85A86158}"/>
              </a:ext>
            </a:extLst>
          </p:cNvPr>
          <p:cNvSpPr/>
          <p:nvPr/>
        </p:nvSpPr>
        <p:spPr>
          <a:xfrm>
            <a:off x="3236259" y="4825996"/>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7640CE-EAEB-9947-A2CB-2BB011CBEFC0}"/>
              </a:ext>
            </a:extLst>
          </p:cNvPr>
          <p:cNvSpPr/>
          <p:nvPr/>
        </p:nvSpPr>
        <p:spPr>
          <a:xfrm>
            <a:off x="1829290" y="5032317"/>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0C537D4-F8C0-9441-A3FD-5ACBA9BF52B1}"/>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2847C1A-085D-DB42-BF4C-3E3126187025}"/>
              </a:ext>
            </a:extLst>
          </p:cNvPr>
          <p:cNvSpPr/>
          <p:nvPr/>
        </p:nvSpPr>
        <p:spPr>
          <a:xfrm rot="579574">
            <a:off x="25199" y="4708918"/>
            <a:ext cx="2943178" cy="79795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24086B2-A78D-3149-8EA1-6951D3F5FC57}"/>
              </a:ext>
            </a:extLst>
          </p:cNvPr>
          <p:cNvSpPr/>
          <p:nvPr/>
        </p:nvSpPr>
        <p:spPr>
          <a:xfrm>
            <a:off x="3101940" y="4467651"/>
            <a:ext cx="2144227"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485DB2C-0773-444C-BE97-256A511F4362}"/>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9724306D-38D0-EE46-B5FA-A3F17BDE97B0}"/>
              </a:ext>
            </a:extLst>
          </p:cNvPr>
          <p:cNvSpPr/>
          <p:nvPr/>
        </p:nvSpPr>
        <p:spPr>
          <a:xfrm rot="1350262">
            <a:off x="5962524" y="5033149"/>
            <a:ext cx="2838428"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8F8B21A9-151D-2847-AE68-D75CDB7E2F49}"/>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44" name="TextBox 43">
            <a:extLst>
              <a:ext uri="{FF2B5EF4-FFF2-40B4-BE49-F238E27FC236}">
                <a16:creationId xmlns:a16="http://schemas.microsoft.com/office/drawing/2014/main" id="{F5C17211-B1FE-B945-A90B-8E89111AA425}"/>
              </a:ext>
            </a:extLst>
          </p:cNvPr>
          <p:cNvSpPr txBox="1"/>
          <p:nvPr/>
        </p:nvSpPr>
        <p:spPr>
          <a:xfrm>
            <a:off x="4862293" y="4141090"/>
            <a:ext cx="620683" cy="369332"/>
          </a:xfrm>
          <a:prstGeom prst="rect">
            <a:avLst/>
          </a:prstGeom>
          <a:noFill/>
        </p:spPr>
        <p:txBody>
          <a:bodyPr wrap="none" rtlCol="0">
            <a:spAutoFit/>
          </a:bodyPr>
          <a:lstStyle/>
          <a:p>
            <a:r>
              <a:rPr lang="en-GB" dirty="0"/>
              <a:t>AS2</a:t>
            </a:r>
          </a:p>
        </p:txBody>
      </p:sp>
      <p:sp>
        <p:nvSpPr>
          <p:cNvPr id="45" name="TextBox 44">
            <a:extLst>
              <a:ext uri="{FF2B5EF4-FFF2-40B4-BE49-F238E27FC236}">
                <a16:creationId xmlns:a16="http://schemas.microsoft.com/office/drawing/2014/main" id="{DE3B1C30-F343-E740-A24B-D7FF5938022B}"/>
              </a:ext>
            </a:extLst>
          </p:cNvPr>
          <p:cNvSpPr txBox="1"/>
          <p:nvPr/>
        </p:nvSpPr>
        <p:spPr>
          <a:xfrm>
            <a:off x="7576794" y="4661059"/>
            <a:ext cx="620683" cy="369332"/>
          </a:xfrm>
          <a:prstGeom prst="rect">
            <a:avLst/>
          </a:prstGeom>
          <a:noFill/>
        </p:spPr>
        <p:txBody>
          <a:bodyPr wrap="none" rtlCol="0">
            <a:spAutoFit/>
          </a:bodyPr>
          <a:lstStyle/>
          <a:p>
            <a:r>
              <a:rPr lang="en-GB" dirty="0"/>
              <a:t>AS3</a:t>
            </a:r>
          </a:p>
        </p:txBody>
      </p:sp>
      <p:sp>
        <p:nvSpPr>
          <p:cNvPr id="46" name="TextBox 45">
            <a:extLst>
              <a:ext uri="{FF2B5EF4-FFF2-40B4-BE49-F238E27FC236}">
                <a16:creationId xmlns:a16="http://schemas.microsoft.com/office/drawing/2014/main" id="{4EAEDF65-FA3A-D34D-8767-5117763B6093}"/>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Tree>
    <p:extLst>
      <p:ext uri="{BB962C8B-B14F-4D97-AF65-F5344CB8AC3E}">
        <p14:creationId xmlns:p14="http://schemas.microsoft.com/office/powerpoint/2010/main" val="4553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lvl="0" indent="0">
              <a:lnSpc>
                <a:spcPct val="100000"/>
              </a:lnSpc>
              <a:spcBef>
                <a:spcPts val="0"/>
              </a:spcBef>
              <a:buNone/>
            </a:pPr>
            <a:r>
              <a:rPr lang="en-GB" sz="1600" dirty="0"/>
              <a:t>Copyright © by Forum of Incident Response and Security Teams, Inc.</a:t>
            </a:r>
          </a:p>
          <a:p>
            <a:pPr marL="0" lvl="0" indent="0">
              <a:lnSpc>
                <a:spcPct val="100000"/>
              </a:lnSpc>
              <a:spcBef>
                <a:spcPts val="0"/>
              </a:spcBef>
              <a:buNone/>
            </a:pPr>
            <a:endParaRPr lang="en-GB" sz="1600" dirty="0"/>
          </a:p>
          <a:p>
            <a:pPr marL="0" lvl="0" indent="0">
              <a:lnSpc>
                <a:spcPct val="100000"/>
              </a:lnSpc>
              <a:spcBef>
                <a:spcPts val="0"/>
              </a:spcBef>
              <a:buNone/>
            </a:pPr>
            <a:r>
              <a:rPr lang="en-GB" sz="1600" dirty="0" err="1"/>
              <a:t>FIRST.Org</a:t>
            </a:r>
            <a:r>
              <a:rPr lang="en-GB" sz="1600" dirty="0"/>
              <a:t> is name under which Forum of Incident Response and Security Teams, Inc. conducts business.</a:t>
            </a:r>
          </a:p>
          <a:p>
            <a:pPr marL="0" lvl="0" indent="0">
              <a:lnSpc>
                <a:spcPct val="100000"/>
              </a:lnSpc>
              <a:spcBef>
                <a:spcPts val="0"/>
              </a:spcBef>
              <a:buNone/>
            </a:pPr>
            <a:endParaRPr lang="en-GB" sz="1600" dirty="0"/>
          </a:p>
          <a:p>
            <a:pPr marL="0" lvl="0" indent="0">
              <a:lnSpc>
                <a:spcPct val="100000"/>
              </a:lnSpc>
              <a:spcBef>
                <a:spcPts val="0"/>
              </a:spcBef>
              <a:buNone/>
            </a:pPr>
            <a:r>
              <a:rPr lang="en-GB" sz="1600" dirty="0"/>
              <a:t>This training material is licensed under Creative Commons Attribution-Non-Commercial-Share-Alike 4.0 (CC BY-NC-SA 4.0)</a:t>
            </a:r>
          </a:p>
          <a:p>
            <a:pPr marL="0" lvl="0" indent="0">
              <a:lnSpc>
                <a:spcPct val="100000"/>
              </a:lnSpc>
              <a:spcBef>
                <a:spcPts val="0"/>
              </a:spcBef>
              <a:buNone/>
            </a:pPr>
            <a:endParaRPr lang="en-GB" sz="1600" dirty="0"/>
          </a:p>
          <a:p>
            <a:pPr marL="0" lvl="0" indent="0">
              <a:lnSpc>
                <a:spcPct val="100000"/>
              </a:lnSpc>
              <a:spcBef>
                <a:spcPts val="0"/>
              </a:spcBef>
              <a:buNone/>
            </a:pPr>
            <a:r>
              <a:rPr lang="en-GB" sz="1600" dirty="0" err="1"/>
              <a:t>FIRST.Org</a:t>
            </a:r>
            <a:r>
              <a:rPr lang="en-GB" sz="1600" dirty="0"/>
              <a:t> makes no representation, express or implied, with regard to the accuracy of the information contained in this material and cannot accept any legal responsibility or liability for any errors or omissions that may be made.</a:t>
            </a:r>
          </a:p>
          <a:p>
            <a:pPr marL="0" lvl="0" indent="0">
              <a:lnSpc>
                <a:spcPct val="100000"/>
              </a:lnSpc>
              <a:spcBef>
                <a:spcPts val="0"/>
              </a:spcBef>
              <a:buNone/>
            </a:pPr>
            <a:endParaRPr lang="en-GB" sz="1600" dirty="0"/>
          </a:p>
          <a:p>
            <a:pPr marL="0" lvl="0" indent="0">
              <a:lnSpc>
                <a:spcPct val="100000"/>
              </a:lnSpc>
              <a:spcBef>
                <a:spcPts val="0"/>
              </a:spcBef>
              <a:buNone/>
            </a:pPr>
            <a:r>
              <a:rPr lang="en-GB" sz="1600" dirty="0"/>
              <a:t>All trademarks are property of their respective owners.</a:t>
            </a:r>
          </a:p>
          <a:p>
            <a:pPr marL="0" lvl="0" indent="0">
              <a:lnSpc>
                <a:spcPct val="100000"/>
              </a:lnSpc>
              <a:spcBef>
                <a:spcPts val="0"/>
              </a:spcBef>
              <a:buNone/>
            </a:pPr>
            <a:endParaRPr lang="en-GB" sz="1600" dirty="0"/>
          </a:p>
          <a:p>
            <a:pPr marL="0" lvl="0" indent="0">
              <a:lnSpc>
                <a:spcPct val="100000"/>
              </a:lnSpc>
              <a:spcBef>
                <a:spcPts val="0"/>
              </a:spcBef>
              <a:buNone/>
            </a:pPr>
            <a:r>
              <a:rPr lang="en-GB" sz="1600" dirty="0"/>
              <a:t>Permissions beyond the scope of this license may be available at first-licensing@first.org</a:t>
            </a:r>
          </a:p>
          <a:p>
            <a:pPr marL="0" lvl="0" indent="0">
              <a:lnSpc>
                <a:spcPct val="100000"/>
              </a:lnSpc>
              <a:spcBef>
                <a:spcPts val="0"/>
              </a:spcBef>
              <a:buNone/>
            </a:pPr>
            <a:endParaRPr lang="en-GB" sz="1600" dirty="0"/>
          </a:p>
          <a:p>
            <a:pPr marL="0" lvl="0" indent="0">
              <a:lnSpc>
                <a:spcPct val="100000"/>
              </a:lnSpc>
              <a:spcBef>
                <a:spcPts val="0"/>
              </a:spcBef>
              <a:buNone/>
            </a:pPr>
            <a:endParaRPr lang="en-GB" sz="1600" dirty="0"/>
          </a:p>
        </p:txBody>
      </p:sp>
      <p:sp>
        <p:nvSpPr>
          <p:cNvPr id="3" name="Title 2"/>
          <p:cNvSpPr>
            <a:spLocks noGrp="1"/>
          </p:cNvSpPr>
          <p:nvPr>
            <p:ph type="title"/>
          </p:nvPr>
        </p:nvSpPr>
        <p:spPr/>
        <p:txBody>
          <a:bodyPr/>
          <a:lstStyle/>
          <a:p>
            <a:r>
              <a:rPr lang="en-GB" dirty="0"/>
              <a:t>Copyright</a:t>
            </a:r>
          </a:p>
        </p:txBody>
      </p:sp>
    </p:spTree>
    <p:extLst>
      <p:ext uri="{BB962C8B-B14F-4D97-AF65-F5344CB8AC3E}">
        <p14:creationId xmlns:p14="http://schemas.microsoft.com/office/powerpoint/2010/main" val="1994895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2101A-1920-804A-922C-42EF9AAC6F6A}"/>
              </a:ext>
            </a:extLst>
          </p:cNvPr>
          <p:cNvSpPr>
            <a:spLocks noGrp="1"/>
          </p:cNvSpPr>
          <p:nvPr>
            <p:ph type="title"/>
          </p:nvPr>
        </p:nvSpPr>
        <p:spPr/>
        <p:txBody>
          <a:bodyPr/>
          <a:lstStyle/>
          <a:p>
            <a:r>
              <a:rPr lang="en-GB" dirty="0"/>
              <a:t>Autonomous systems</a:t>
            </a:r>
          </a:p>
        </p:txBody>
      </p:sp>
      <p:sp>
        <p:nvSpPr>
          <p:cNvPr id="4" name="Summing Junction 3">
            <a:extLst>
              <a:ext uri="{FF2B5EF4-FFF2-40B4-BE49-F238E27FC236}">
                <a16:creationId xmlns:a16="http://schemas.microsoft.com/office/drawing/2014/main" id="{0F4DB482-861E-B543-86ED-E7402EEE0B93}"/>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mming Junction 4">
            <a:extLst>
              <a:ext uri="{FF2B5EF4-FFF2-40B4-BE49-F238E27FC236}">
                <a16:creationId xmlns:a16="http://schemas.microsoft.com/office/drawing/2014/main" id="{840533BD-218C-264D-A63E-24251D2AC936}"/>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mming Junction 5">
            <a:extLst>
              <a:ext uri="{FF2B5EF4-FFF2-40B4-BE49-F238E27FC236}">
                <a16:creationId xmlns:a16="http://schemas.microsoft.com/office/drawing/2014/main" id="{AF2FC10D-CA30-AD49-A342-41C034D33EE6}"/>
              </a:ext>
            </a:extLst>
          </p:cNvPr>
          <p:cNvSpPr/>
          <p:nvPr/>
        </p:nvSpPr>
        <p:spPr>
          <a:xfrm>
            <a:off x="6305830" y="5088290"/>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543FA75-6A9A-7749-8FAF-DEA5344FD522}"/>
              </a:ext>
            </a:extLst>
          </p:cNvPr>
          <p:cNvPicPr>
            <a:picLocks noChangeAspect="1"/>
          </p:cNvPicPr>
          <p:nvPr/>
        </p:nvPicPr>
        <p:blipFill>
          <a:blip r:embed="rId3"/>
          <a:stretch>
            <a:fillRect/>
          </a:stretch>
        </p:blipFill>
        <p:spPr>
          <a:xfrm>
            <a:off x="451037" y="4764579"/>
            <a:ext cx="614456" cy="614456"/>
          </a:xfrm>
          <a:prstGeom prst="rect">
            <a:avLst/>
          </a:prstGeom>
        </p:spPr>
      </p:pic>
      <p:pic>
        <p:nvPicPr>
          <p:cNvPr id="8" name="Picture 7">
            <a:extLst>
              <a:ext uri="{FF2B5EF4-FFF2-40B4-BE49-F238E27FC236}">
                <a16:creationId xmlns:a16="http://schemas.microsoft.com/office/drawing/2014/main" id="{7F307E4B-5F84-9F49-B505-8846BBDA8000}"/>
              </a:ext>
            </a:extLst>
          </p:cNvPr>
          <p:cNvPicPr>
            <a:picLocks noChangeAspect="1"/>
          </p:cNvPicPr>
          <p:nvPr/>
        </p:nvPicPr>
        <p:blipFill>
          <a:blip r:embed="rId3"/>
          <a:stretch>
            <a:fillRect/>
          </a:stretch>
        </p:blipFill>
        <p:spPr>
          <a:xfrm>
            <a:off x="7997825" y="5460084"/>
            <a:ext cx="614456" cy="614456"/>
          </a:xfrm>
          <a:prstGeom prst="rect">
            <a:avLst/>
          </a:prstGeom>
        </p:spPr>
      </p:pic>
      <p:pic>
        <p:nvPicPr>
          <p:cNvPr id="9" name="Picture 8">
            <a:extLst>
              <a:ext uri="{FF2B5EF4-FFF2-40B4-BE49-F238E27FC236}">
                <a16:creationId xmlns:a16="http://schemas.microsoft.com/office/drawing/2014/main" id="{10BC2DFC-7D47-4140-BF05-F4832D245516}"/>
              </a:ext>
            </a:extLst>
          </p:cNvPr>
          <p:cNvPicPr>
            <a:picLocks noChangeAspect="1"/>
          </p:cNvPicPr>
          <p:nvPr/>
        </p:nvPicPr>
        <p:blipFill>
          <a:blip r:embed="rId3"/>
          <a:stretch>
            <a:fillRect/>
          </a:stretch>
        </p:blipFill>
        <p:spPr>
          <a:xfrm>
            <a:off x="5598085" y="6204326"/>
            <a:ext cx="614456" cy="614456"/>
          </a:xfrm>
          <a:prstGeom prst="rect">
            <a:avLst/>
          </a:prstGeom>
        </p:spPr>
      </p:pic>
      <p:cxnSp>
        <p:nvCxnSpPr>
          <p:cNvPr id="10" name="Straight Connector 9">
            <a:extLst>
              <a:ext uri="{FF2B5EF4-FFF2-40B4-BE49-F238E27FC236}">
                <a16:creationId xmlns:a16="http://schemas.microsoft.com/office/drawing/2014/main" id="{0E5F3007-66F8-9449-9AA9-2B28FDC70774}"/>
              </a:ext>
            </a:extLst>
          </p:cNvPr>
          <p:cNvCxnSpPr>
            <a:cxnSpLocks/>
            <a:stCxn id="7" idx="3"/>
            <a:endCxn id="4"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9BB61E-3530-7B4E-91DD-B36285354D25}"/>
              </a:ext>
            </a:extLst>
          </p:cNvPr>
          <p:cNvCxnSpPr>
            <a:cxnSpLocks/>
            <a:endCxn id="5"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DB4214-CA6A-8C4E-95BA-27604567D220}"/>
              </a:ext>
            </a:extLst>
          </p:cNvPr>
          <p:cNvCxnSpPr>
            <a:cxnSpLocks/>
            <a:stCxn id="5" idx="6"/>
            <a:endCxn id="9"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7567428-E1B0-7144-AEDF-ECD4216FA9C2}"/>
              </a:ext>
            </a:extLst>
          </p:cNvPr>
          <p:cNvCxnSpPr>
            <a:cxnSpLocks/>
            <a:stCxn id="5" idx="6"/>
            <a:endCxn id="6" idx="3"/>
          </p:cNvCxnSpPr>
          <p:nvPr/>
        </p:nvCxnSpPr>
        <p:spPr>
          <a:xfrm flipV="1">
            <a:off x="4258235" y="5409667"/>
            <a:ext cx="2102735" cy="713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B2E71D-621F-2B4B-B8FE-A1FCD4A6DF69}"/>
              </a:ext>
            </a:extLst>
          </p:cNvPr>
          <p:cNvCxnSpPr>
            <a:cxnSpLocks/>
            <a:stCxn id="6" idx="6"/>
            <a:endCxn id="8" idx="1"/>
          </p:cNvCxnSpPr>
          <p:nvPr/>
        </p:nvCxnSpPr>
        <p:spPr>
          <a:xfrm>
            <a:off x="6682348" y="5276549"/>
            <a:ext cx="1315477" cy="490763"/>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8B3573-8678-9444-BEF9-419C0C33B1D0}"/>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FDF9E17-FB81-9944-A467-113C2B0DDCEB}"/>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712344C-5942-554C-BA77-A88C40E771B0}"/>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ADDA980-C954-E442-8A72-14D8E3D991E9}"/>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7AAA3B5-A08A-2743-9DC2-3829FE991011}"/>
              </a:ext>
            </a:extLst>
          </p:cNvPr>
          <p:cNvSpPr/>
          <p:nvPr/>
        </p:nvSpPr>
        <p:spPr>
          <a:xfrm>
            <a:off x="1649506" y="4997062"/>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1C79AC9-85DD-C64F-AF61-3FEC593B22A5}"/>
              </a:ext>
            </a:extLst>
          </p:cNvPr>
          <p:cNvSpPr/>
          <p:nvPr/>
        </p:nvSpPr>
        <p:spPr>
          <a:xfrm>
            <a:off x="3173506" y="5430904"/>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D15EEB8-82B3-CC45-A70E-520F67B7C127}"/>
              </a:ext>
            </a:extLst>
          </p:cNvPr>
          <p:cNvSpPr/>
          <p:nvPr/>
        </p:nvSpPr>
        <p:spPr>
          <a:xfrm>
            <a:off x="4988205" y="5646107"/>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D59BAC6-E87F-0245-BF21-D574B435583C}"/>
              </a:ext>
            </a:extLst>
          </p:cNvPr>
          <p:cNvSpPr/>
          <p:nvPr/>
        </p:nvSpPr>
        <p:spPr>
          <a:xfrm>
            <a:off x="7171765" y="548930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26E5A8E-0CC5-184F-B01C-7B68463D1FE8}"/>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umming Junction 24">
            <a:extLst>
              <a:ext uri="{FF2B5EF4-FFF2-40B4-BE49-F238E27FC236}">
                <a16:creationId xmlns:a16="http://schemas.microsoft.com/office/drawing/2014/main" id="{EC382DE3-3C92-7D4D-A575-A902ED308010}"/>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355134A0-23A3-9D40-8575-5C5B85DAE2CE}"/>
              </a:ext>
            </a:extLst>
          </p:cNvPr>
          <p:cNvCxnSpPr>
            <a:cxnSpLocks/>
            <a:stCxn id="4" idx="7"/>
            <a:endCxn id="25"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A786CF-3CEC-D845-A69C-18450003AD25}"/>
              </a:ext>
            </a:extLst>
          </p:cNvPr>
          <p:cNvCxnSpPr>
            <a:cxnSpLocks/>
            <a:stCxn id="6" idx="1"/>
            <a:endCxn id="25" idx="6"/>
          </p:cNvCxnSpPr>
          <p:nvPr/>
        </p:nvCxnSpPr>
        <p:spPr>
          <a:xfrm flipH="1" flipV="1">
            <a:off x="4309223" y="4997137"/>
            <a:ext cx="2051747" cy="146293"/>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C380C4-B504-FE43-AA3D-BC77D4D8C489}"/>
              </a:ext>
            </a:extLst>
          </p:cNvPr>
          <p:cNvSpPr/>
          <p:nvPr/>
        </p:nvSpPr>
        <p:spPr>
          <a:xfrm>
            <a:off x="6964829" y="5489300"/>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3B1662E-C9F5-AF4A-B8DB-0478E3DB8DC4}"/>
              </a:ext>
            </a:extLst>
          </p:cNvPr>
          <p:cNvSpPr/>
          <p:nvPr/>
        </p:nvSpPr>
        <p:spPr>
          <a:xfrm>
            <a:off x="4902200" y="4864572"/>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39F3938-5D3E-704E-B3A5-02CB85A86158}"/>
              </a:ext>
            </a:extLst>
          </p:cNvPr>
          <p:cNvSpPr/>
          <p:nvPr/>
        </p:nvSpPr>
        <p:spPr>
          <a:xfrm>
            <a:off x="3236259" y="4825996"/>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7640CE-EAEB-9947-A2CB-2BB011CBEFC0}"/>
              </a:ext>
            </a:extLst>
          </p:cNvPr>
          <p:cNvSpPr/>
          <p:nvPr/>
        </p:nvSpPr>
        <p:spPr>
          <a:xfrm>
            <a:off x="1829290" y="5032317"/>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0C537D4-F8C0-9441-A3FD-5ACBA9BF52B1}"/>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2847C1A-085D-DB42-BF4C-3E3126187025}"/>
              </a:ext>
            </a:extLst>
          </p:cNvPr>
          <p:cNvSpPr/>
          <p:nvPr/>
        </p:nvSpPr>
        <p:spPr>
          <a:xfrm rot="579574">
            <a:off x="25199" y="4708918"/>
            <a:ext cx="2943178" cy="79795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24086B2-A78D-3149-8EA1-6951D3F5FC57}"/>
              </a:ext>
            </a:extLst>
          </p:cNvPr>
          <p:cNvSpPr/>
          <p:nvPr/>
        </p:nvSpPr>
        <p:spPr>
          <a:xfrm>
            <a:off x="3101940" y="4467651"/>
            <a:ext cx="2144227"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485DB2C-0773-444C-BE97-256A511F4362}"/>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9724306D-38D0-EE46-B5FA-A3F17BDE97B0}"/>
              </a:ext>
            </a:extLst>
          </p:cNvPr>
          <p:cNvSpPr/>
          <p:nvPr/>
        </p:nvSpPr>
        <p:spPr>
          <a:xfrm rot="1350262">
            <a:off x="5962524" y="5033149"/>
            <a:ext cx="2838428"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8F8B21A9-151D-2847-AE68-D75CDB7E2F49}"/>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44" name="TextBox 43">
            <a:extLst>
              <a:ext uri="{FF2B5EF4-FFF2-40B4-BE49-F238E27FC236}">
                <a16:creationId xmlns:a16="http://schemas.microsoft.com/office/drawing/2014/main" id="{F5C17211-B1FE-B945-A90B-8E89111AA425}"/>
              </a:ext>
            </a:extLst>
          </p:cNvPr>
          <p:cNvSpPr txBox="1"/>
          <p:nvPr/>
        </p:nvSpPr>
        <p:spPr>
          <a:xfrm>
            <a:off x="4862293" y="4141090"/>
            <a:ext cx="620683" cy="369332"/>
          </a:xfrm>
          <a:prstGeom prst="rect">
            <a:avLst/>
          </a:prstGeom>
          <a:noFill/>
        </p:spPr>
        <p:txBody>
          <a:bodyPr wrap="none" rtlCol="0">
            <a:spAutoFit/>
          </a:bodyPr>
          <a:lstStyle/>
          <a:p>
            <a:r>
              <a:rPr lang="en-GB" dirty="0"/>
              <a:t>AS2</a:t>
            </a:r>
          </a:p>
        </p:txBody>
      </p:sp>
      <p:sp>
        <p:nvSpPr>
          <p:cNvPr id="45" name="TextBox 44">
            <a:extLst>
              <a:ext uri="{FF2B5EF4-FFF2-40B4-BE49-F238E27FC236}">
                <a16:creationId xmlns:a16="http://schemas.microsoft.com/office/drawing/2014/main" id="{DE3B1C30-F343-E740-A24B-D7FF5938022B}"/>
              </a:ext>
            </a:extLst>
          </p:cNvPr>
          <p:cNvSpPr txBox="1"/>
          <p:nvPr/>
        </p:nvSpPr>
        <p:spPr>
          <a:xfrm>
            <a:off x="7576794" y="4661059"/>
            <a:ext cx="620683" cy="369332"/>
          </a:xfrm>
          <a:prstGeom prst="rect">
            <a:avLst/>
          </a:prstGeom>
          <a:noFill/>
        </p:spPr>
        <p:txBody>
          <a:bodyPr wrap="none" rtlCol="0">
            <a:spAutoFit/>
          </a:bodyPr>
          <a:lstStyle/>
          <a:p>
            <a:r>
              <a:rPr lang="en-GB" dirty="0"/>
              <a:t>AS3</a:t>
            </a:r>
          </a:p>
        </p:txBody>
      </p:sp>
      <p:sp>
        <p:nvSpPr>
          <p:cNvPr id="46" name="TextBox 45">
            <a:extLst>
              <a:ext uri="{FF2B5EF4-FFF2-40B4-BE49-F238E27FC236}">
                <a16:creationId xmlns:a16="http://schemas.microsoft.com/office/drawing/2014/main" id="{4EAEDF65-FA3A-D34D-8767-5117763B6093}"/>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
        <p:nvSpPr>
          <p:cNvPr id="34" name="TextBox 33">
            <a:extLst>
              <a:ext uri="{FF2B5EF4-FFF2-40B4-BE49-F238E27FC236}">
                <a16:creationId xmlns:a16="http://schemas.microsoft.com/office/drawing/2014/main" id="{ED7A14C8-205B-D142-BAAA-8766B4BB8E45}"/>
              </a:ext>
            </a:extLst>
          </p:cNvPr>
          <p:cNvSpPr txBox="1"/>
          <p:nvPr/>
        </p:nvSpPr>
        <p:spPr>
          <a:xfrm>
            <a:off x="530159" y="2394460"/>
            <a:ext cx="3057247" cy="923330"/>
          </a:xfrm>
          <a:prstGeom prst="rect">
            <a:avLst/>
          </a:prstGeom>
          <a:noFill/>
        </p:spPr>
        <p:txBody>
          <a:bodyPr wrap="none" rtlCol="0">
            <a:spAutoFit/>
          </a:bodyPr>
          <a:lstStyle/>
          <a:p>
            <a:r>
              <a:rPr lang="en-GB" b="1" dirty="0"/>
              <a:t>Routing table</a:t>
            </a:r>
          </a:p>
          <a:p>
            <a:r>
              <a:rPr lang="en-GB" dirty="0"/>
              <a:t>AS4 AS3  	1.2.3.0/24</a:t>
            </a:r>
          </a:p>
          <a:p>
            <a:r>
              <a:rPr lang="en-GB" dirty="0"/>
              <a:t>AS4	 	9.1.3.0/24</a:t>
            </a:r>
          </a:p>
        </p:txBody>
      </p:sp>
      <p:cxnSp>
        <p:nvCxnSpPr>
          <p:cNvPr id="38" name="Straight Arrow Connector 37">
            <a:extLst>
              <a:ext uri="{FF2B5EF4-FFF2-40B4-BE49-F238E27FC236}">
                <a16:creationId xmlns:a16="http://schemas.microsoft.com/office/drawing/2014/main" id="{C22E4FA1-D5F8-A04C-8DC3-B276DF02BC58}"/>
              </a:ext>
            </a:extLst>
          </p:cNvPr>
          <p:cNvCxnSpPr>
            <a:stCxn id="34" idx="2"/>
          </p:cNvCxnSpPr>
          <p:nvPr/>
        </p:nvCxnSpPr>
        <p:spPr>
          <a:xfrm>
            <a:off x="2058783" y="3317790"/>
            <a:ext cx="146535" cy="16307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51EED41-C951-384A-AAA7-104B8F83CFF4}"/>
              </a:ext>
            </a:extLst>
          </p:cNvPr>
          <p:cNvSpPr txBox="1"/>
          <p:nvPr/>
        </p:nvSpPr>
        <p:spPr>
          <a:xfrm>
            <a:off x="5202983" y="1735873"/>
            <a:ext cx="3249608" cy="923330"/>
          </a:xfrm>
          <a:prstGeom prst="rect">
            <a:avLst/>
          </a:prstGeom>
          <a:noFill/>
        </p:spPr>
        <p:txBody>
          <a:bodyPr wrap="none" rtlCol="0">
            <a:spAutoFit/>
          </a:bodyPr>
          <a:lstStyle/>
          <a:p>
            <a:r>
              <a:rPr lang="en-GB" b="1" dirty="0"/>
              <a:t>Routing table</a:t>
            </a:r>
          </a:p>
          <a:p>
            <a:r>
              <a:rPr lang="en-GB" dirty="0"/>
              <a:t>AS2 AS1	99.1.2.0/24</a:t>
            </a:r>
          </a:p>
          <a:p>
            <a:r>
              <a:rPr lang="en-GB" dirty="0"/>
              <a:t>AS4		  9.1.3.0/24</a:t>
            </a:r>
          </a:p>
        </p:txBody>
      </p:sp>
      <p:cxnSp>
        <p:nvCxnSpPr>
          <p:cNvPr id="48" name="Straight Arrow Connector 47">
            <a:extLst>
              <a:ext uri="{FF2B5EF4-FFF2-40B4-BE49-F238E27FC236}">
                <a16:creationId xmlns:a16="http://schemas.microsoft.com/office/drawing/2014/main" id="{3B5C11EA-AAD2-1D44-ACF8-4D32E069541B}"/>
              </a:ext>
            </a:extLst>
          </p:cNvPr>
          <p:cNvCxnSpPr>
            <a:cxnSpLocks/>
            <a:endCxn id="42" idx="1"/>
          </p:cNvCxnSpPr>
          <p:nvPr/>
        </p:nvCxnSpPr>
        <p:spPr>
          <a:xfrm flipH="1">
            <a:off x="6584972" y="2695028"/>
            <a:ext cx="358828" cy="2121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74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18FF86-C990-7A4B-9B96-0657873CEECC}"/>
              </a:ext>
            </a:extLst>
          </p:cNvPr>
          <p:cNvSpPr>
            <a:spLocks noGrp="1"/>
          </p:cNvSpPr>
          <p:nvPr>
            <p:ph idx="1"/>
          </p:nvPr>
        </p:nvSpPr>
        <p:spPr/>
        <p:txBody>
          <a:bodyPr/>
          <a:lstStyle/>
          <a:p>
            <a:pPr marL="0" indent="0">
              <a:buNone/>
            </a:pPr>
            <a:r>
              <a:rPr lang="en-GB" dirty="0"/>
              <a:t>AS22723: United Nations</a:t>
            </a:r>
          </a:p>
          <a:p>
            <a:pPr marL="0" indent="0">
              <a:buNone/>
            </a:pPr>
            <a:r>
              <a:rPr lang="en-GB" dirty="0"/>
              <a:t>AS1: Level 3 Parent, LLC</a:t>
            </a:r>
          </a:p>
          <a:p>
            <a:pPr marL="0" indent="0">
              <a:buNone/>
            </a:pPr>
            <a:r>
              <a:rPr lang="en-GB" dirty="0"/>
              <a:t>AS48751: COLT -&gt; Manages network for UN Geneva</a:t>
            </a:r>
          </a:p>
          <a:p>
            <a:pPr marL="0" indent="0">
              <a:buNone/>
            </a:pPr>
            <a:r>
              <a:rPr lang="en-GB" dirty="0"/>
              <a:t>AS9092: Open Systems AG</a:t>
            </a:r>
          </a:p>
          <a:p>
            <a:pPr marL="0" indent="0">
              <a:buNone/>
            </a:pPr>
            <a:r>
              <a:rPr lang="en-GB"/>
              <a:t>…..</a:t>
            </a:r>
          </a:p>
          <a:p>
            <a:pPr marL="0" indent="0">
              <a:buNone/>
            </a:pPr>
            <a:endParaRPr lang="en-GB" dirty="0"/>
          </a:p>
        </p:txBody>
      </p:sp>
      <p:sp>
        <p:nvSpPr>
          <p:cNvPr id="3" name="Title 2">
            <a:extLst>
              <a:ext uri="{FF2B5EF4-FFF2-40B4-BE49-F238E27FC236}">
                <a16:creationId xmlns:a16="http://schemas.microsoft.com/office/drawing/2014/main" id="{F1A4932F-65FE-F848-BA39-411F144D3A96}"/>
              </a:ext>
            </a:extLst>
          </p:cNvPr>
          <p:cNvSpPr>
            <a:spLocks noGrp="1"/>
          </p:cNvSpPr>
          <p:nvPr>
            <p:ph type="title"/>
          </p:nvPr>
        </p:nvSpPr>
        <p:spPr/>
        <p:txBody>
          <a:bodyPr/>
          <a:lstStyle/>
          <a:p>
            <a:r>
              <a:rPr lang="en-GB" dirty="0"/>
              <a:t>Some interesting AS</a:t>
            </a:r>
          </a:p>
        </p:txBody>
      </p:sp>
    </p:spTree>
    <p:extLst>
      <p:ext uri="{BB962C8B-B14F-4D97-AF65-F5344CB8AC3E}">
        <p14:creationId xmlns:p14="http://schemas.microsoft.com/office/powerpoint/2010/main" val="3877963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FB027-967E-0B4E-80F3-8D296ACC1887}"/>
              </a:ext>
            </a:extLst>
          </p:cNvPr>
          <p:cNvSpPr>
            <a:spLocks noGrp="1"/>
          </p:cNvSpPr>
          <p:nvPr>
            <p:ph type="title"/>
          </p:nvPr>
        </p:nvSpPr>
        <p:spPr/>
        <p:txBody>
          <a:bodyPr/>
          <a:lstStyle/>
          <a:p>
            <a:r>
              <a:rPr lang="en-GB" dirty="0"/>
              <a:t>Global Topology (1969)</a:t>
            </a:r>
          </a:p>
        </p:txBody>
      </p:sp>
      <p:pic>
        <p:nvPicPr>
          <p:cNvPr id="5" name="Shape 534">
            <a:extLst>
              <a:ext uri="{FF2B5EF4-FFF2-40B4-BE49-F238E27FC236}">
                <a16:creationId xmlns:a16="http://schemas.microsoft.com/office/drawing/2014/main" id="{A25BF6B5-D8E9-BE42-85EB-8A2C9DBF31C2}"/>
              </a:ext>
            </a:extLst>
          </p:cNvPr>
          <p:cNvPicPr preferRelativeResize="0"/>
          <p:nvPr/>
        </p:nvPicPr>
        <p:blipFill rotWithShape="1">
          <a:blip r:embed="rId2">
            <a:alphaModFix/>
          </a:blip>
          <a:srcRect/>
          <a:stretch/>
        </p:blipFill>
        <p:spPr>
          <a:xfrm>
            <a:off x="1752600" y="1447800"/>
            <a:ext cx="4495800" cy="3810000"/>
          </a:xfrm>
          <a:prstGeom prst="rect">
            <a:avLst/>
          </a:prstGeom>
          <a:noFill/>
          <a:ln>
            <a:noFill/>
          </a:ln>
        </p:spPr>
      </p:pic>
      <p:sp>
        <p:nvSpPr>
          <p:cNvPr id="6" name="TextBox 5">
            <a:extLst>
              <a:ext uri="{FF2B5EF4-FFF2-40B4-BE49-F238E27FC236}">
                <a16:creationId xmlns:a16="http://schemas.microsoft.com/office/drawing/2014/main" id="{B2A36162-6F23-BD4F-BA7D-B351AE58F803}"/>
              </a:ext>
            </a:extLst>
          </p:cNvPr>
          <p:cNvSpPr txBox="1"/>
          <p:nvPr/>
        </p:nvSpPr>
        <p:spPr>
          <a:xfrm>
            <a:off x="3199015" y="5826759"/>
            <a:ext cx="4057521" cy="246221"/>
          </a:xfrm>
          <a:prstGeom prst="rect">
            <a:avLst/>
          </a:prstGeom>
          <a:noFill/>
        </p:spPr>
        <p:txBody>
          <a:bodyPr wrap="none" rtlCol="0">
            <a:spAutoFit/>
          </a:bodyPr>
          <a:lstStyle/>
          <a:p>
            <a:r>
              <a:rPr lang="en-GB" sz="1000" dirty="0">
                <a:latin typeface="Calibri Light" charset="0"/>
                <a:ea typeface="Calibri Light" charset="0"/>
                <a:cs typeface="Calibri Light" charset="0"/>
              </a:rPr>
              <a:t>Source: https://</a:t>
            </a:r>
            <a:r>
              <a:rPr lang="en-GB" sz="1000" dirty="0" err="1">
                <a:latin typeface="Calibri Light" charset="0"/>
                <a:ea typeface="Calibri Light" charset="0"/>
                <a:cs typeface="Calibri Light" charset="0"/>
              </a:rPr>
              <a:t>www.darpa.mil</a:t>
            </a:r>
            <a:r>
              <a:rPr lang="en-GB" sz="1000" dirty="0">
                <a:latin typeface="Calibri Light" charset="0"/>
                <a:ea typeface="Calibri Light" charset="0"/>
                <a:cs typeface="Calibri Light" charset="0"/>
              </a:rPr>
              <a:t>/about-us/</a:t>
            </a:r>
            <a:r>
              <a:rPr lang="en-GB" sz="1000" dirty="0" err="1">
                <a:latin typeface="Calibri Light" charset="0"/>
                <a:ea typeface="Calibri Light" charset="0"/>
                <a:cs typeface="Calibri Light" charset="0"/>
              </a:rPr>
              <a:t>darpa-history-and-timeline?PP</a:t>
            </a:r>
            <a:r>
              <a:rPr lang="en-GB" sz="1000" dirty="0">
                <a:latin typeface="Calibri Light" charset="0"/>
                <a:ea typeface="Calibri Light" charset="0"/>
                <a:cs typeface="Calibri Light" charset="0"/>
              </a:rPr>
              <a:t>=2</a:t>
            </a:r>
          </a:p>
        </p:txBody>
      </p:sp>
    </p:spTree>
    <p:extLst>
      <p:ext uri="{BB962C8B-B14F-4D97-AF65-F5344CB8AC3E}">
        <p14:creationId xmlns:p14="http://schemas.microsoft.com/office/powerpoint/2010/main" val="29323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610C3-A28C-9B42-B6DF-527AD346DF07}"/>
              </a:ext>
            </a:extLst>
          </p:cNvPr>
          <p:cNvSpPr>
            <a:spLocks noGrp="1"/>
          </p:cNvSpPr>
          <p:nvPr>
            <p:ph type="title"/>
          </p:nvPr>
        </p:nvSpPr>
        <p:spPr/>
        <p:txBody>
          <a:bodyPr/>
          <a:lstStyle/>
          <a:p>
            <a:r>
              <a:rPr lang="en-GB" dirty="0"/>
              <a:t>Internet Topology (2017)</a:t>
            </a:r>
          </a:p>
        </p:txBody>
      </p:sp>
      <p:pic>
        <p:nvPicPr>
          <p:cNvPr id="4" name="Shape 541">
            <a:extLst>
              <a:ext uri="{FF2B5EF4-FFF2-40B4-BE49-F238E27FC236}">
                <a16:creationId xmlns:a16="http://schemas.microsoft.com/office/drawing/2014/main" id="{C30D9E61-F4FE-CD4A-A5AF-B0F4E7D4D6B1}"/>
              </a:ext>
            </a:extLst>
          </p:cNvPr>
          <p:cNvPicPr preferRelativeResize="0"/>
          <p:nvPr/>
        </p:nvPicPr>
        <p:blipFill rotWithShape="1">
          <a:blip r:embed="rId2">
            <a:alphaModFix/>
          </a:blip>
          <a:srcRect/>
          <a:stretch/>
        </p:blipFill>
        <p:spPr>
          <a:xfrm>
            <a:off x="1828800" y="1143000"/>
            <a:ext cx="4724400" cy="4503220"/>
          </a:xfrm>
          <a:prstGeom prst="rect">
            <a:avLst/>
          </a:prstGeom>
          <a:noFill/>
          <a:ln>
            <a:noFill/>
          </a:ln>
        </p:spPr>
      </p:pic>
      <p:sp>
        <p:nvSpPr>
          <p:cNvPr id="5" name="TextBox 4">
            <a:extLst>
              <a:ext uri="{FF2B5EF4-FFF2-40B4-BE49-F238E27FC236}">
                <a16:creationId xmlns:a16="http://schemas.microsoft.com/office/drawing/2014/main" id="{19E8D5F6-15A9-1B42-86F9-B86BEA4A998F}"/>
              </a:ext>
            </a:extLst>
          </p:cNvPr>
          <p:cNvSpPr txBox="1"/>
          <p:nvPr/>
        </p:nvSpPr>
        <p:spPr>
          <a:xfrm>
            <a:off x="3192087" y="5951913"/>
            <a:ext cx="4437433" cy="261610"/>
          </a:xfrm>
          <a:prstGeom prst="rect">
            <a:avLst/>
          </a:prstGeom>
          <a:noFill/>
        </p:spPr>
        <p:txBody>
          <a:bodyPr wrap="none" rtlCol="0">
            <a:spAutoFit/>
          </a:bodyPr>
          <a:lstStyle/>
          <a:p>
            <a:r>
              <a:rPr lang="en-GB" sz="1100" dirty="0">
                <a:latin typeface="Calibri Light" charset="0"/>
                <a:ea typeface="Calibri Light" charset="0"/>
                <a:cs typeface="Calibri Light" charset="0"/>
              </a:rPr>
              <a:t>Source: https://</a:t>
            </a:r>
            <a:r>
              <a:rPr lang="en-GB" sz="1100" dirty="0" err="1">
                <a:latin typeface="Calibri Light" charset="0"/>
                <a:ea typeface="Calibri Light" charset="0"/>
                <a:cs typeface="Calibri Light" charset="0"/>
              </a:rPr>
              <a:t>www.caida.org</a:t>
            </a:r>
            <a:r>
              <a:rPr lang="en-GB" sz="1100" dirty="0">
                <a:latin typeface="Calibri Light" charset="0"/>
                <a:ea typeface="Calibri Light" charset="0"/>
                <a:cs typeface="Calibri Light" charset="0"/>
              </a:rPr>
              <a:t>/research/topology/</a:t>
            </a:r>
            <a:r>
              <a:rPr lang="en-GB" sz="1100" dirty="0" err="1">
                <a:latin typeface="Calibri Light" charset="0"/>
                <a:ea typeface="Calibri Light" charset="0"/>
                <a:cs typeface="Calibri Light" charset="0"/>
              </a:rPr>
              <a:t>as_core_network</a:t>
            </a:r>
            <a:r>
              <a:rPr lang="en-GB" sz="1100" dirty="0">
                <a:latin typeface="Calibri Light" charset="0"/>
                <a:ea typeface="Calibri Light" charset="0"/>
                <a:cs typeface="Calibri Light" charset="0"/>
              </a:rPr>
              <a:t>/2015/</a:t>
            </a:r>
          </a:p>
        </p:txBody>
      </p:sp>
    </p:spTree>
    <p:extLst>
      <p:ext uri="{BB962C8B-B14F-4D97-AF65-F5344CB8AC3E}">
        <p14:creationId xmlns:p14="http://schemas.microsoft.com/office/powerpoint/2010/main" val="359003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777A-5F4D-5145-80CF-E23B6FAD80D9}"/>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10F702FD-C0DD-B34D-9028-CEF7786BB07D}"/>
              </a:ext>
            </a:extLst>
          </p:cNvPr>
          <p:cNvPicPr>
            <a:picLocks noChangeAspect="1"/>
          </p:cNvPicPr>
          <p:nvPr/>
        </p:nvPicPr>
        <p:blipFill>
          <a:blip r:embed="rId3"/>
          <a:stretch>
            <a:fillRect/>
          </a:stretch>
        </p:blipFill>
        <p:spPr>
          <a:xfrm>
            <a:off x="0" y="1121"/>
            <a:ext cx="9144000" cy="6855757"/>
          </a:xfrm>
          <a:prstGeom prst="rect">
            <a:avLst/>
          </a:prstGeom>
        </p:spPr>
      </p:pic>
    </p:spTree>
    <p:extLst>
      <p:ext uri="{BB962C8B-B14F-4D97-AF65-F5344CB8AC3E}">
        <p14:creationId xmlns:p14="http://schemas.microsoft.com/office/powerpoint/2010/main" val="100545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66C88-8C3A-6140-9729-0D77A31EBE0D}"/>
              </a:ext>
            </a:extLst>
          </p:cNvPr>
          <p:cNvSpPr>
            <a:spLocks noGrp="1"/>
          </p:cNvSpPr>
          <p:nvPr>
            <p:ph idx="1"/>
          </p:nvPr>
        </p:nvSpPr>
        <p:spPr/>
        <p:txBody>
          <a:bodyPr/>
          <a:lstStyle/>
          <a:p>
            <a:pPr marL="0" indent="0">
              <a:buNone/>
            </a:pPr>
            <a:r>
              <a:rPr lang="en-GB" dirty="0"/>
              <a:t>The internet runs on the Internet Protocol </a:t>
            </a:r>
          </a:p>
          <a:p>
            <a:pPr marL="0" indent="0">
              <a:buNone/>
            </a:pPr>
            <a:r>
              <a:rPr lang="en-GB" dirty="0"/>
              <a:t>On top of this are different other protocols</a:t>
            </a:r>
          </a:p>
          <a:p>
            <a:pPr marL="0" indent="0">
              <a:buNone/>
            </a:pPr>
            <a:r>
              <a:rPr lang="en-GB" b="1" dirty="0"/>
              <a:t>TCP</a:t>
            </a:r>
            <a:r>
              <a:rPr lang="en-GB" dirty="0"/>
              <a:t>: </a:t>
            </a:r>
            <a:r>
              <a:rPr lang="en-US" dirty="0"/>
              <a:t>Transmission Control Protocol </a:t>
            </a:r>
          </a:p>
          <a:p>
            <a:pPr marL="0" indent="0">
              <a:buNone/>
            </a:pPr>
            <a:r>
              <a:rPr lang="en-US" dirty="0"/>
              <a:t>For stateful connections</a:t>
            </a:r>
          </a:p>
          <a:p>
            <a:pPr marL="0" indent="0">
              <a:buNone/>
            </a:pPr>
            <a:r>
              <a:rPr lang="en-US" b="1" dirty="0"/>
              <a:t>UDP</a:t>
            </a:r>
            <a:r>
              <a:rPr lang="en-US" dirty="0"/>
              <a:t>: User Datagram Protocol</a:t>
            </a:r>
          </a:p>
          <a:p>
            <a:pPr marL="0" indent="0">
              <a:buNone/>
            </a:pPr>
            <a:r>
              <a:rPr lang="en-US" dirty="0"/>
              <a:t>For stateless </a:t>
            </a:r>
            <a:r>
              <a:rPr lang="en-US" dirty="0" err="1"/>
              <a:t>conections</a:t>
            </a:r>
            <a:endParaRPr lang="en-US" dirty="0"/>
          </a:p>
          <a:p>
            <a:pPr marL="0" indent="0">
              <a:buNone/>
            </a:pPr>
            <a:r>
              <a:rPr lang="en-US" b="1" dirty="0"/>
              <a:t>ICMP</a:t>
            </a:r>
            <a:r>
              <a:rPr lang="en-US" dirty="0"/>
              <a:t>: The Internet Control Message Protocol</a:t>
            </a:r>
            <a:r>
              <a:rPr lang="en-GB" dirty="0"/>
              <a:t> </a:t>
            </a:r>
          </a:p>
          <a:p>
            <a:pPr marL="0" indent="0">
              <a:buNone/>
            </a:pPr>
            <a:r>
              <a:rPr lang="en-GB" dirty="0"/>
              <a:t>Control traffic</a:t>
            </a:r>
          </a:p>
          <a:p>
            <a:pPr marL="0" indent="0">
              <a:buNone/>
            </a:pPr>
            <a:endParaRPr lang="en-GB" dirty="0"/>
          </a:p>
        </p:txBody>
      </p:sp>
      <p:sp>
        <p:nvSpPr>
          <p:cNvPr id="3" name="Title 2">
            <a:extLst>
              <a:ext uri="{FF2B5EF4-FFF2-40B4-BE49-F238E27FC236}">
                <a16:creationId xmlns:a16="http://schemas.microsoft.com/office/drawing/2014/main" id="{D3A4350D-9473-7F49-B71C-E1659AE99407}"/>
              </a:ext>
            </a:extLst>
          </p:cNvPr>
          <p:cNvSpPr>
            <a:spLocks noGrp="1"/>
          </p:cNvSpPr>
          <p:nvPr>
            <p:ph type="title"/>
          </p:nvPr>
        </p:nvSpPr>
        <p:spPr/>
        <p:txBody>
          <a:bodyPr/>
          <a:lstStyle/>
          <a:p>
            <a:r>
              <a:rPr lang="en-GB" dirty="0"/>
              <a:t>Protocols</a:t>
            </a:r>
          </a:p>
        </p:txBody>
      </p:sp>
    </p:spTree>
    <p:extLst>
      <p:ext uri="{BB962C8B-B14F-4D97-AF65-F5344CB8AC3E}">
        <p14:creationId xmlns:p14="http://schemas.microsoft.com/office/powerpoint/2010/main" val="2792891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56A36B-C308-7048-A7D5-A72660595C50}"/>
              </a:ext>
            </a:extLst>
          </p:cNvPr>
          <p:cNvSpPr>
            <a:spLocks noGrp="1"/>
          </p:cNvSpPr>
          <p:nvPr>
            <p:ph idx="1"/>
          </p:nvPr>
        </p:nvSpPr>
        <p:spPr/>
        <p:txBody>
          <a:bodyPr>
            <a:normAutofit/>
          </a:bodyPr>
          <a:lstStyle/>
          <a:p>
            <a:pPr marL="0" indent="0">
              <a:buNone/>
            </a:pPr>
            <a:r>
              <a:rPr lang="en-GB" dirty="0"/>
              <a:t>UDP and TCP user ports think street numbers</a:t>
            </a:r>
          </a:p>
          <a:p>
            <a:pPr marL="0" indent="0">
              <a:buNone/>
            </a:pPr>
            <a:endParaRPr lang="en-GB" dirty="0"/>
          </a:p>
          <a:p>
            <a:pPr marL="0" indent="0">
              <a:buNone/>
            </a:pPr>
            <a:r>
              <a:rPr lang="en-GB" dirty="0"/>
              <a:t>Each connection is a tuple:</a:t>
            </a:r>
          </a:p>
          <a:p>
            <a:pPr marL="0" indent="0">
              <a:buNone/>
            </a:pPr>
            <a:endParaRPr lang="en-GB" dirty="0"/>
          </a:p>
          <a:p>
            <a:pPr marL="0" indent="0">
              <a:buNone/>
            </a:pPr>
            <a:r>
              <a:rPr lang="en-GB" dirty="0"/>
              <a:t>Source IP, Source Port, Destination IP, Destination Port</a:t>
            </a:r>
          </a:p>
          <a:p>
            <a:pPr marL="0" indent="0">
              <a:buNone/>
            </a:pPr>
            <a:r>
              <a:rPr lang="en-GB" dirty="0"/>
              <a:t>						  What do I want</a:t>
            </a:r>
          </a:p>
          <a:p>
            <a:pPr marL="0" indent="0">
              <a:buNone/>
            </a:pPr>
            <a:r>
              <a:rPr lang="en-GB" dirty="0"/>
              <a:t>				   Where do I go to</a:t>
            </a:r>
          </a:p>
          <a:p>
            <a:pPr marL="0" indent="0">
              <a:buNone/>
            </a:pPr>
            <a:r>
              <a:rPr lang="en-GB" dirty="0"/>
              <a:t>		Keeps track of connections</a:t>
            </a:r>
          </a:p>
          <a:p>
            <a:pPr marL="0" indent="0">
              <a:buNone/>
            </a:pPr>
            <a:r>
              <a:rPr lang="en-GB" dirty="0"/>
              <a:t>     Where do I come from</a:t>
            </a:r>
          </a:p>
        </p:txBody>
      </p:sp>
      <p:sp>
        <p:nvSpPr>
          <p:cNvPr id="3" name="Title 2">
            <a:extLst>
              <a:ext uri="{FF2B5EF4-FFF2-40B4-BE49-F238E27FC236}">
                <a16:creationId xmlns:a16="http://schemas.microsoft.com/office/drawing/2014/main" id="{5BCCC607-7C35-B04F-B1A3-FB086809698C}"/>
              </a:ext>
            </a:extLst>
          </p:cNvPr>
          <p:cNvSpPr>
            <a:spLocks noGrp="1"/>
          </p:cNvSpPr>
          <p:nvPr>
            <p:ph type="title"/>
          </p:nvPr>
        </p:nvSpPr>
        <p:spPr/>
        <p:txBody>
          <a:bodyPr/>
          <a:lstStyle/>
          <a:p>
            <a:r>
              <a:rPr lang="en-GB" dirty="0"/>
              <a:t>Ports</a:t>
            </a:r>
          </a:p>
        </p:txBody>
      </p:sp>
      <p:cxnSp>
        <p:nvCxnSpPr>
          <p:cNvPr id="7" name="Straight Arrow Connector 6">
            <a:extLst>
              <a:ext uri="{FF2B5EF4-FFF2-40B4-BE49-F238E27FC236}">
                <a16:creationId xmlns:a16="http://schemas.microsoft.com/office/drawing/2014/main" id="{862A9926-5015-174D-87D1-ACFA124ECEF5}"/>
              </a:ext>
            </a:extLst>
          </p:cNvPr>
          <p:cNvCxnSpPr>
            <a:cxnSpLocks/>
          </p:cNvCxnSpPr>
          <p:nvPr/>
        </p:nvCxnSpPr>
        <p:spPr>
          <a:xfrm flipV="1">
            <a:off x="786384" y="4050792"/>
            <a:ext cx="0" cy="1755648"/>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62ECBFB-2132-A449-AFFE-2BB00EE635CA}"/>
              </a:ext>
            </a:extLst>
          </p:cNvPr>
          <p:cNvCxnSpPr>
            <a:cxnSpLocks/>
          </p:cNvCxnSpPr>
          <p:nvPr/>
        </p:nvCxnSpPr>
        <p:spPr>
          <a:xfrm flipV="1">
            <a:off x="2228088" y="3968496"/>
            <a:ext cx="0" cy="1399032"/>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329ECC1-92EC-9948-92B7-5A0629B43018}"/>
              </a:ext>
            </a:extLst>
          </p:cNvPr>
          <p:cNvCxnSpPr>
            <a:cxnSpLocks/>
          </p:cNvCxnSpPr>
          <p:nvPr/>
        </p:nvCxnSpPr>
        <p:spPr>
          <a:xfrm flipV="1">
            <a:off x="4358640" y="3968496"/>
            <a:ext cx="0" cy="850392"/>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8860F82-19EB-E847-BC14-557ADBB7DBA9}"/>
              </a:ext>
            </a:extLst>
          </p:cNvPr>
          <p:cNvCxnSpPr>
            <a:cxnSpLocks/>
          </p:cNvCxnSpPr>
          <p:nvPr/>
        </p:nvCxnSpPr>
        <p:spPr>
          <a:xfrm flipV="1">
            <a:off x="6086856" y="3968496"/>
            <a:ext cx="0" cy="393192"/>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7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00A1F2-1FC7-3041-9114-F5327120CD2D}"/>
              </a:ext>
            </a:extLst>
          </p:cNvPr>
          <p:cNvSpPr>
            <a:spLocks noGrp="1"/>
          </p:cNvSpPr>
          <p:nvPr>
            <p:ph idx="1"/>
          </p:nvPr>
        </p:nvSpPr>
        <p:spPr/>
        <p:txBody>
          <a:bodyPr/>
          <a:lstStyle/>
          <a:p>
            <a:pPr marL="0" indent="0">
              <a:buNone/>
            </a:pPr>
            <a:r>
              <a:rPr lang="en-US" dirty="0"/>
              <a:t>165.156.40.27:7550 -&gt; 172.217.168.36:443</a:t>
            </a:r>
          </a:p>
          <a:p>
            <a:pPr marL="0" indent="0">
              <a:buNone/>
            </a:pPr>
            <a:endParaRPr lang="en-US" dirty="0"/>
          </a:p>
          <a:p>
            <a:pPr marL="0" indent="0">
              <a:buNone/>
            </a:pPr>
            <a:r>
              <a:rPr lang="en-US" dirty="0"/>
              <a:t>172.217.168.36: www.google.com</a:t>
            </a:r>
          </a:p>
          <a:p>
            <a:pPr marL="0" indent="0">
              <a:buNone/>
            </a:pPr>
            <a:r>
              <a:rPr lang="en-US" dirty="0"/>
              <a:t>443: https </a:t>
            </a:r>
          </a:p>
          <a:p>
            <a:pPr marL="0" indent="0">
              <a:buNone/>
            </a:pPr>
            <a:endParaRPr lang="en-US" dirty="0"/>
          </a:p>
          <a:p>
            <a:pPr marL="0" indent="0">
              <a:buNone/>
            </a:pPr>
            <a:r>
              <a:rPr lang="en-US" b="1" dirty="0"/>
              <a:t>Others</a:t>
            </a:r>
            <a:r>
              <a:rPr lang="en-US" dirty="0"/>
              <a:t>:</a:t>
            </a:r>
          </a:p>
          <a:p>
            <a:pPr marL="0" indent="0">
              <a:buNone/>
            </a:pPr>
            <a:r>
              <a:rPr lang="en-US" dirty="0"/>
              <a:t>25: smtp →Simple mail transfer protocol </a:t>
            </a:r>
          </a:p>
          <a:p>
            <a:pPr marL="0" indent="0">
              <a:buNone/>
            </a:pPr>
            <a:r>
              <a:rPr lang="en-US" dirty="0"/>
              <a:t>80: http (without the s for secure)</a:t>
            </a:r>
            <a:endParaRPr lang="en-GB" dirty="0"/>
          </a:p>
        </p:txBody>
      </p:sp>
      <p:sp>
        <p:nvSpPr>
          <p:cNvPr id="3" name="Title 2">
            <a:extLst>
              <a:ext uri="{FF2B5EF4-FFF2-40B4-BE49-F238E27FC236}">
                <a16:creationId xmlns:a16="http://schemas.microsoft.com/office/drawing/2014/main" id="{9A3C227F-A9D4-B04B-96EC-3B676265196D}"/>
              </a:ext>
            </a:extLst>
          </p:cNvPr>
          <p:cNvSpPr>
            <a:spLocks noGrp="1"/>
          </p:cNvSpPr>
          <p:nvPr>
            <p:ph type="title"/>
          </p:nvPr>
        </p:nvSpPr>
        <p:spPr/>
        <p:txBody>
          <a:bodyPr/>
          <a:lstStyle/>
          <a:p>
            <a:r>
              <a:rPr lang="en-GB" dirty="0"/>
              <a:t>Example https:</a:t>
            </a:r>
          </a:p>
        </p:txBody>
      </p:sp>
    </p:spTree>
    <p:extLst>
      <p:ext uri="{BB962C8B-B14F-4D97-AF65-F5344CB8AC3E}">
        <p14:creationId xmlns:p14="http://schemas.microsoft.com/office/powerpoint/2010/main" val="3423988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68EC9-E714-094B-9A1A-84B8D3B69631}"/>
              </a:ext>
            </a:extLst>
          </p:cNvPr>
          <p:cNvSpPr>
            <a:spLocks noGrp="1"/>
          </p:cNvSpPr>
          <p:nvPr>
            <p:ph idx="1"/>
          </p:nvPr>
        </p:nvSpPr>
        <p:spPr/>
        <p:txBody>
          <a:bodyPr>
            <a:normAutofit/>
          </a:bodyPr>
          <a:lstStyle/>
          <a:p>
            <a:pPr marL="0" indent="0">
              <a:buNone/>
            </a:pPr>
            <a:r>
              <a:rPr lang="en-GB" dirty="0"/>
              <a:t>Who can remember the IP from the last slide?</a:t>
            </a:r>
          </a:p>
          <a:p>
            <a:pPr marL="0" indent="0">
              <a:buNone/>
            </a:pPr>
            <a:endParaRPr lang="en-GB" dirty="0"/>
          </a:p>
          <a:p>
            <a:pPr marL="0" indent="0">
              <a:buNone/>
            </a:pPr>
            <a:r>
              <a:rPr lang="en-GB" dirty="0"/>
              <a:t>Right, no one!</a:t>
            </a:r>
          </a:p>
          <a:p>
            <a:pPr marL="0" indent="0">
              <a:buNone/>
            </a:pPr>
            <a:endParaRPr lang="en-GB" dirty="0"/>
          </a:p>
          <a:p>
            <a:pPr marL="0" indent="0">
              <a:buNone/>
            </a:pPr>
            <a:r>
              <a:rPr lang="en-GB" dirty="0"/>
              <a:t>😃 </a:t>
            </a:r>
            <a:r>
              <a:rPr lang="en-GB" dirty="0" err="1"/>
              <a:t>www.un.org</a:t>
            </a:r>
            <a:r>
              <a:rPr lang="en-GB" dirty="0"/>
              <a:t> 	  ← We need this</a:t>
            </a:r>
          </a:p>
          <a:p>
            <a:pPr marL="0" indent="0">
              <a:buNone/>
            </a:pPr>
            <a:r>
              <a:rPr lang="en-GB" dirty="0"/>
              <a:t>			  ↓</a:t>
            </a:r>
          </a:p>
          <a:p>
            <a:pPr marL="0" indent="0">
              <a:buNone/>
            </a:pPr>
            <a:r>
              <a:rPr lang="en-GB" dirty="0"/>
              <a:t>	       Domain Name System</a:t>
            </a:r>
          </a:p>
          <a:p>
            <a:pPr marL="0" indent="0">
              <a:buNone/>
            </a:pPr>
            <a:r>
              <a:rPr lang="en-GB" dirty="0"/>
              <a:t>			  ↓</a:t>
            </a:r>
          </a:p>
          <a:p>
            <a:pPr marL="0" indent="0">
              <a:buNone/>
            </a:pPr>
            <a:r>
              <a:rPr lang="en-GB" dirty="0"/>
              <a:t>😰 157.150.185.49   ← Computers need this</a:t>
            </a:r>
          </a:p>
        </p:txBody>
      </p:sp>
      <p:sp>
        <p:nvSpPr>
          <p:cNvPr id="3" name="Title 2">
            <a:extLst>
              <a:ext uri="{FF2B5EF4-FFF2-40B4-BE49-F238E27FC236}">
                <a16:creationId xmlns:a16="http://schemas.microsoft.com/office/drawing/2014/main" id="{94D74E64-C6AB-1B46-9977-557D3F8B3494}"/>
              </a:ext>
            </a:extLst>
          </p:cNvPr>
          <p:cNvSpPr>
            <a:spLocks noGrp="1"/>
          </p:cNvSpPr>
          <p:nvPr>
            <p:ph type="title"/>
          </p:nvPr>
        </p:nvSpPr>
        <p:spPr/>
        <p:txBody>
          <a:bodyPr/>
          <a:lstStyle/>
          <a:p>
            <a:r>
              <a:rPr lang="en-GB" dirty="0"/>
              <a:t>DNS</a:t>
            </a:r>
          </a:p>
        </p:txBody>
      </p:sp>
    </p:spTree>
    <p:extLst>
      <p:ext uri="{BB962C8B-B14F-4D97-AF65-F5344CB8AC3E}">
        <p14:creationId xmlns:p14="http://schemas.microsoft.com/office/powerpoint/2010/main" val="3214295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6C8186-CC88-C340-8346-627B97529501}"/>
              </a:ext>
            </a:extLst>
          </p:cNvPr>
          <p:cNvSpPr>
            <a:spLocks noGrp="1"/>
          </p:cNvSpPr>
          <p:nvPr>
            <p:ph type="title"/>
          </p:nvPr>
        </p:nvSpPr>
        <p:spPr/>
        <p:txBody>
          <a:bodyPr/>
          <a:lstStyle/>
          <a:p>
            <a:r>
              <a:rPr lang="en-GB" dirty="0"/>
              <a:t>DNS</a:t>
            </a:r>
          </a:p>
        </p:txBody>
      </p:sp>
      <p:graphicFrame>
        <p:nvGraphicFramePr>
          <p:cNvPr id="4" name="Table 3">
            <a:extLst>
              <a:ext uri="{FF2B5EF4-FFF2-40B4-BE49-F238E27FC236}">
                <a16:creationId xmlns:a16="http://schemas.microsoft.com/office/drawing/2014/main" id="{4A8E5162-0C18-D349-9820-CAAFEA6E7D8E}"/>
              </a:ext>
            </a:extLst>
          </p:cNvPr>
          <p:cNvGraphicFramePr>
            <a:graphicFrameLocks noGrp="1"/>
          </p:cNvGraphicFramePr>
          <p:nvPr>
            <p:extLst>
              <p:ext uri="{D42A27DB-BD31-4B8C-83A1-F6EECF244321}">
                <p14:modId xmlns:p14="http://schemas.microsoft.com/office/powerpoint/2010/main" val="1424773579"/>
              </p:ext>
            </p:extLst>
          </p:nvPr>
        </p:nvGraphicFramePr>
        <p:xfrm>
          <a:off x="457200" y="1397000"/>
          <a:ext cx="8074152" cy="1483360"/>
        </p:xfrm>
        <a:graphic>
          <a:graphicData uri="http://schemas.openxmlformats.org/drawingml/2006/table">
            <a:tbl>
              <a:tblPr firstRow="1" bandRow="1">
                <a:tableStyleId>{D27102A9-8310-4765-A935-A1911B00CA55}</a:tableStyleId>
              </a:tblPr>
              <a:tblGrid>
                <a:gridCol w="2691384">
                  <a:extLst>
                    <a:ext uri="{9D8B030D-6E8A-4147-A177-3AD203B41FA5}">
                      <a16:colId xmlns:a16="http://schemas.microsoft.com/office/drawing/2014/main" val="636214068"/>
                    </a:ext>
                  </a:extLst>
                </a:gridCol>
                <a:gridCol w="2691384">
                  <a:extLst>
                    <a:ext uri="{9D8B030D-6E8A-4147-A177-3AD203B41FA5}">
                      <a16:colId xmlns:a16="http://schemas.microsoft.com/office/drawing/2014/main" val="3802672269"/>
                    </a:ext>
                  </a:extLst>
                </a:gridCol>
                <a:gridCol w="2691384">
                  <a:extLst>
                    <a:ext uri="{9D8B030D-6E8A-4147-A177-3AD203B41FA5}">
                      <a16:colId xmlns:a16="http://schemas.microsoft.com/office/drawing/2014/main" val="1814793109"/>
                    </a:ext>
                  </a:extLst>
                </a:gridCol>
              </a:tblGrid>
              <a:tr h="370840">
                <a:tc>
                  <a:txBody>
                    <a:bodyPr/>
                    <a:lstStyle/>
                    <a:p>
                      <a:r>
                        <a:rPr lang="en-GB" b="0" dirty="0"/>
                        <a:t>Root Servers</a:t>
                      </a:r>
                    </a:p>
                  </a:txBody>
                  <a:tcPr/>
                </a:tc>
                <a:tc>
                  <a:txBody>
                    <a:bodyPr/>
                    <a:lstStyle/>
                    <a:p>
                      <a:pPr algn="ctr"/>
                      <a:r>
                        <a:rPr lang="en-GB" b="0" dirty="0"/>
                        <a:t>.</a:t>
                      </a:r>
                    </a:p>
                  </a:txBody>
                  <a:tcPr/>
                </a:tc>
                <a:tc>
                  <a:txBody>
                    <a:bodyPr/>
                    <a:lstStyle/>
                    <a:p>
                      <a:pPr algn="ctr"/>
                      <a:r>
                        <a:rPr lang="en-GB" b="0" dirty="0"/>
                        <a:t>IANA</a:t>
                      </a:r>
                    </a:p>
                  </a:txBody>
                  <a:tcPr/>
                </a:tc>
                <a:extLst>
                  <a:ext uri="{0D108BD9-81ED-4DB2-BD59-A6C34878D82A}">
                    <a16:rowId xmlns:a16="http://schemas.microsoft.com/office/drawing/2014/main" val="983864778"/>
                  </a:ext>
                </a:extLst>
              </a:tr>
              <a:tr h="370840">
                <a:tc>
                  <a:txBody>
                    <a:bodyPr/>
                    <a:lstStyle/>
                    <a:p>
                      <a:r>
                        <a:rPr lang="en-GB" dirty="0" err="1"/>
                        <a:t>Toplevel</a:t>
                      </a:r>
                      <a:r>
                        <a:rPr lang="en-GB" dirty="0"/>
                        <a:t> Domains (TLD)</a:t>
                      </a:r>
                    </a:p>
                  </a:txBody>
                  <a:tcPr/>
                </a:tc>
                <a:tc>
                  <a:txBody>
                    <a:bodyPr/>
                    <a:lstStyle/>
                    <a:p>
                      <a:pPr algn="ctr"/>
                      <a:r>
                        <a:rPr lang="en-GB" dirty="0"/>
                        <a:t>org.</a:t>
                      </a:r>
                    </a:p>
                  </a:txBody>
                  <a:tcPr/>
                </a:tc>
                <a:tc>
                  <a:txBody>
                    <a:bodyPr/>
                    <a:lstStyle/>
                    <a:p>
                      <a:pPr algn="ctr"/>
                      <a:r>
                        <a:rPr lang="en-GB" dirty="0"/>
                        <a:t>Registries</a:t>
                      </a:r>
                    </a:p>
                  </a:txBody>
                  <a:tcPr/>
                </a:tc>
                <a:extLst>
                  <a:ext uri="{0D108BD9-81ED-4DB2-BD59-A6C34878D82A}">
                    <a16:rowId xmlns:a16="http://schemas.microsoft.com/office/drawing/2014/main" val="320559187"/>
                  </a:ext>
                </a:extLst>
              </a:tr>
              <a:tr h="370840">
                <a:tc>
                  <a:txBody>
                    <a:bodyPr/>
                    <a:lstStyle/>
                    <a:p>
                      <a:r>
                        <a:rPr lang="en-GB" dirty="0"/>
                        <a:t>Second level </a:t>
                      </a:r>
                      <a:r>
                        <a:rPr lang="en-GB" dirty="0" err="1"/>
                        <a:t>Domans</a:t>
                      </a:r>
                      <a:endParaRPr lang="en-GB" dirty="0"/>
                    </a:p>
                  </a:txBody>
                  <a:tcPr/>
                </a:tc>
                <a:tc>
                  <a:txBody>
                    <a:bodyPr/>
                    <a:lstStyle/>
                    <a:p>
                      <a:pPr algn="ctr"/>
                      <a:r>
                        <a:rPr lang="en-GB" dirty="0" err="1"/>
                        <a:t>un.org</a:t>
                      </a:r>
                      <a:r>
                        <a:rPr lang="en-GB" dirty="0"/>
                        <a:t>.</a:t>
                      </a:r>
                    </a:p>
                  </a:txBody>
                  <a:tcPr/>
                </a:tc>
                <a:tc>
                  <a:txBody>
                    <a:bodyPr/>
                    <a:lstStyle/>
                    <a:p>
                      <a:pPr algn="ctr"/>
                      <a:r>
                        <a:rPr lang="en-GB" dirty="0"/>
                        <a:t>.Org</a:t>
                      </a:r>
                    </a:p>
                  </a:txBody>
                  <a:tcPr/>
                </a:tc>
                <a:extLst>
                  <a:ext uri="{0D108BD9-81ED-4DB2-BD59-A6C34878D82A}">
                    <a16:rowId xmlns:a16="http://schemas.microsoft.com/office/drawing/2014/main" val="3249977218"/>
                  </a:ext>
                </a:extLst>
              </a:tr>
              <a:tr h="370840">
                <a:tc>
                  <a:txBody>
                    <a:bodyPr/>
                    <a:lstStyle/>
                    <a:p>
                      <a:r>
                        <a:rPr lang="en-GB" dirty="0"/>
                        <a:t>Third level domain</a:t>
                      </a:r>
                    </a:p>
                  </a:txBody>
                  <a:tcPr/>
                </a:tc>
                <a:tc>
                  <a:txBody>
                    <a:bodyPr/>
                    <a:lstStyle/>
                    <a:p>
                      <a:pPr algn="ctr"/>
                      <a:r>
                        <a:rPr lang="en-GB" dirty="0" err="1"/>
                        <a:t>www.un.org</a:t>
                      </a:r>
                      <a:r>
                        <a:rPr lang="en-GB" dirty="0"/>
                        <a:t>.</a:t>
                      </a:r>
                    </a:p>
                  </a:txBody>
                  <a:tcPr/>
                </a:tc>
                <a:tc>
                  <a:txBody>
                    <a:bodyPr/>
                    <a:lstStyle/>
                    <a:p>
                      <a:pPr algn="ctr"/>
                      <a:r>
                        <a:rPr lang="en-GB" dirty="0"/>
                        <a:t>UN</a:t>
                      </a:r>
                    </a:p>
                  </a:txBody>
                  <a:tcPr/>
                </a:tc>
                <a:extLst>
                  <a:ext uri="{0D108BD9-81ED-4DB2-BD59-A6C34878D82A}">
                    <a16:rowId xmlns:a16="http://schemas.microsoft.com/office/drawing/2014/main" val="2106623454"/>
                  </a:ext>
                </a:extLst>
              </a:tr>
            </a:tbl>
          </a:graphicData>
        </a:graphic>
      </p:graphicFrame>
      <p:sp>
        <p:nvSpPr>
          <p:cNvPr id="5" name="TextBox 4">
            <a:extLst>
              <a:ext uri="{FF2B5EF4-FFF2-40B4-BE49-F238E27FC236}">
                <a16:creationId xmlns:a16="http://schemas.microsoft.com/office/drawing/2014/main" id="{A11B238C-61D2-B34F-925C-F2F70A5E5972}"/>
              </a:ext>
            </a:extLst>
          </p:cNvPr>
          <p:cNvSpPr txBox="1"/>
          <p:nvPr/>
        </p:nvSpPr>
        <p:spPr>
          <a:xfrm>
            <a:off x="221519" y="3326630"/>
            <a:ext cx="8622938" cy="369332"/>
          </a:xfrm>
          <a:prstGeom prst="rect">
            <a:avLst/>
          </a:prstGeom>
          <a:noFill/>
        </p:spPr>
        <p:txBody>
          <a:bodyPr wrap="none" rtlCol="0">
            <a:spAutoFit/>
          </a:bodyPr>
          <a:lstStyle/>
          <a:p>
            <a:r>
              <a:rPr lang="en-GB" dirty="0"/>
              <a:t>Q: </a:t>
            </a:r>
            <a:r>
              <a:rPr lang="en-GB" dirty="0" err="1"/>
              <a:t>www.un.org</a:t>
            </a:r>
            <a:r>
              <a:rPr lang="en-GB" dirty="0"/>
              <a:t>  ask Root server. 	A: I don’t know, but check Server for org. here</a:t>
            </a:r>
          </a:p>
        </p:txBody>
      </p:sp>
      <p:sp>
        <p:nvSpPr>
          <p:cNvPr id="7" name="TextBox 6">
            <a:extLst>
              <a:ext uri="{FF2B5EF4-FFF2-40B4-BE49-F238E27FC236}">
                <a16:creationId xmlns:a16="http://schemas.microsoft.com/office/drawing/2014/main" id="{83AC37A8-EB84-7A40-B630-4E8B3093CA21}"/>
              </a:ext>
            </a:extLst>
          </p:cNvPr>
          <p:cNvSpPr txBox="1"/>
          <p:nvPr/>
        </p:nvSpPr>
        <p:spPr>
          <a:xfrm>
            <a:off x="221518" y="3695962"/>
            <a:ext cx="8815298" cy="369332"/>
          </a:xfrm>
          <a:prstGeom prst="rect">
            <a:avLst/>
          </a:prstGeom>
          <a:noFill/>
        </p:spPr>
        <p:txBody>
          <a:bodyPr wrap="none" rtlCol="0">
            <a:spAutoFit/>
          </a:bodyPr>
          <a:lstStyle/>
          <a:p>
            <a:r>
              <a:rPr lang="en-GB" dirty="0"/>
              <a:t>Q: </a:t>
            </a:r>
            <a:r>
              <a:rPr lang="en-GB" dirty="0" err="1"/>
              <a:t>www.un.org</a:t>
            </a:r>
            <a:r>
              <a:rPr lang="en-GB" dirty="0"/>
              <a:t>  ask Org server. 	A: I don’t know, but check Server for </a:t>
            </a:r>
            <a:r>
              <a:rPr lang="en-GB" dirty="0" err="1"/>
              <a:t>un.org</a:t>
            </a:r>
            <a:r>
              <a:rPr lang="en-GB" dirty="0"/>
              <a:t>. here</a:t>
            </a:r>
          </a:p>
        </p:txBody>
      </p:sp>
      <p:sp>
        <p:nvSpPr>
          <p:cNvPr id="8" name="TextBox 7">
            <a:extLst>
              <a:ext uri="{FF2B5EF4-FFF2-40B4-BE49-F238E27FC236}">
                <a16:creationId xmlns:a16="http://schemas.microsoft.com/office/drawing/2014/main" id="{6C71C968-FA88-1849-915C-4B093BE9AF6C}"/>
              </a:ext>
            </a:extLst>
          </p:cNvPr>
          <p:cNvSpPr txBox="1"/>
          <p:nvPr/>
        </p:nvSpPr>
        <p:spPr>
          <a:xfrm>
            <a:off x="221517" y="4065294"/>
            <a:ext cx="6951903" cy="369332"/>
          </a:xfrm>
          <a:prstGeom prst="rect">
            <a:avLst/>
          </a:prstGeom>
          <a:noFill/>
        </p:spPr>
        <p:txBody>
          <a:bodyPr wrap="none" rtlCol="0">
            <a:spAutoFit/>
          </a:bodyPr>
          <a:lstStyle/>
          <a:p>
            <a:r>
              <a:rPr lang="en-GB" dirty="0"/>
              <a:t>Q: </a:t>
            </a:r>
            <a:r>
              <a:rPr lang="en-GB" dirty="0" err="1"/>
              <a:t>www.un.org</a:t>
            </a:r>
            <a:r>
              <a:rPr lang="en-GB" dirty="0"/>
              <a:t>  ask UN server.  	A: Yep, that’s 157.150.185.49 </a:t>
            </a:r>
          </a:p>
        </p:txBody>
      </p:sp>
    </p:spTree>
    <p:extLst>
      <p:ext uri="{BB962C8B-B14F-4D97-AF65-F5344CB8AC3E}">
        <p14:creationId xmlns:p14="http://schemas.microsoft.com/office/powerpoint/2010/main" val="196549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DBB6A-7883-E743-9B95-DFAF1A6B43AB}"/>
              </a:ext>
            </a:extLst>
          </p:cNvPr>
          <p:cNvSpPr>
            <a:spLocks noGrp="1"/>
          </p:cNvSpPr>
          <p:nvPr>
            <p:ph idx="1"/>
          </p:nvPr>
        </p:nvSpPr>
        <p:spPr>
          <a:xfrm>
            <a:off x="457200" y="1478756"/>
            <a:ext cx="8293100" cy="2993036"/>
          </a:xfrm>
        </p:spPr>
        <p:txBody>
          <a:bodyPr>
            <a:normAutofit lnSpcReduction="10000"/>
          </a:bodyPr>
          <a:lstStyle/>
          <a:p>
            <a:pPr marL="0" indent="0">
              <a:buNone/>
            </a:pPr>
            <a:r>
              <a:rPr lang="en-GB" dirty="0">
                <a:latin typeface="Calibri" panose="020F0502020204030204" pitchFamily="34" charset="0"/>
                <a:cs typeface="Calibri" panose="020F0502020204030204" pitchFamily="34" charset="0"/>
              </a:rPr>
              <a:t>The internet seems without boundaries, it’s essential for our work and it reaches nearly every corner of the planet. It is a great tool. </a:t>
            </a:r>
          </a:p>
          <a:p>
            <a:pPr marL="0" indent="0">
              <a:buNone/>
            </a:pPr>
            <a:r>
              <a:rPr lang="en-GB" dirty="0">
                <a:latin typeface="Calibri" panose="020F0502020204030204" pitchFamily="34" charset="0"/>
                <a:cs typeface="Calibri" panose="020F0502020204030204" pitchFamily="34" charset="0"/>
              </a:rPr>
              <a:t>But the internet has its dark corners. </a:t>
            </a:r>
          </a:p>
          <a:p>
            <a:pPr marL="0" indent="0">
              <a:buNone/>
            </a:pPr>
            <a:r>
              <a:rPr lang="en-GB" dirty="0"/>
              <a:t>In this training you will learn what the internet is, how it functions and what you have to watch out for to move security.</a:t>
            </a:r>
          </a:p>
          <a:p>
            <a:pPr marL="0" indent="0">
              <a:buNone/>
            </a:pPr>
            <a:endParaRPr lang="en-GB"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422601F-A1A1-E44D-904C-1DCCB9AE5F72}"/>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What you will learn</a:t>
            </a:r>
          </a:p>
        </p:txBody>
      </p:sp>
      <p:pic>
        <p:nvPicPr>
          <p:cNvPr id="4" name="Picture 3">
            <a:extLst>
              <a:ext uri="{FF2B5EF4-FFF2-40B4-BE49-F238E27FC236}">
                <a16:creationId xmlns:a16="http://schemas.microsoft.com/office/drawing/2014/main" id="{839B8874-096F-E14B-A8A4-E62980B3BCC7}"/>
              </a:ext>
            </a:extLst>
          </p:cNvPr>
          <p:cNvPicPr>
            <a:picLocks noChangeAspect="1"/>
          </p:cNvPicPr>
          <p:nvPr/>
        </p:nvPicPr>
        <p:blipFill>
          <a:blip r:embed="rId3"/>
          <a:stretch>
            <a:fillRect/>
          </a:stretch>
        </p:blipFill>
        <p:spPr>
          <a:xfrm>
            <a:off x="1" y="4359058"/>
            <a:ext cx="4954478" cy="2498942"/>
          </a:xfrm>
          <a:prstGeom prst="rect">
            <a:avLst/>
          </a:prstGeom>
        </p:spPr>
      </p:pic>
      <p:sp>
        <p:nvSpPr>
          <p:cNvPr id="5" name="Content Placeholder 1">
            <a:extLst>
              <a:ext uri="{FF2B5EF4-FFF2-40B4-BE49-F238E27FC236}">
                <a16:creationId xmlns:a16="http://schemas.microsoft.com/office/drawing/2014/main" id="{5DF8BC4B-E1C7-EF46-9E32-AD34CAFCC30C}"/>
              </a:ext>
            </a:extLst>
          </p:cNvPr>
          <p:cNvSpPr txBox="1">
            <a:spLocks/>
          </p:cNvSpPr>
          <p:nvPr/>
        </p:nvSpPr>
        <p:spPr>
          <a:xfrm>
            <a:off x="3743194" y="3356975"/>
            <a:ext cx="5164900" cy="2771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spTree>
    <p:extLst>
      <p:ext uri="{BB962C8B-B14F-4D97-AF65-F5344CB8AC3E}">
        <p14:creationId xmlns:p14="http://schemas.microsoft.com/office/powerpoint/2010/main" val="2189036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37B2A-8309-4945-B4DA-1F3B9AEED464}"/>
              </a:ext>
            </a:extLst>
          </p:cNvPr>
          <p:cNvSpPr>
            <a:spLocks noGrp="1"/>
          </p:cNvSpPr>
          <p:nvPr>
            <p:ph idx="1"/>
          </p:nvPr>
        </p:nvSpPr>
        <p:spPr>
          <a:xfrm>
            <a:off x="457200" y="1478757"/>
            <a:ext cx="8293100" cy="852964"/>
          </a:xfrm>
        </p:spPr>
        <p:txBody>
          <a:bodyPr/>
          <a:lstStyle/>
          <a:p>
            <a:pPr marL="0" indent="0">
              <a:buNone/>
            </a:pPr>
            <a:r>
              <a:rPr lang="en-GB" dirty="0"/>
              <a:t>Do you see a problem here?</a:t>
            </a:r>
          </a:p>
        </p:txBody>
      </p:sp>
      <p:sp>
        <p:nvSpPr>
          <p:cNvPr id="3" name="Title 2">
            <a:extLst>
              <a:ext uri="{FF2B5EF4-FFF2-40B4-BE49-F238E27FC236}">
                <a16:creationId xmlns:a16="http://schemas.microsoft.com/office/drawing/2014/main" id="{E56E23FA-BD55-2F41-9C0E-C07C3107447D}"/>
              </a:ext>
            </a:extLst>
          </p:cNvPr>
          <p:cNvSpPr>
            <a:spLocks noGrp="1"/>
          </p:cNvSpPr>
          <p:nvPr>
            <p:ph type="title"/>
          </p:nvPr>
        </p:nvSpPr>
        <p:spPr/>
        <p:txBody>
          <a:bodyPr/>
          <a:lstStyle/>
          <a:p>
            <a:r>
              <a:rPr lang="en-GB" dirty="0"/>
              <a:t>Tunnels</a:t>
            </a:r>
          </a:p>
        </p:txBody>
      </p:sp>
      <p:sp>
        <p:nvSpPr>
          <p:cNvPr id="40" name="Summing Junction 39">
            <a:extLst>
              <a:ext uri="{FF2B5EF4-FFF2-40B4-BE49-F238E27FC236}">
                <a16:creationId xmlns:a16="http://schemas.microsoft.com/office/drawing/2014/main" id="{FD3EA66F-B882-0742-912E-DF959D2382BD}"/>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umming Junction 40">
            <a:extLst>
              <a:ext uri="{FF2B5EF4-FFF2-40B4-BE49-F238E27FC236}">
                <a16:creationId xmlns:a16="http://schemas.microsoft.com/office/drawing/2014/main" id="{C3A8DE33-0546-9D45-9E41-2ADF7EFCA6DF}"/>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Summing Junction 41">
            <a:extLst>
              <a:ext uri="{FF2B5EF4-FFF2-40B4-BE49-F238E27FC236}">
                <a16:creationId xmlns:a16="http://schemas.microsoft.com/office/drawing/2014/main" id="{6ED59653-8A1C-E147-93FC-DED2FF6D7652}"/>
              </a:ext>
            </a:extLst>
          </p:cNvPr>
          <p:cNvSpPr/>
          <p:nvPr/>
        </p:nvSpPr>
        <p:spPr>
          <a:xfrm>
            <a:off x="6305830" y="5088290"/>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4477DFB0-0135-C242-B747-A636FA2020D6}"/>
              </a:ext>
            </a:extLst>
          </p:cNvPr>
          <p:cNvPicPr>
            <a:picLocks noChangeAspect="1"/>
          </p:cNvPicPr>
          <p:nvPr/>
        </p:nvPicPr>
        <p:blipFill>
          <a:blip r:embed="rId2"/>
          <a:stretch>
            <a:fillRect/>
          </a:stretch>
        </p:blipFill>
        <p:spPr>
          <a:xfrm>
            <a:off x="451037" y="4764579"/>
            <a:ext cx="614456" cy="614456"/>
          </a:xfrm>
          <a:prstGeom prst="rect">
            <a:avLst/>
          </a:prstGeom>
        </p:spPr>
      </p:pic>
      <p:pic>
        <p:nvPicPr>
          <p:cNvPr id="44" name="Picture 43">
            <a:extLst>
              <a:ext uri="{FF2B5EF4-FFF2-40B4-BE49-F238E27FC236}">
                <a16:creationId xmlns:a16="http://schemas.microsoft.com/office/drawing/2014/main" id="{114B191F-6B39-F942-8F41-116FB0B27535}"/>
              </a:ext>
            </a:extLst>
          </p:cNvPr>
          <p:cNvPicPr>
            <a:picLocks noChangeAspect="1"/>
          </p:cNvPicPr>
          <p:nvPr/>
        </p:nvPicPr>
        <p:blipFill>
          <a:blip r:embed="rId2"/>
          <a:stretch>
            <a:fillRect/>
          </a:stretch>
        </p:blipFill>
        <p:spPr>
          <a:xfrm>
            <a:off x="7997825" y="5460084"/>
            <a:ext cx="614456" cy="614456"/>
          </a:xfrm>
          <a:prstGeom prst="rect">
            <a:avLst/>
          </a:prstGeom>
        </p:spPr>
      </p:pic>
      <p:pic>
        <p:nvPicPr>
          <p:cNvPr id="45" name="Picture 44">
            <a:extLst>
              <a:ext uri="{FF2B5EF4-FFF2-40B4-BE49-F238E27FC236}">
                <a16:creationId xmlns:a16="http://schemas.microsoft.com/office/drawing/2014/main" id="{45D09E42-5A09-5D4E-AA0F-0D5B03C382E0}"/>
              </a:ext>
            </a:extLst>
          </p:cNvPr>
          <p:cNvPicPr>
            <a:picLocks noChangeAspect="1"/>
          </p:cNvPicPr>
          <p:nvPr/>
        </p:nvPicPr>
        <p:blipFill>
          <a:blip r:embed="rId2"/>
          <a:stretch>
            <a:fillRect/>
          </a:stretch>
        </p:blipFill>
        <p:spPr>
          <a:xfrm>
            <a:off x="5598085" y="6204326"/>
            <a:ext cx="614456" cy="614456"/>
          </a:xfrm>
          <a:prstGeom prst="rect">
            <a:avLst/>
          </a:prstGeom>
        </p:spPr>
      </p:pic>
      <p:cxnSp>
        <p:nvCxnSpPr>
          <p:cNvPr id="46" name="Straight Connector 45">
            <a:extLst>
              <a:ext uri="{FF2B5EF4-FFF2-40B4-BE49-F238E27FC236}">
                <a16:creationId xmlns:a16="http://schemas.microsoft.com/office/drawing/2014/main" id="{B8D71D94-6284-D944-A780-0266388C12ED}"/>
              </a:ext>
            </a:extLst>
          </p:cNvPr>
          <p:cNvCxnSpPr>
            <a:cxnSpLocks/>
            <a:stCxn id="43" idx="3"/>
            <a:endCxn id="40"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256D79-AB2E-694C-95E2-3A9C74CF72A2}"/>
              </a:ext>
            </a:extLst>
          </p:cNvPr>
          <p:cNvCxnSpPr>
            <a:cxnSpLocks/>
            <a:endCxn id="41"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BDB8E3-ECC6-7149-A738-6D413CBB7E30}"/>
              </a:ext>
            </a:extLst>
          </p:cNvPr>
          <p:cNvCxnSpPr>
            <a:cxnSpLocks/>
            <a:stCxn id="41" idx="6"/>
            <a:endCxn id="45"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ECCE33-C3EE-E946-AB71-B19464B33E6E}"/>
              </a:ext>
            </a:extLst>
          </p:cNvPr>
          <p:cNvCxnSpPr>
            <a:cxnSpLocks/>
            <a:stCxn id="41" idx="6"/>
            <a:endCxn id="42" idx="3"/>
          </p:cNvCxnSpPr>
          <p:nvPr/>
        </p:nvCxnSpPr>
        <p:spPr>
          <a:xfrm flipV="1">
            <a:off x="4258235" y="5409667"/>
            <a:ext cx="2102735" cy="713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85E5DE-C1FE-FA4E-BCF8-03465BBA0DDF}"/>
              </a:ext>
            </a:extLst>
          </p:cNvPr>
          <p:cNvCxnSpPr>
            <a:cxnSpLocks/>
            <a:stCxn id="42" idx="6"/>
            <a:endCxn id="44" idx="1"/>
          </p:cNvCxnSpPr>
          <p:nvPr/>
        </p:nvCxnSpPr>
        <p:spPr>
          <a:xfrm>
            <a:off x="6682348" y="5276549"/>
            <a:ext cx="1315477" cy="490763"/>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25F5F76-B07F-CA48-BECF-BA16FAFBD7B1}"/>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9147D72-75A3-F749-A9EE-11CFDDB75BF3}"/>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449C8D8-79F9-204D-A17B-954EDCC512F7}"/>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34A1A85-9734-9E4F-B56F-4DC4C8845C2A}"/>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E0CED7C-3D56-2D46-877D-6602DB778A06}"/>
              </a:ext>
            </a:extLst>
          </p:cNvPr>
          <p:cNvSpPr/>
          <p:nvPr/>
        </p:nvSpPr>
        <p:spPr>
          <a:xfrm>
            <a:off x="1649506" y="4997062"/>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A449F5E-B503-5143-95D8-8F71A2B526F8}"/>
              </a:ext>
            </a:extLst>
          </p:cNvPr>
          <p:cNvSpPr/>
          <p:nvPr/>
        </p:nvSpPr>
        <p:spPr>
          <a:xfrm>
            <a:off x="3173506" y="5430904"/>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79F6093-98B9-754D-814F-9A3BD840029E}"/>
              </a:ext>
            </a:extLst>
          </p:cNvPr>
          <p:cNvSpPr/>
          <p:nvPr/>
        </p:nvSpPr>
        <p:spPr>
          <a:xfrm>
            <a:off x="4988205" y="5646107"/>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0E0F290-4715-334E-88F8-B4D9AEC02E41}"/>
              </a:ext>
            </a:extLst>
          </p:cNvPr>
          <p:cNvSpPr/>
          <p:nvPr/>
        </p:nvSpPr>
        <p:spPr>
          <a:xfrm>
            <a:off x="7171765" y="548930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3FCB1CCB-B4F3-D443-BC27-A5EC73575E60}"/>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umming Junction 59">
            <a:extLst>
              <a:ext uri="{FF2B5EF4-FFF2-40B4-BE49-F238E27FC236}">
                <a16:creationId xmlns:a16="http://schemas.microsoft.com/office/drawing/2014/main" id="{0DDE3E31-4007-454C-B150-A65E0EB044CD}"/>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EE122817-298B-C34A-BE69-D52473A6EE86}"/>
              </a:ext>
            </a:extLst>
          </p:cNvPr>
          <p:cNvCxnSpPr>
            <a:cxnSpLocks/>
            <a:stCxn id="40" idx="7"/>
            <a:endCxn id="60"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379CC75-4471-F94C-A5F7-83535C993604}"/>
              </a:ext>
            </a:extLst>
          </p:cNvPr>
          <p:cNvCxnSpPr>
            <a:cxnSpLocks/>
            <a:stCxn id="42" idx="1"/>
            <a:endCxn id="60" idx="6"/>
          </p:cNvCxnSpPr>
          <p:nvPr/>
        </p:nvCxnSpPr>
        <p:spPr>
          <a:xfrm flipH="1" flipV="1">
            <a:off x="4309223" y="4997137"/>
            <a:ext cx="2051747" cy="146293"/>
          </a:xfrm>
          <a:prstGeom prst="line">
            <a:avLst/>
          </a:prstGeom>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5AB047B7-CA4C-1046-832E-EFAF09E6CEA0}"/>
              </a:ext>
            </a:extLst>
          </p:cNvPr>
          <p:cNvSpPr/>
          <p:nvPr/>
        </p:nvSpPr>
        <p:spPr>
          <a:xfrm>
            <a:off x="6964829" y="5489300"/>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AD3C6E18-C4AD-0947-BE0A-71FB3C59D167}"/>
              </a:ext>
            </a:extLst>
          </p:cNvPr>
          <p:cNvSpPr/>
          <p:nvPr/>
        </p:nvSpPr>
        <p:spPr>
          <a:xfrm>
            <a:off x="4902200" y="4864572"/>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0365848-0E0A-F547-AE29-B9CEC4FC35F5}"/>
              </a:ext>
            </a:extLst>
          </p:cNvPr>
          <p:cNvSpPr/>
          <p:nvPr/>
        </p:nvSpPr>
        <p:spPr>
          <a:xfrm>
            <a:off x="3236259" y="4825996"/>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9B5D724-AF00-D540-A885-6A5D5930CAF4}"/>
              </a:ext>
            </a:extLst>
          </p:cNvPr>
          <p:cNvSpPr/>
          <p:nvPr/>
        </p:nvSpPr>
        <p:spPr>
          <a:xfrm>
            <a:off x="1829290" y="5032317"/>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E0182FA-EF7E-F644-B6DF-3540B99B4A82}"/>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42F85511-7A3A-4745-B8C0-8C4AED9960FF}"/>
              </a:ext>
            </a:extLst>
          </p:cNvPr>
          <p:cNvSpPr/>
          <p:nvPr/>
        </p:nvSpPr>
        <p:spPr>
          <a:xfrm rot="579574">
            <a:off x="25199" y="4708918"/>
            <a:ext cx="2943178" cy="79795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5BF498CF-790F-9147-A087-3B4D4917DB7B}"/>
              </a:ext>
            </a:extLst>
          </p:cNvPr>
          <p:cNvSpPr/>
          <p:nvPr/>
        </p:nvSpPr>
        <p:spPr>
          <a:xfrm>
            <a:off x="3101940" y="4467651"/>
            <a:ext cx="2144227"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CBB04C46-7C0B-B147-85DA-2F130197044A}"/>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CD6C43A-2531-0440-BEE8-6CF1ED8BE6BC}"/>
              </a:ext>
            </a:extLst>
          </p:cNvPr>
          <p:cNvSpPr/>
          <p:nvPr/>
        </p:nvSpPr>
        <p:spPr>
          <a:xfrm rot="1350262">
            <a:off x="5962524" y="5033149"/>
            <a:ext cx="2838428"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6C06819B-112A-554F-BFE4-3BC17F6520E2}"/>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73" name="TextBox 72">
            <a:extLst>
              <a:ext uri="{FF2B5EF4-FFF2-40B4-BE49-F238E27FC236}">
                <a16:creationId xmlns:a16="http://schemas.microsoft.com/office/drawing/2014/main" id="{13E4AB63-445E-F946-8252-CEEB5BD0975B}"/>
              </a:ext>
            </a:extLst>
          </p:cNvPr>
          <p:cNvSpPr txBox="1"/>
          <p:nvPr/>
        </p:nvSpPr>
        <p:spPr>
          <a:xfrm>
            <a:off x="4862293" y="4141090"/>
            <a:ext cx="620683" cy="369332"/>
          </a:xfrm>
          <a:prstGeom prst="rect">
            <a:avLst/>
          </a:prstGeom>
          <a:noFill/>
        </p:spPr>
        <p:txBody>
          <a:bodyPr wrap="none" rtlCol="0">
            <a:spAutoFit/>
          </a:bodyPr>
          <a:lstStyle/>
          <a:p>
            <a:r>
              <a:rPr lang="en-GB" dirty="0"/>
              <a:t>AS2</a:t>
            </a:r>
          </a:p>
        </p:txBody>
      </p:sp>
      <p:sp>
        <p:nvSpPr>
          <p:cNvPr id="74" name="TextBox 73">
            <a:extLst>
              <a:ext uri="{FF2B5EF4-FFF2-40B4-BE49-F238E27FC236}">
                <a16:creationId xmlns:a16="http://schemas.microsoft.com/office/drawing/2014/main" id="{589E01C9-7361-7943-8C5D-1D8AE5E65EF1}"/>
              </a:ext>
            </a:extLst>
          </p:cNvPr>
          <p:cNvSpPr txBox="1"/>
          <p:nvPr/>
        </p:nvSpPr>
        <p:spPr>
          <a:xfrm>
            <a:off x="7576794" y="4661059"/>
            <a:ext cx="620683" cy="369332"/>
          </a:xfrm>
          <a:prstGeom prst="rect">
            <a:avLst/>
          </a:prstGeom>
          <a:noFill/>
        </p:spPr>
        <p:txBody>
          <a:bodyPr wrap="none" rtlCol="0">
            <a:spAutoFit/>
          </a:bodyPr>
          <a:lstStyle/>
          <a:p>
            <a:r>
              <a:rPr lang="en-GB" dirty="0"/>
              <a:t>AS3</a:t>
            </a:r>
          </a:p>
        </p:txBody>
      </p:sp>
      <p:sp>
        <p:nvSpPr>
          <p:cNvPr id="75" name="TextBox 74">
            <a:extLst>
              <a:ext uri="{FF2B5EF4-FFF2-40B4-BE49-F238E27FC236}">
                <a16:creationId xmlns:a16="http://schemas.microsoft.com/office/drawing/2014/main" id="{6CBF24A3-E301-1E40-8025-57EE022CA5A9}"/>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Tree>
    <p:extLst>
      <p:ext uri="{BB962C8B-B14F-4D97-AF65-F5344CB8AC3E}">
        <p14:creationId xmlns:p14="http://schemas.microsoft.com/office/powerpoint/2010/main" val="3025939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C37B2A-8309-4945-B4DA-1F3B9AEED464}"/>
              </a:ext>
            </a:extLst>
          </p:cNvPr>
          <p:cNvSpPr>
            <a:spLocks noGrp="1"/>
          </p:cNvSpPr>
          <p:nvPr>
            <p:ph idx="1"/>
          </p:nvPr>
        </p:nvSpPr>
        <p:spPr>
          <a:xfrm>
            <a:off x="457200" y="1478757"/>
            <a:ext cx="8293100" cy="852964"/>
          </a:xfrm>
        </p:spPr>
        <p:txBody>
          <a:bodyPr>
            <a:normAutofit fontScale="92500" lnSpcReduction="20000"/>
          </a:bodyPr>
          <a:lstStyle/>
          <a:p>
            <a:pPr marL="0" indent="0">
              <a:buNone/>
            </a:pPr>
            <a:r>
              <a:rPr lang="en-GB" dirty="0"/>
              <a:t>Do you see a problem here?</a:t>
            </a:r>
          </a:p>
          <a:p>
            <a:pPr marL="0" indent="0">
              <a:buNone/>
            </a:pPr>
            <a:r>
              <a:rPr lang="en-GB" dirty="0"/>
              <a:t>The intermediary could eavesdrop on the traffic! </a:t>
            </a:r>
          </a:p>
        </p:txBody>
      </p:sp>
      <p:sp>
        <p:nvSpPr>
          <p:cNvPr id="3" name="Title 2">
            <a:extLst>
              <a:ext uri="{FF2B5EF4-FFF2-40B4-BE49-F238E27FC236}">
                <a16:creationId xmlns:a16="http://schemas.microsoft.com/office/drawing/2014/main" id="{E56E23FA-BD55-2F41-9C0E-C07C3107447D}"/>
              </a:ext>
            </a:extLst>
          </p:cNvPr>
          <p:cNvSpPr>
            <a:spLocks noGrp="1"/>
          </p:cNvSpPr>
          <p:nvPr>
            <p:ph type="title"/>
          </p:nvPr>
        </p:nvSpPr>
        <p:spPr/>
        <p:txBody>
          <a:bodyPr/>
          <a:lstStyle/>
          <a:p>
            <a:r>
              <a:rPr lang="en-GB" dirty="0"/>
              <a:t>Tunnels</a:t>
            </a:r>
          </a:p>
        </p:txBody>
      </p:sp>
      <p:sp>
        <p:nvSpPr>
          <p:cNvPr id="40" name="Summing Junction 39">
            <a:extLst>
              <a:ext uri="{FF2B5EF4-FFF2-40B4-BE49-F238E27FC236}">
                <a16:creationId xmlns:a16="http://schemas.microsoft.com/office/drawing/2014/main" id="{FD3EA66F-B882-0742-912E-DF959D2382BD}"/>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umming Junction 40">
            <a:extLst>
              <a:ext uri="{FF2B5EF4-FFF2-40B4-BE49-F238E27FC236}">
                <a16:creationId xmlns:a16="http://schemas.microsoft.com/office/drawing/2014/main" id="{C3A8DE33-0546-9D45-9E41-2ADF7EFCA6DF}"/>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Summing Junction 41">
            <a:extLst>
              <a:ext uri="{FF2B5EF4-FFF2-40B4-BE49-F238E27FC236}">
                <a16:creationId xmlns:a16="http://schemas.microsoft.com/office/drawing/2014/main" id="{6ED59653-8A1C-E147-93FC-DED2FF6D7652}"/>
              </a:ext>
            </a:extLst>
          </p:cNvPr>
          <p:cNvSpPr/>
          <p:nvPr/>
        </p:nvSpPr>
        <p:spPr>
          <a:xfrm>
            <a:off x="6305830" y="5088290"/>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4477DFB0-0135-C242-B747-A636FA2020D6}"/>
              </a:ext>
            </a:extLst>
          </p:cNvPr>
          <p:cNvPicPr>
            <a:picLocks noChangeAspect="1"/>
          </p:cNvPicPr>
          <p:nvPr/>
        </p:nvPicPr>
        <p:blipFill>
          <a:blip r:embed="rId2"/>
          <a:stretch>
            <a:fillRect/>
          </a:stretch>
        </p:blipFill>
        <p:spPr>
          <a:xfrm>
            <a:off x="451037" y="4764579"/>
            <a:ext cx="614456" cy="614456"/>
          </a:xfrm>
          <a:prstGeom prst="rect">
            <a:avLst/>
          </a:prstGeom>
        </p:spPr>
      </p:pic>
      <p:pic>
        <p:nvPicPr>
          <p:cNvPr id="44" name="Picture 43">
            <a:extLst>
              <a:ext uri="{FF2B5EF4-FFF2-40B4-BE49-F238E27FC236}">
                <a16:creationId xmlns:a16="http://schemas.microsoft.com/office/drawing/2014/main" id="{114B191F-6B39-F942-8F41-116FB0B27535}"/>
              </a:ext>
            </a:extLst>
          </p:cNvPr>
          <p:cNvPicPr>
            <a:picLocks noChangeAspect="1"/>
          </p:cNvPicPr>
          <p:nvPr/>
        </p:nvPicPr>
        <p:blipFill>
          <a:blip r:embed="rId2"/>
          <a:stretch>
            <a:fillRect/>
          </a:stretch>
        </p:blipFill>
        <p:spPr>
          <a:xfrm>
            <a:off x="7997825" y="5460084"/>
            <a:ext cx="614456" cy="614456"/>
          </a:xfrm>
          <a:prstGeom prst="rect">
            <a:avLst/>
          </a:prstGeom>
        </p:spPr>
      </p:pic>
      <p:pic>
        <p:nvPicPr>
          <p:cNvPr id="45" name="Picture 44">
            <a:extLst>
              <a:ext uri="{FF2B5EF4-FFF2-40B4-BE49-F238E27FC236}">
                <a16:creationId xmlns:a16="http://schemas.microsoft.com/office/drawing/2014/main" id="{45D09E42-5A09-5D4E-AA0F-0D5B03C382E0}"/>
              </a:ext>
            </a:extLst>
          </p:cNvPr>
          <p:cNvPicPr>
            <a:picLocks noChangeAspect="1"/>
          </p:cNvPicPr>
          <p:nvPr/>
        </p:nvPicPr>
        <p:blipFill>
          <a:blip r:embed="rId2"/>
          <a:stretch>
            <a:fillRect/>
          </a:stretch>
        </p:blipFill>
        <p:spPr>
          <a:xfrm>
            <a:off x="5598085" y="6204326"/>
            <a:ext cx="614456" cy="614456"/>
          </a:xfrm>
          <a:prstGeom prst="rect">
            <a:avLst/>
          </a:prstGeom>
        </p:spPr>
      </p:pic>
      <p:cxnSp>
        <p:nvCxnSpPr>
          <p:cNvPr id="46" name="Straight Connector 45">
            <a:extLst>
              <a:ext uri="{FF2B5EF4-FFF2-40B4-BE49-F238E27FC236}">
                <a16:creationId xmlns:a16="http://schemas.microsoft.com/office/drawing/2014/main" id="{B8D71D94-6284-D944-A780-0266388C12ED}"/>
              </a:ext>
            </a:extLst>
          </p:cNvPr>
          <p:cNvCxnSpPr>
            <a:cxnSpLocks/>
            <a:stCxn id="43" idx="3"/>
            <a:endCxn id="40"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256D79-AB2E-694C-95E2-3A9C74CF72A2}"/>
              </a:ext>
            </a:extLst>
          </p:cNvPr>
          <p:cNvCxnSpPr>
            <a:cxnSpLocks/>
            <a:endCxn id="41"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BDB8E3-ECC6-7149-A738-6D413CBB7E30}"/>
              </a:ext>
            </a:extLst>
          </p:cNvPr>
          <p:cNvCxnSpPr>
            <a:cxnSpLocks/>
            <a:stCxn id="41" idx="6"/>
            <a:endCxn id="45"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ECCE33-C3EE-E946-AB71-B19464B33E6E}"/>
              </a:ext>
            </a:extLst>
          </p:cNvPr>
          <p:cNvCxnSpPr>
            <a:cxnSpLocks/>
            <a:stCxn id="41" idx="6"/>
            <a:endCxn id="42" idx="3"/>
          </p:cNvCxnSpPr>
          <p:nvPr/>
        </p:nvCxnSpPr>
        <p:spPr>
          <a:xfrm flipV="1">
            <a:off x="4258235" y="5409667"/>
            <a:ext cx="2102735" cy="713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85E5DE-C1FE-FA4E-BCF8-03465BBA0DDF}"/>
              </a:ext>
            </a:extLst>
          </p:cNvPr>
          <p:cNvCxnSpPr>
            <a:cxnSpLocks/>
            <a:stCxn id="42" idx="6"/>
            <a:endCxn id="44" idx="1"/>
          </p:cNvCxnSpPr>
          <p:nvPr/>
        </p:nvCxnSpPr>
        <p:spPr>
          <a:xfrm>
            <a:off x="6682348" y="5276549"/>
            <a:ext cx="1315477" cy="490763"/>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25F5F76-B07F-CA48-BECF-BA16FAFBD7B1}"/>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9147D72-75A3-F749-A9EE-11CFDDB75BF3}"/>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449C8D8-79F9-204D-A17B-954EDCC512F7}"/>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634A1A85-9734-9E4F-B56F-4DC4C8845C2A}"/>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E0CED7C-3D56-2D46-877D-6602DB778A06}"/>
              </a:ext>
            </a:extLst>
          </p:cNvPr>
          <p:cNvSpPr/>
          <p:nvPr/>
        </p:nvSpPr>
        <p:spPr>
          <a:xfrm>
            <a:off x="1649506" y="4997062"/>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A449F5E-B503-5143-95D8-8F71A2B526F8}"/>
              </a:ext>
            </a:extLst>
          </p:cNvPr>
          <p:cNvSpPr/>
          <p:nvPr/>
        </p:nvSpPr>
        <p:spPr>
          <a:xfrm>
            <a:off x="3173506" y="5430904"/>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79F6093-98B9-754D-814F-9A3BD840029E}"/>
              </a:ext>
            </a:extLst>
          </p:cNvPr>
          <p:cNvSpPr/>
          <p:nvPr/>
        </p:nvSpPr>
        <p:spPr>
          <a:xfrm>
            <a:off x="4988205" y="5646107"/>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0E0F290-4715-334E-88F8-B4D9AEC02E41}"/>
              </a:ext>
            </a:extLst>
          </p:cNvPr>
          <p:cNvSpPr/>
          <p:nvPr/>
        </p:nvSpPr>
        <p:spPr>
          <a:xfrm>
            <a:off x="7171765" y="548930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3FCB1CCB-B4F3-D443-BC27-A5EC73575E60}"/>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umming Junction 59">
            <a:extLst>
              <a:ext uri="{FF2B5EF4-FFF2-40B4-BE49-F238E27FC236}">
                <a16:creationId xmlns:a16="http://schemas.microsoft.com/office/drawing/2014/main" id="{0DDE3E31-4007-454C-B150-A65E0EB044CD}"/>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EE122817-298B-C34A-BE69-D52473A6EE86}"/>
              </a:ext>
            </a:extLst>
          </p:cNvPr>
          <p:cNvCxnSpPr>
            <a:cxnSpLocks/>
            <a:stCxn id="40" idx="7"/>
            <a:endCxn id="60"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379CC75-4471-F94C-A5F7-83535C993604}"/>
              </a:ext>
            </a:extLst>
          </p:cNvPr>
          <p:cNvCxnSpPr>
            <a:cxnSpLocks/>
            <a:stCxn id="42" idx="1"/>
            <a:endCxn id="60" idx="6"/>
          </p:cNvCxnSpPr>
          <p:nvPr/>
        </p:nvCxnSpPr>
        <p:spPr>
          <a:xfrm flipH="1" flipV="1">
            <a:off x="4309223" y="4997137"/>
            <a:ext cx="2051747" cy="146293"/>
          </a:xfrm>
          <a:prstGeom prst="line">
            <a:avLst/>
          </a:prstGeom>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5AB047B7-CA4C-1046-832E-EFAF09E6CEA0}"/>
              </a:ext>
            </a:extLst>
          </p:cNvPr>
          <p:cNvSpPr/>
          <p:nvPr/>
        </p:nvSpPr>
        <p:spPr>
          <a:xfrm>
            <a:off x="6964829" y="5489300"/>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AD3C6E18-C4AD-0947-BE0A-71FB3C59D167}"/>
              </a:ext>
            </a:extLst>
          </p:cNvPr>
          <p:cNvSpPr/>
          <p:nvPr/>
        </p:nvSpPr>
        <p:spPr>
          <a:xfrm>
            <a:off x="4902200" y="4864572"/>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0365848-0E0A-F547-AE29-B9CEC4FC35F5}"/>
              </a:ext>
            </a:extLst>
          </p:cNvPr>
          <p:cNvSpPr/>
          <p:nvPr/>
        </p:nvSpPr>
        <p:spPr>
          <a:xfrm>
            <a:off x="3236259" y="4825996"/>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9B5D724-AF00-D540-A885-6A5D5930CAF4}"/>
              </a:ext>
            </a:extLst>
          </p:cNvPr>
          <p:cNvSpPr/>
          <p:nvPr/>
        </p:nvSpPr>
        <p:spPr>
          <a:xfrm>
            <a:off x="1829290" y="5032317"/>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E0182FA-EF7E-F644-B6DF-3540B99B4A82}"/>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42F85511-7A3A-4745-B8C0-8C4AED9960FF}"/>
              </a:ext>
            </a:extLst>
          </p:cNvPr>
          <p:cNvSpPr/>
          <p:nvPr/>
        </p:nvSpPr>
        <p:spPr>
          <a:xfrm rot="579574">
            <a:off x="25199" y="4708918"/>
            <a:ext cx="2943178" cy="79795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5BF498CF-790F-9147-A087-3B4D4917DB7B}"/>
              </a:ext>
            </a:extLst>
          </p:cNvPr>
          <p:cNvSpPr/>
          <p:nvPr/>
        </p:nvSpPr>
        <p:spPr>
          <a:xfrm>
            <a:off x="3101940" y="4467651"/>
            <a:ext cx="2144227"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CBB04C46-7C0B-B147-85DA-2F130197044A}"/>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CD6C43A-2531-0440-BEE8-6CF1ED8BE6BC}"/>
              </a:ext>
            </a:extLst>
          </p:cNvPr>
          <p:cNvSpPr/>
          <p:nvPr/>
        </p:nvSpPr>
        <p:spPr>
          <a:xfrm rot="1350262">
            <a:off x="5962524" y="5033149"/>
            <a:ext cx="2838428"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6C06819B-112A-554F-BFE4-3BC17F6520E2}"/>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73" name="TextBox 72">
            <a:extLst>
              <a:ext uri="{FF2B5EF4-FFF2-40B4-BE49-F238E27FC236}">
                <a16:creationId xmlns:a16="http://schemas.microsoft.com/office/drawing/2014/main" id="{13E4AB63-445E-F946-8252-CEEB5BD0975B}"/>
              </a:ext>
            </a:extLst>
          </p:cNvPr>
          <p:cNvSpPr txBox="1"/>
          <p:nvPr/>
        </p:nvSpPr>
        <p:spPr>
          <a:xfrm>
            <a:off x="4862293" y="4141090"/>
            <a:ext cx="620683" cy="369332"/>
          </a:xfrm>
          <a:prstGeom prst="rect">
            <a:avLst/>
          </a:prstGeom>
          <a:noFill/>
        </p:spPr>
        <p:txBody>
          <a:bodyPr wrap="none" rtlCol="0">
            <a:spAutoFit/>
          </a:bodyPr>
          <a:lstStyle/>
          <a:p>
            <a:r>
              <a:rPr lang="en-GB" dirty="0"/>
              <a:t>AS2</a:t>
            </a:r>
          </a:p>
        </p:txBody>
      </p:sp>
      <p:sp>
        <p:nvSpPr>
          <p:cNvPr id="74" name="TextBox 73">
            <a:extLst>
              <a:ext uri="{FF2B5EF4-FFF2-40B4-BE49-F238E27FC236}">
                <a16:creationId xmlns:a16="http://schemas.microsoft.com/office/drawing/2014/main" id="{589E01C9-7361-7943-8C5D-1D8AE5E65EF1}"/>
              </a:ext>
            </a:extLst>
          </p:cNvPr>
          <p:cNvSpPr txBox="1"/>
          <p:nvPr/>
        </p:nvSpPr>
        <p:spPr>
          <a:xfrm>
            <a:off x="7576794" y="4661059"/>
            <a:ext cx="620683" cy="369332"/>
          </a:xfrm>
          <a:prstGeom prst="rect">
            <a:avLst/>
          </a:prstGeom>
          <a:noFill/>
        </p:spPr>
        <p:txBody>
          <a:bodyPr wrap="none" rtlCol="0">
            <a:spAutoFit/>
          </a:bodyPr>
          <a:lstStyle/>
          <a:p>
            <a:r>
              <a:rPr lang="en-GB" dirty="0"/>
              <a:t>AS3</a:t>
            </a:r>
          </a:p>
        </p:txBody>
      </p:sp>
      <p:sp>
        <p:nvSpPr>
          <p:cNvPr id="75" name="TextBox 74">
            <a:extLst>
              <a:ext uri="{FF2B5EF4-FFF2-40B4-BE49-F238E27FC236}">
                <a16:creationId xmlns:a16="http://schemas.microsoft.com/office/drawing/2014/main" id="{6CBF24A3-E301-1E40-8025-57EE022CA5A9}"/>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Tree>
    <p:extLst>
      <p:ext uri="{BB962C8B-B14F-4D97-AF65-F5344CB8AC3E}">
        <p14:creationId xmlns:p14="http://schemas.microsoft.com/office/powerpoint/2010/main" val="145021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DF26A-27A5-FB47-BF6B-704ED3F5FB60}"/>
              </a:ext>
            </a:extLst>
          </p:cNvPr>
          <p:cNvSpPr>
            <a:spLocks noGrp="1"/>
          </p:cNvSpPr>
          <p:nvPr>
            <p:ph idx="1"/>
          </p:nvPr>
        </p:nvSpPr>
        <p:spPr/>
        <p:txBody>
          <a:bodyPr/>
          <a:lstStyle/>
          <a:p>
            <a:pPr marL="0" indent="0">
              <a:buNone/>
            </a:pPr>
            <a:r>
              <a:rPr lang="en-GB" dirty="0"/>
              <a:t>Encrypt traffic to specific destinations</a:t>
            </a:r>
          </a:p>
          <a:p>
            <a:pPr marL="0" indent="0">
              <a:buNone/>
            </a:pPr>
            <a:endParaRPr lang="en-GB" dirty="0"/>
          </a:p>
          <a:p>
            <a:pPr marL="0" indent="0">
              <a:buNone/>
            </a:pPr>
            <a:r>
              <a:rPr lang="en-GB" dirty="0"/>
              <a:t>→ VPN: Virtual Private Network</a:t>
            </a:r>
          </a:p>
        </p:txBody>
      </p:sp>
      <p:sp>
        <p:nvSpPr>
          <p:cNvPr id="3" name="Title 2">
            <a:extLst>
              <a:ext uri="{FF2B5EF4-FFF2-40B4-BE49-F238E27FC236}">
                <a16:creationId xmlns:a16="http://schemas.microsoft.com/office/drawing/2014/main" id="{3B18D8F0-4958-C640-AA52-CA1D67662005}"/>
              </a:ext>
            </a:extLst>
          </p:cNvPr>
          <p:cNvSpPr>
            <a:spLocks noGrp="1"/>
          </p:cNvSpPr>
          <p:nvPr>
            <p:ph type="title"/>
          </p:nvPr>
        </p:nvSpPr>
        <p:spPr/>
        <p:txBody>
          <a:bodyPr/>
          <a:lstStyle/>
          <a:p>
            <a:r>
              <a:rPr lang="en-GB" dirty="0"/>
              <a:t>(one) Solution: VPNs</a:t>
            </a:r>
          </a:p>
        </p:txBody>
      </p:sp>
      <p:sp>
        <p:nvSpPr>
          <p:cNvPr id="4" name="Summing Junction 3">
            <a:extLst>
              <a:ext uri="{FF2B5EF4-FFF2-40B4-BE49-F238E27FC236}">
                <a16:creationId xmlns:a16="http://schemas.microsoft.com/office/drawing/2014/main" id="{37104584-30FF-AC4E-967C-7000E517AFE7}"/>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mming Junction 4">
            <a:extLst>
              <a:ext uri="{FF2B5EF4-FFF2-40B4-BE49-F238E27FC236}">
                <a16:creationId xmlns:a16="http://schemas.microsoft.com/office/drawing/2014/main" id="{D10DB8F1-E4EA-F847-ABFA-DCBC5C2FE2FB}"/>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umming Junction 5">
            <a:extLst>
              <a:ext uri="{FF2B5EF4-FFF2-40B4-BE49-F238E27FC236}">
                <a16:creationId xmlns:a16="http://schemas.microsoft.com/office/drawing/2014/main" id="{B18E97A2-1680-8A4A-AC68-55E0C1840457}"/>
              </a:ext>
            </a:extLst>
          </p:cNvPr>
          <p:cNvSpPr/>
          <p:nvPr/>
        </p:nvSpPr>
        <p:spPr>
          <a:xfrm>
            <a:off x="6305830" y="5088290"/>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23815C8-597A-0947-A4C2-3B7758ACC9D6}"/>
              </a:ext>
            </a:extLst>
          </p:cNvPr>
          <p:cNvPicPr>
            <a:picLocks noChangeAspect="1"/>
          </p:cNvPicPr>
          <p:nvPr/>
        </p:nvPicPr>
        <p:blipFill>
          <a:blip r:embed="rId2"/>
          <a:stretch>
            <a:fillRect/>
          </a:stretch>
        </p:blipFill>
        <p:spPr>
          <a:xfrm>
            <a:off x="451037" y="4764579"/>
            <a:ext cx="614456" cy="614456"/>
          </a:xfrm>
          <a:prstGeom prst="rect">
            <a:avLst/>
          </a:prstGeom>
        </p:spPr>
      </p:pic>
      <p:pic>
        <p:nvPicPr>
          <p:cNvPr id="8" name="Picture 7">
            <a:extLst>
              <a:ext uri="{FF2B5EF4-FFF2-40B4-BE49-F238E27FC236}">
                <a16:creationId xmlns:a16="http://schemas.microsoft.com/office/drawing/2014/main" id="{D635D4E3-347E-7146-BD0E-31CA483C8F5E}"/>
              </a:ext>
            </a:extLst>
          </p:cNvPr>
          <p:cNvPicPr>
            <a:picLocks noChangeAspect="1"/>
          </p:cNvPicPr>
          <p:nvPr/>
        </p:nvPicPr>
        <p:blipFill>
          <a:blip r:embed="rId2"/>
          <a:stretch>
            <a:fillRect/>
          </a:stretch>
        </p:blipFill>
        <p:spPr>
          <a:xfrm>
            <a:off x="7997825" y="5460084"/>
            <a:ext cx="614456" cy="614456"/>
          </a:xfrm>
          <a:prstGeom prst="rect">
            <a:avLst/>
          </a:prstGeom>
        </p:spPr>
      </p:pic>
      <p:pic>
        <p:nvPicPr>
          <p:cNvPr id="9" name="Picture 8">
            <a:extLst>
              <a:ext uri="{FF2B5EF4-FFF2-40B4-BE49-F238E27FC236}">
                <a16:creationId xmlns:a16="http://schemas.microsoft.com/office/drawing/2014/main" id="{5D9CD769-0848-4049-83F0-F5E15B63AE9A}"/>
              </a:ext>
            </a:extLst>
          </p:cNvPr>
          <p:cNvPicPr>
            <a:picLocks noChangeAspect="1"/>
          </p:cNvPicPr>
          <p:nvPr/>
        </p:nvPicPr>
        <p:blipFill>
          <a:blip r:embed="rId2"/>
          <a:stretch>
            <a:fillRect/>
          </a:stretch>
        </p:blipFill>
        <p:spPr>
          <a:xfrm>
            <a:off x="5598085" y="6204326"/>
            <a:ext cx="614456" cy="614456"/>
          </a:xfrm>
          <a:prstGeom prst="rect">
            <a:avLst/>
          </a:prstGeom>
        </p:spPr>
      </p:pic>
      <p:cxnSp>
        <p:nvCxnSpPr>
          <p:cNvPr id="10" name="Straight Connector 9">
            <a:extLst>
              <a:ext uri="{FF2B5EF4-FFF2-40B4-BE49-F238E27FC236}">
                <a16:creationId xmlns:a16="http://schemas.microsoft.com/office/drawing/2014/main" id="{E5539741-E53C-0A49-ABC1-F44C1EAC72E6}"/>
              </a:ext>
            </a:extLst>
          </p:cNvPr>
          <p:cNvCxnSpPr>
            <a:cxnSpLocks/>
            <a:stCxn id="7" idx="3"/>
            <a:endCxn id="4"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57A7F0-FDB2-434F-8371-12D7DEFE1433}"/>
              </a:ext>
            </a:extLst>
          </p:cNvPr>
          <p:cNvCxnSpPr>
            <a:cxnSpLocks/>
            <a:endCxn id="5"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AA8D09-81BB-BA45-BFEA-FB9321E21CEF}"/>
              </a:ext>
            </a:extLst>
          </p:cNvPr>
          <p:cNvCxnSpPr>
            <a:cxnSpLocks/>
            <a:stCxn id="5" idx="6"/>
            <a:endCxn id="9"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E8B16-BB61-5B4F-9CC1-3FD06C0752EE}"/>
              </a:ext>
            </a:extLst>
          </p:cNvPr>
          <p:cNvCxnSpPr>
            <a:cxnSpLocks/>
            <a:stCxn id="5" idx="6"/>
            <a:endCxn id="6" idx="3"/>
          </p:cNvCxnSpPr>
          <p:nvPr/>
        </p:nvCxnSpPr>
        <p:spPr>
          <a:xfrm flipV="1">
            <a:off x="4258235" y="5409667"/>
            <a:ext cx="2102735" cy="713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320117-3720-7B4F-8A13-A435FA89598C}"/>
              </a:ext>
            </a:extLst>
          </p:cNvPr>
          <p:cNvCxnSpPr>
            <a:cxnSpLocks/>
            <a:stCxn id="6" idx="6"/>
            <a:endCxn id="8" idx="1"/>
          </p:cNvCxnSpPr>
          <p:nvPr/>
        </p:nvCxnSpPr>
        <p:spPr>
          <a:xfrm>
            <a:off x="6682348" y="5276549"/>
            <a:ext cx="1315477" cy="490763"/>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FBEE30-0573-8743-8BF5-EB185CD36977}"/>
              </a:ext>
            </a:extLst>
          </p:cNvPr>
          <p:cNvSpPr/>
          <p:nvPr/>
        </p:nvSpPr>
        <p:spPr>
          <a:xfrm>
            <a:off x="3302840" y="55147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6E1FD-9B6A-F04B-B206-6543298F8B3E}"/>
              </a:ext>
            </a:extLst>
          </p:cNvPr>
          <p:cNvSpPr/>
          <p:nvPr/>
        </p:nvSpPr>
        <p:spPr>
          <a:xfrm>
            <a:off x="1474040" y="4970956"/>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3376E76-21E5-0F46-96F3-921A01CE8AF2}"/>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8D805DE-4947-1945-A8B6-517942E174D5}"/>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1B0BA75-E03D-BD47-B788-619C5533CF88}"/>
              </a:ext>
            </a:extLst>
          </p:cNvPr>
          <p:cNvSpPr/>
          <p:nvPr/>
        </p:nvSpPr>
        <p:spPr>
          <a:xfrm>
            <a:off x="8197477" y="5677298"/>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umming Junction 23">
            <a:extLst>
              <a:ext uri="{FF2B5EF4-FFF2-40B4-BE49-F238E27FC236}">
                <a16:creationId xmlns:a16="http://schemas.microsoft.com/office/drawing/2014/main" id="{AB14B785-A2E4-B844-BD69-E120B979D8E6}"/>
              </a:ext>
            </a:extLst>
          </p:cNvPr>
          <p:cNvSpPr/>
          <p:nvPr/>
        </p:nvSpPr>
        <p:spPr>
          <a:xfrm>
            <a:off x="3932705" y="4808878"/>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9C3A43B1-4332-404E-A8EA-C9CE2AFC251C}"/>
              </a:ext>
            </a:extLst>
          </p:cNvPr>
          <p:cNvCxnSpPr>
            <a:cxnSpLocks/>
            <a:stCxn id="4" idx="7"/>
            <a:endCxn id="24" idx="2"/>
          </p:cNvCxnSpPr>
          <p:nvPr/>
        </p:nvCxnSpPr>
        <p:spPr>
          <a:xfrm flipV="1">
            <a:off x="2419119" y="4997137"/>
            <a:ext cx="1513586" cy="167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2FBF2B-083D-6B42-BD21-99056F13EA70}"/>
              </a:ext>
            </a:extLst>
          </p:cNvPr>
          <p:cNvCxnSpPr>
            <a:cxnSpLocks/>
            <a:stCxn id="6" idx="1"/>
            <a:endCxn id="24" idx="6"/>
          </p:cNvCxnSpPr>
          <p:nvPr/>
        </p:nvCxnSpPr>
        <p:spPr>
          <a:xfrm flipH="1" flipV="1">
            <a:off x="4309223" y="4997137"/>
            <a:ext cx="2051747" cy="146293"/>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175E861-270D-C44D-AA52-5D579930A498}"/>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2DCB579-2E5C-E742-8539-0616A8BD2C3A}"/>
              </a:ext>
            </a:extLst>
          </p:cNvPr>
          <p:cNvSpPr/>
          <p:nvPr/>
        </p:nvSpPr>
        <p:spPr>
          <a:xfrm rot="579574">
            <a:off x="25199" y="4708918"/>
            <a:ext cx="2943178" cy="79795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2D6EAF7-0C49-0442-BEEB-74BBA9AEA1D2}"/>
              </a:ext>
            </a:extLst>
          </p:cNvPr>
          <p:cNvSpPr/>
          <p:nvPr/>
        </p:nvSpPr>
        <p:spPr>
          <a:xfrm>
            <a:off x="3101940" y="4467651"/>
            <a:ext cx="2144227"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EE42BB1-A718-7349-8B51-417258178213}"/>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2E329E5-4ED6-EB4A-B412-9680D9746EE2}"/>
              </a:ext>
            </a:extLst>
          </p:cNvPr>
          <p:cNvSpPr/>
          <p:nvPr/>
        </p:nvSpPr>
        <p:spPr>
          <a:xfrm rot="1350262">
            <a:off x="5962524" y="5033149"/>
            <a:ext cx="2838428" cy="96325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F4BA639-4DEA-AD4C-A45C-9F24015A6CB5}"/>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37" name="TextBox 36">
            <a:extLst>
              <a:ext uri="{FF2B5EF4-FFF2-40B4-BE49-F238E27FC236}">
                <a16:creationId xmlns:a16="http://schemas.microsoft.com/office/drawing/2014/main" id="{64A28594-E300-A344-ADE5-831F60439562}"/>
              </a:ext>
            </a:extLst>
          </p:cNvPr>
          <p:cNvSpPr txBox="1"/>
          <p:nvPr/>
        </p:nvSpPr>
        <p:spPr>
          <a:xfrm>
            <a:off x="4862293" y="4141090"/>
            <a:ext cx="620683" cy="369332"/>
          </a:xfrm>
          <a:prstGeom prst="rect">
            <a:avLst/>
          </a:prstGeom>
          <a:noFill/>
        </p:spPr>
        <p:txBody>
          <a:bodyPr wrap="none" rtlCol="0">
            <a:spAutoFit/>
          </a:bodyPr>
          <a:lstStyle/>
          <a:p>
            <a:r>
              <a:rPr lang="en-GB" dirty="0"/>
              <a:t>AS2</a:t>
            </a:r>
          </a:p>
        </p:txBody>
      </p:sp>
      <p:sp>
        <p:nvSpPr>
          <p:cNvPr id="38" name="TextBox 37">
            <a:extLst>
              <a:ext uri="{FF2B5EF4-FFF2-40B4-BE49-F238E27FC236}">
                <a16:creationId xmlns:a16="http://schemas.microsoft.com/office/drawing/2014/main" id="{6ED38665-698F-B04D-B951-FBFFC5EA4389}"/>
              </a:ext>
            </a:extLst>
          </p:cNvPr>
          <p:cNvSpPr txBox="1"/>
          <p:nvPr/>
        </p:nvSpPr>
        <p:spPr>
          <a:xfrm>
            <a:off x="7576794" y="4661059"/>
            <a:ext cx="620683" cy="369332"/>
          </a:xfrm>
          <a:prstGeom prst="rect">
            <a:avLst/>
          </a:prstGeom>
          <a:noFill/>
        </p:spPr>
        <p:txBody>
          <a:bodyPr wrap="none" rtlCol="0">
            <a:spAutoFit/>
          </a:bodyPr>
          <a:lstStyle/>
          <a:p>
            <a:r>
              <a:rPr lang="en-GB" dirty="0"/>
              <a:t>AS3</a:t>
            </a:r>
          </a:p>
        </p:txBody>
      </p:sp>
      <p:sp>
        <p:nvSpPr>
          <p:cNvPr id="39" name="TextBox 38">
            <a:extLst>
              <a:ext uri="{FF2B5EF4-FFF2-40B4-BE49-F238E27FC236}">
                <a16:creationId xmlns:a16="http://schemas.microsoft.com/office/drawing/2014/main" id="{D4DD34B6-090F-5541-91EB-8817D2277609}"/>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
        <p:nvSpPr>
          <p:cNvPr id="43" name="Rectangle 42">
            <a:extLst>
              <a:ext uri="{FF2B5EF4-FFF2-40B4-BE49-F238E27FC236}">
                <a16:creationId xmlns:a16="http://schemas.microsoft.com/office/drawing/2014/main" id="{B1541369-A288-1748-8576-04D9B9BB16E6}"/>
              </a:ext>
            </a:extLst>
          </p:cNvPr>
          <p:cNvSpPr/>
          <p:nvPr/>
        </p:nvSpPr>
        <p:spPr>
          <a:xfrm>
            <a:off x="1631260" y="5037137"/>
            <a:ext cx="125506" cy="167745"/>
          </a:xfrm>
          <a:prstGeom prst="rect">
            <a:avLst/>
          </a:prstGeom>
          <a:solidFill>
            <a:schemeClr val="accent3">
              <a:lumMod val="75000"/>
              <a:lumOff val="2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BFE8D64-4285-064F-84A6-17D180F00FBA}"/>
              </a:ext>
            </a:extLst>
          </p:cNvPr>
          <p:cNvSpPr/>
          <p:nvPr/>
        </p:nvSpPr>
        <p:spPr>
          <a:xfrm>
            <a:off x="7340086" y="5263159"/>
            <a:ext cx="125506" cy="167745"/>
          </a:xfrm>
          <a:prstGeom prst="rect">
            <a:avLst/>
          </a:prstGeom>
          <a:solidFill>
            <a:schemeClr val="accent3">
              <a:lumMod val="75000"/>
              <a:lumOff val="2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71921999-4BC9-FD42-A17C-A672CA24DAB4}"/>
              </a:ext>
            </a:extLst>
          </p:cNvPr>
          <p:cNvSpPr/>
          <p:nvPr/>
        </p:nvSpPr>
        <p:spPr>
          <a:xfrm>
            <a:off x="5109881" y="5557815"/>
            <a:ext cx="125506" cy="167745"/>
          </a:xfrm>
          <a:prstGeom prst="rect">
            <a:avLst/>
          </a:prstGeom>
          <a:solidFill>
            <a:schemeClr val="accent3">
              <a:lumMod val="75000"/>
              <a:lumOff val="2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A0E78D7-1A75-1644-BE7F-A06B40BBAB66}"/>
              </a:ext>
            </a:extLst>
          </p:cNvPr>
          <p:cNvSpPr/>
          <p:nvPr/>
        </p:nvSpPr>
        <p:spPr>
          <a:xfrm>
            <a:off x="3515034" y="5677298"/>
            <a:ext cx="125506" cy="167745"/>
          </a:xfrm>
          <a:prstGeom prst="rect">
            <a:avLst/>
          </a:prstGeom>
          <a:solidFill>
            <a:schemeClr val="accent3">
              <a:lumMod val="75000"/>
              <a:lumOff val="2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862FAC13-6D0C-E34A-9C7D-79FD10F05A7B}"/>
              </a:ext>
            </a:extLst>
          </p:cNvPr>
          <p:cNvSpPr/>
          <p:nvPr/>
        </p:nvSpPr>
        <p:spPr>
          <a:xfrm>
            <a:off x="7150213" y="5150543"/>
            <a:ext cx="125506" cy="167745"/>
          </a:xfrm>
          <a:prstGeom prst="rect">
            <a:avLst/>
          </a:prstGeom>
          <a:solidFill>
            <a:schemeClr val="accent3">
              <a:lumMod val="10000"/>
              <a:lumOff val="9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142C177-108E-374A-924E-188EFC53DACA}"/>
              </a:ext>
            </a:extLst>
          </p:cNvPr>
          <p:cNvSpPr/>
          <p:nvPr/>
        </p:nvSpPr>
        <p:spPr>
          <a:xfrm>
            <a:off x="4915475" y="4784209"/>
            <a:ext cx="125506" cy="167745"/>
          </a:xfrm>
          <a:prstGeom prst="rect">
            <a:avLst/>
          </a:prstGeom>
          <a:solidFill>
            <a:schemeClr val="accent3">
              <a:lumMod val="10000"/>
              <a:lumOff val="9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ABDE1266-5AB6-4A41-B8C4-6BDC432A9318}"/>
              </a:ext>
            </a:extLst>
          </p:cNvPr>
          <p:cNvSpPr/>
          <p:nvPr/>
        </p:nvSpPr>
        <p:spPr>
          <a:xfrm>
            <a:off x="1234550" y="4913335"/>
            <a:ext cx="125506" cy="167745"/>
          </a:xfrm>
          <a:prstGeom prst="rect">
            <a:avLst/>
          </a:prstGeom>
          <a:solidFill>
            <a:schemeClr val="accent3">
              <a:lumMod val="10000"/>
              <a:lumOff val="9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353D8339-F378-3F43-8426-A0F4828A4BC9}"/>
              </a:ext>
            </a:extLst>
          </p:cNvPr>
          <p:cNvSpPr/>
          <p:nvPr/>
        </p:nvSpPr>
        <p:spPr>
          <a:xfrm>
            <a:off x="3498441" y="4793746"/>
            <a:ext cx="125506" cy="167745"/>
          </a:xfrm>
          <a:prstGeom prst="rect">
            <a:avLst/>
          </a:prstGeom>
          <a:solidFill>
            <a:schemeClr val="accent3">
              <a:lumMod val="10000"/>
              <a:lumOff val="9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0961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CDF26A-27A5-FB47-BF6B-704ED3F5FB60}"/>
              </a:ext>
            </a:extLst>
          </p:cNvPr>
          <p:cNvSpPr>
            <a:spLocks noGrp="1"/>
          </p:cNvSpPr>
          <p:nvPr>
            <p:ph idx="1"/>
          </p:nvPr>
        </p:nvSpPr>
        <p:spPr/>
        <p:txBody>
          <a:bodyPr/>
          <a:lstStyle/>
          <a:p>
            <a:pPr marL="0" indent="0">
              <a:buNone/>
            </a:pPr>
            <a:r>
              <a:rPr lang="en-GB" dirty="0"/>
              <a:t>It looks as if all computers are in the same network</a:t>
            </a:r>
          </a:p>
          <a:p>
            <a:pPr marL="0" indent="0">
              <a:buNone/>
            </a:pPr>
            <a:endParaRPr lang="en-GB" dirty="0"/>
          </a:p>
        </p:txBody>
      </p:sp>
      <p:sp>
        <p:nvSpPr>
          <p:cNvPr id="3" name="Title 2">
            <a:extLst>
              <a:ext uri="{FF2B5EF4-FFF2-40B4-BE49-F238E27FC236}">
                <a16:creationId xmlns:a16="http://schemas.microsoft.com/office/drawing/2014/main" id="{3B18D8F0-4958-C640-AA52-CA1D67662005}"/>
              </a:ext>
            </a:extLst>
          </p:cNvPr>
          <p:cNvSpPr>
            <a:spLocks noGrp="1"/>
          </p:cNvSpPr>
          <p:nvPr>
            <p:ph type="title"/>
          </p:nvPr>
        </p:nvSpPr>
        <p:spPr/>
        <p:txBody>
          <a:bodyPr/>
          <a:lstStyle/>
          <a:p>
            <a:r>
              <a:rPr lang="en-GB" dirty="0"/>
              <a:t>VPN Point of View</a:t>
            </a:r>
          </a:p>
        </p:txBody>
      </p:sp>
      <p:sp>
        <p:nvSpPr>
          <p:cNvPr id="4" name="Summing Junction 3">
            <a:extLst>
              <a:ext uri="{FF2B5EF4-FFF2-40B4-BE49-F238E27FC236}">
                <a16:creationId xmlns:a16="http://schemas.microsoft.com/office/drawing/2014/main" id="{37104584-30FF-AC4E-967C-7000E517AFE7}"/>
              </a:ext>
            </a:extLst>
          </p:cNvPr>
          <p:cNvSpPr/>
          <p:nvPr/>
        </p:nvSpPr>
        <p:spPr>
          <a:xfrm>
            <a:off x="2097741" y="5109883"/>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mming Junction 4">
            <a:extLst>
              <a:ext uri="{FF2B5EF4-FFF2-40B4-BE49-F238E27FC236}">
                <a16:creationId xmlns:a16="http://schemas.microsoft.com/office/drawing/2014/main" id="{D10DB8F1-E4EA-F847-ABFA-DCBC5C2FE2FB}"/>
              </a:ext>
            </a:extLst>
          </p:cNvPr>
          <p:cNvSpPr/>
          <p:nvPr/>
        </p:nvSpPr>
        <p:spPr>
          <a:xfrm>
            <a:off x="3881717" y="5935057"/>
            <a:ext cx="376518" cy="376517"/>
          </a:xfrm>
          <a:prstGeom prst="flowChartSummingJunction">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23815C8-597A-0947-A4C2-3B7758ACC9D6}"/>
              </a:ext>
            </a:extLst>
          </p:cNvPr>
          <p:cNvPicPr>
            <a:picLocks noChangeAspect="1"/>
          </p:cNvPicPr>
          <p:nvPr/>
        </p:nvPicPr>
        <p:blipFill>
          <a:blip r:embed="rId2"/>
          <a:stretch>
            <a:fillRect/>
          </a:stretch>
        </p:blipFill>
        <p:spPr>
          <a:xfrm>
            <a:off x="451037" y="4764579"/>
            <a:ext cx="614456" cy="614456"/>
          </a:xfrm>
          <a:prstGeom prst="rect">
            <a:avLst/>
          </a:prstGeom>
        </p:spPr>
      </p:pic>
      <p:pic>
        <p:nvPicPr>
          <p:cNvPr id="8" name="Picture 7">
            <a:extLst>
              <a:ext uri="{FF2B5EF4-FFF2-40B4-BE49-F238E27FC236}">
                <a16:creationId xmlns:a16="http://schemas.microsoft.com/office/drawing/2014/main" id="{D635D4E3-347E-7146-BD0E-31CA483C8F5E}"/>
              </a:ext>
            </a:extLst>
          </p:cNvPr>
          <p:cNvPicPr>
            <a:picLocks noChangeAspect="1"/>
          </p:cNvPicPr>
          <p:nvPr/>
        </p:nvPicPr>
        <p:blipFill>
          <a:blip r:embed="rId2"/>
          <a:stretch>
            <a:fillRect/>
          </a:stretch>
        </p:blipFill>
        <p:spPr>
          <a:xfrm>
            <a:off x="7478105" y="4683686"/>
            <a:ext cx="614456" cy="614456"/>
          </a:xfrm>
          <a:prstGeom prst="rect">
            <a:avLst/>
          </a:prstGeom>
        </p:spPr>
      </p:pic>
      <p:pic>
        <p:nvPicPr>
          <p:cNvPr id="9" name="Picture 8">
            <a:extLst>
              <a:ext uri="{FF2B5EF4-FFF2-40B4-BE49-F238E27FC236}">
                <a16:creationId xmlns:a16="http://schemas.microsoft.com/office/drawing/2014/main" id="{5D9CD769-0848-4049-83F0-F5E15B63AE9A}"/>
              </a:ext>
            </a:extLst>
          </p:cNvPr>
          <p:cNvPicPr>
            <a:picLocks noChangeAspect="1"/>
          </p:cNvPicPr>
          <p:nvPr/>
        </p:nvPicPr>
        <p:blipFill>
          <a:blip r:embed="rId2"/>
          <a:stretch>
            <a:fillRect/>
          </a:stretch>
        </p:blipFill>
        <p:spPr>
          <a:xfrm>
            <a:off x="5598085" y="6204326"/>
            <a:ext cx="614456" cy="614456"/>
          </a:xfrm>
          <a:prstGeom prst="rect">
            <a:avLst/>
          </a:prstGeom>
        </p:spPr>
      </p:pic>
      <p:cxnSp>
        <p:nvCxnSpPr>
          <p:cNvPr id="10" name="Straight Connector 9">
            <a:extLst>
              <a:ext uri="{FF2B5EF4-FFF2-40B4-BE49-F238E27FC236}">
                <a16:creationId xmlns:a16="http://schemas.microsoft.com/office/drawing/2014/main" id="{E5539741-E53C-0A49-ABC1-F44C1EAC72E6}"/>
              </a:ext>
            </a:extLst>
          </p:cNvPr>
          <p:cNvCxnSpPr>
            <a:cxnSpLocks/>
            <a:stCxn id="7" idx="3"/>
            <a:endCxn id="4" idx="2"/>
          </p:cNvCxnSpPr>
          <p:nvPr/>
        </p:nvCxnSpPr>
        <p:spPr>
          <a:xfrm>
            <a:off x="1065493" y="5071807"/>
            <a:ext cx="1032248" cy="226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57A7F0-FDB2-434F-8371-12D7DEFE1433}"/>
              </a:ext>
            </a:extLst>
          </p:cNvPr>
          <p:cNvCxnSpPr>
            <a:cxnSpLocks/>
            <a:endCxn id="5" idx="2"/>
          </p:cNvCxnSpPr>
          <p:nvPr/>
        </p:nvCxnSpPr>
        <p:spPr>
          <a:xfrm>
            <a:off x="2474259" y="5411308"/>
            <a:ext cx="1407458" cy="71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AA8D09-81BB-BA45-BFEA-FB9321E21CEF}"/>
              </a:ext>
            </a:extLst>
          </p:cNvPr>
          <p:cNvCxnSpPr>
            <a:cxnSpLocks/>
            <a:stCxn id="5" idx="6"/>
            <a:endCxn id="9" idx="1"/>
          </p:cNvCxnSpPr>
          <p:nvPr/>
        </p:nvCxnSpPr>
        <p:spPr>
          <a:xfrm>
            <a:off x="4258235" y="6123316"/>
            <a:ext cx="1339850" cy="3882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320117-3720-7B4F-8A13-A435FA89598C}"/>
              </a:ext>
            </a:extLst>
          </p:cNvPr>
          <p:cNvCxnSpPr>
            <a:cxnSpLocks/>
            <a:stCxn id="7" idx="3"/>
            <a:endCxn id="8" idx="1"/>
          </p:cNvCxnSpPr>
          <p:nvPr/>
        </p:nvCxnSpPr>
        <p:spPr>
          <a:xfrm flipV="1">
            <a:off x="1065493" y="4990914"/>
            <a:ext cx="6412612" cy="80893"/>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FBEE30-0573-8743-8BF5-EB185CD36977}"/>
              </a:ext>
            </a:extLst>
          </p:cNvPr>
          <p:cNvSpPr/>
          <p:nvPr/>
        </p:nvSpPr>
        <p:spPr>
          <a:xfrm>
            <a:off x="3297360" y="5632343"/>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6E1FD-9B6A-F04B-B206-6543298F8B3E}"/>
              </a:ext>
            </a:extLst>
          </p:cNvPr>
          <p:cNvSpPr/>
          <p:nvPr/>
        </p:nvSpPr>
        <p:spPr>
          <a:xfrm>
            <a:off x="1484245" y="5201077"/>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3376E76-21E5-0F46-96F3-921A01CE8AF2}"/>
              </a:ext>
            </a:extLst>
          </p:cNvPr>
          <p:cNvSpPr/>
          <p:nvPr/>
        </p:nvSpPr>
        <p:spPr>
          <a:xfrm>
            <a:off x="5109882" y="6109184"/>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8D805DE-4947-1945-A8B6-517942E174D5}"/>
              </a:ext>
            </a:extLst>
          </p:cNvPr>
          <p:cNvSpPr/>
          <p:nvPr/>
        </p:nvSpPr>
        <p:spPr>
          <a:xfrm>
            <a:off x="5808382" y="6350005"/>
            <a:ext cx="125506" cy="167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1B0BA75-E03D-BD47-B788-619C5533CF88}"/>
              </a:ext>
            </a:extLst>
          </p:cNvPr>
          <p:cNvSpPr/>
          <p:nvPr/>
        </p:nvSpPr>
        <p:spPr>
          <a:xfrm>
            <a:off x="7677757" y="4900900"/>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175E861-270D-C44D-AA52-5D579930A498}"/>
              </a:ext>
            </a:extLst>
          </p:cNvPr>
          <p:cNvSpPr/>
          <p:nvPr/>
        </p:nvSpPr>
        <p:spPr>
          <a:xfrm>
            <a:off x="688975" y="4970955"/>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2DCB579-2E5C-E742-8539-0616A8BD2C3A}"/>
              </a:ext>
            </a:extLst>
          </p:cNvPr>
          <p:cNvSpPr/>
          <p:nvPr/>
        </p:nvSpPr>
        <p:spPr>
          <a:xfrm>
            <a:off x="251272" y="4401221"/>
            <a:ext cx="8499027" cy="119742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EE42BB1-A718-7349-8B51-417258178213}"/>
              </a:ext>
            </a:extLst>
          </p:cNvPr>
          <p:cNvSpPr/>
          <p:nvPr/>
        </p:nvSpPr>
        <p:spPr>
          <a:xfrm>
            <a:off x="3397513" y="5641688"/>
            <a:ext cx="3278018" cy="121631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F4BA639-4DEA-AD4C-A45C-9F24015A6CB5}"/>
              </a:ext>
            </a:extLst>
          </p:cNvPr>
          <p:cNvSpPr txBox="1"/>
          <p:nvPr/>
        </p:nvSpPr>
        <p:spPr>
          <a:xfrm>
            <a:off x="1093694" y="5576047"/>
            <a:ext cx="620683" cy="369332"/>
          </a:xfrm>
          <a:prstGeom prst="rect">
            <a:avLst/>
          </a:prstGeom>
          <a:noFill/>
        </p:spPr>
        <p:txBody>
          <a:bodyPr wrap="none" rtlCol="0">
            <a:spAutoFit/>
          </a:bodyPr>
          <a:lstStyle/>
          <a:p>
            <a:r>
              <a:rPr lang="en-GB" dirty="0"/>
              <a:t>AS1</a:t>
            </a:r>
          </a:p>
        </p:txBody>
      </p:sp>
      <p:sp>
        <p:nvSpPr>
          <p:cNvPr id="39" name="TextBox 38">
            <a:extLst>
              <a:ext uri="{FF2B5EF4-FFF2-40B4-BE49-F238E27FC236}">
                <a16:creationId xmlns:a16="http://schemas.microsoft.com/office/drawing/2014/main" id="{D4DD34B6-090F-5541-91EB-8817D2277609}"/>
              </a:ext>
            </a:extLst>
          </p:cNvPr>
          <p:cNvSpPr txBox="1"/>
          <p:nvPr/>
        </p:nvSpPr>
        <p:spPr>
          <a:xfrm>
            <a:off x="2966723" y="6488668"/>
            <a:ext cx="620683" cy="369332"/>
          </a:xfrm>
          <a:prstGeom prst="rect">
            <a:avLst/>
          </a:prstGeom>
          <a:noFill/>
        </p:spPr>
        <p:txBody>
          <a:bodyPr wrap="none" rtlCol="0">
            <a:spAutoFit/>
          </a:bodyPr>
          <a:lstStyle/>
          <a:p>
            <a:r>
              <a:rPr lang="en-GB" dirty="0"/>
              <a:t>AS4</a:t>
            </a:r>
          </a:p>
        </p:txBody>
      </p:sp>
      <p:sp>
        <p:nvSpPr>
          <p:cNvPr id="42" name="Rectangle 41">
            <a:extLst>
              <a:ext uri="{FF2B5EF4-FFF2-40B4-BE49-F238E27FC236}">
                <a16:creationId xmlns:a16="http://schemas.microsoft.com/office/drawing/2014/main" id="{41BA4FF3-ACAB-5445-B118-C22DC8017F61}"/>
              </a:ext>
            </a:extLst>
          </p:cNvPr>
          <p:cNvSpPr/>
          <p:nvPr/>
        </p:nvSpPr>
        <p:spPr>
          <a:xfrm>
            <a:off x="3234607" y="4728759"/>
            <a:ext cx="125506" cy="16774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2FA1BC0-8C53-8049-928D-10D79B0CC58B}"/>
              </a:ext>
            </a:extLst>
          </p:cNvPr>
          <p:cNvSpPr/>
          <p:nvPr/>
        </p:nvSpPr>
        <p:spPr>
          <a:xfrm>
            <a:off x="3403098" y="4717311"/>
            <a:ext cx="125506" cy="167745"/>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087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06FA9C-2AC2-7448-B6A8-D4AAD90FA9B8}"/>
              </a:ext>
            </a:extLst>
          </p:cNvPr>
          <p:cNvPicPr>
            <a:picLocks noChangeAspect="1"/>
          </p:cNvPicPr>
          <p:nvPr/>
        </p:nvPicPr>
        <p:blipFill>
          <a:blip r:embed="rId3"/>
          <a:stretch>
            <a:fillRect/>
          </a:stretch>
        </p:blipFill>
        <p:spPr>
          <a:xfrm>
            <a:off x="4156" y="0"/>
            <a:ext cx="9139844" cy="6858000"/>
          </a:xfrm>
          <a:prstGeom prst="rect">
            <a:avLst/>
          </a:prstGeom>
        </p:spPr>
      </p:pic>
      <p:sp>
        <p:nvSpPr>
          <p:cNvPr id="6" name="TextBox 5">
            <a:extLst>
              <a:ext uri="{FF2B5EF4-FFF2-40B4-BE49-F238E27FC236}">
                <a16:creationId xmlns:a16="http://schemas.microsoft.com/office/drawing/2014/main" id="{17B26122-B383-0147-ADBF-F804EBE9A524}"/>
              </a:ext>
            </a:extLst>
          </p:cNvPr>
          <p:cNvSpPr txBox="1"/>
          <p:nvPr/>
        </p:nvSpPr>
        <p:spPr>
          <a:xfrm>
            <a:off x="301657" y="292230"/>
            <a:ext cx="4780476" cy="584775"/>
          </a:xfrm>
          <a:prstGeom prst="rect">
            <a:avLst/>
          </a:prstGeom>
          <a:noFill/>
        </p:spPr>
        <p:txBody>
          <a:bodyPr wrap="none" rtlCol="0">
            <a:spAutoFit/>
          </a:bodyPr>
          <a:lstStyle/>
          <a:p>
            <a:r>
              <a:rPr lang="en-GB" sz="3200" b="1" dirty="0">
                <a:solidFill>
                  <a:schemeClr val="bg1">
                    <a:lumMod val="95000"/>
                  </a:schemeClr>
                </a:solidFill>
              </a:rPr>
              <a:t>The dark side of the net</a:t>
            </a:r>
          </a:p>
        </p:txBody>
      </p:sp>
      <p:pic>
        <p:nvPicPr>
          <p:cNvPr id="8" name="Picture 7">
            <a:extLst>
              <a:ext uri="{FF2B5EF4-FFF2-40B4-BE49-F238E27FC236}">
                <a16:creationId xmlns:a16="http://schemas.microsoft.com/office/drawing/2014/main" id="{45E355AA-4DD7-5C4E-BA39-E70A34B1D0C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Lst>
          </a:blip>
          <a:stretch>
            <a:fillRect/>
          </a:stretch>
        </p:blipFill>
        <p:spPr>
          <a:xfrm>
            <a:off x="6984348" y="6622206"/>
            <a:ext cx="248551" cy="184305"/>
          </a:xfrm>
          <a:prstGeom prst="rect">
            <a:avLst/>
          </a:prstGeom>
        </p:spPr>
      </p:pic>
      <p:sp>
        <p:nvSpPr>
          <p:cNvPr id="9" name="TextBox 8">
            <a:extLst>
              <a:ext uri="{FF2B5EF4-FFF2-40B4-BE49-F238E27FC236}">
                <a16:creationId xmlns:a16="http://schemas.microsoft.com/office/drawing/2014/main" id="{CDD310AC-5F2A-3049-9411-1BE203A5495F}"/>
              </a:ext>
            </a:extLst>
          </p:cNvPr>
          <p:cNvSpPr txBox="1"/>
          <p:nvPr/>
        </p:nvSpPr>
        <p:spPr>
          <a:xfrm>
            <a:off x="7232899" y="6611779"/>
            <a:ext cx="1911101" cy="246221"/>
          </a:xfrm>
          <a:prstGeom prst="rect">
            <a:avLst/>
          </a:prstGeom>
          <a:noFill/>
        </p:spPr>
        <p:txBody>
          <a:bodyPr wrap="none" rtlCol="0">
            <a:spAutoFit/>
          </a:bodyPr>
          <a:lstStyle/>
          <a:p>
            <a:r>
              <a:rPr lang="en-US" sz="1000" dirty="0">
                <a:solidFill>
                  <a:schemeClr val="bg1">
                    <a:lumMod val="95000"/>
                  </a:schemeClr>
                </a:solidFill>
                <a:latin typeface="Calibri" panose="020F0502020204030204" pitchFamily="34" charset="0"/>
                <a:cs typeface="Calibri" panose="020F0502020204030204" pitchFamily="34" charset="0"/>
              </a:rPr>
              <a:t>CC2.0 </a:t>
            </a:r>
            <a:r>
              <a:rPr lang="en-US" sz="1000" dirty="0" err="1">
                <a:solidFill>
                  <a:schemeClr val="bg1">
                    <a:lumMod val="95000"/>
                  </a:schemeClr>
                </a:solidFill>
                <a:latin typeface="Calibri" panose="020F0502020204030204" pitchFamily="34" charset="0"/>
                <a:cs typeface="Calibri" panose="020F0502020204030204" pitchFamily="34" charset="0"/>
              </a:rPr>
              <a:t>Diogo</a:t>
            </a:r>
            <a:r>
              <a:rPr lang="en-US" sz="1000" dirty="0">
                <a:solidFill>
                  <a:schemeClr val="bg1">
                    <a:lumMod val="95000"/>
                  </a:schemeClr>
                </a:solidFill>
                <a:latin typeface="Calibri" panose="020F0502020204030204" pitchFamily="34" charset="0"/>
                <a:cs typeface="Calibri" panose="020F0502020204030204" pitchFamily="34" charset="0"/>
              </a:rPr>
              <a:t> Rodrigues Gonçalves</a:t>
            </a:r>
          </a:p>
        </p:txBody>
      </p:sp>
    </p:spTree>
    <p:extLst>
      <p:ext uri="{BB962C8B-B14F-4D97-AF65-F5344CB8AC3E}">
        <p14:creationId xmlns:p14="http://schemas.microsoft.com/office/powerpoint/2010/main" val="2153476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720CB-BAB9-DC4F-8CC6-B754856D86A3}"/>
              </a:ext>
            </a:extLst>
          </p:cNvPr>
          <p:cNvPicPr>
            <a:picLocks noChangeAspect="1"/>
          </p:cNvPicPr>
          <p:nvPr/>
        </p:nvPicPr>
        <p:blipFill>
          <a:blip r:embed="rId2"/>
          <a:stretch>
            <a:fillRect/>
          </a:stretch>
        </p:blipFill>
        <p:spPr>
          <a:xfrm>
            <a:off x="3652" y="0"/>
            <a:ext cx="9136696" cy="6858000"/>
          </a:xfrm>
          <a:prstGeom prst="rect">
            <a:avLst/>
          </a:prstGeom>
        </p:spPr>
      </p:pic>
      <p:sp>
        <p:nvSpPr>
          <p:cNvPr id="4" name="TextBox 3">
            <a:extLst>
              <a:ext uri="{FF2B5EF4-FFF2-40B4-BE49-F238E27FC236}">
                <a16:creationId xmlns:a16="http://schemas.microsoft.com/office/drawing/2014/main" id="{DF786154-EAED-544D-A0FC-7FC71657E66D}"/>
              </a:ext>
            </a:extLst>
          </p:cNvPr>
          <p:cNvSpPr txBox="1"/>
          <p:nvPr/>
        </p:nvSpPr>
        <p:spPr>
          <a:xfrm>
            <a:off x="320511" y="5976594"/>
            <a:ext cx="4195764" cy="707886"/>
          </a:xfrm>
          <a:prstGeom prst="rect">
            <a:avLst/>
          </a:prstGeom>
          <a:noFill/>
        </p:spPr>
        <p:txBody>
          <a:bodyPr wrap="none" rtlCol="0">
            <a:spAutoFit/>
          </a:bodyPr>
          <a:lstStyle/>
          <a:p>
            <a:r>
              <a:rPr lang="en-GB" sz="4000" b="1" dirty="0">
                <a:solidFill>
                  <a:schemeClr val="bg1">
                    <a:lumMod val="95000"/>
                  </a:schemeClr>
                </a:solidFill>
              </a:rPr>
              <a:t>Actors &amp; Tactics</a:t>
            </a:r>
          </a:p>
        </p:txBody>
      </p:sp>
    </p:spTree>
    <p:extLst>
      <p:ext uri="{BB962C8B-B14F-4D97-AF65-F5344CB8AC3E}">
        <p14:creationId xmlns:p14="http://schemas.microsoft.com/office/powerpoint/2010/main" val="3966780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BC21CB-5B3C-8745-9344-4EEED5FE00C5}"/>
              </a:ext>
            </a:extLst>
          </p:cNvPr>
          <p:cNvPicPr>
            <a:picLocks noChangeAspect="1"/>
          </p:cNvPicPr>
          <p:nvPr/>
        </p:nvPicPr>
        <p:blipFill>
          <a:blip r:embed="rId3"/>
          <a:stretch>
            <a:fillRect/>
          </a:stretch>
        </p:blipFill>
        <p:spPr>
          <a:xfrm>
            <a:off x="1193" y="0"/>
            <a:ext cx="9141614" cy="6858000"/>
          </a:xfrm>
          <a:prstGeom prst="rect">
            <a:avLst/>
          </a:prstGeom>
        </p:spPr>
      </p:pic>
    </p:spTree>
    <p:extLst>
      <p:ext uri="{BB962C8B-B14F-4D97-AF65-F5344CB8AC3E}">
        <p14:creationId xmlns:p14="http://schemas.microsoft.com/office/powerpoint/2010/main" val="2863957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811908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468010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606" y="329535"/>
            <a:ext cx="8336194" cy="2679809"/>
          </a:xfrm>
          <a:ln>
            <a:solidFill>
              <a:schemeClr val="accent5"/>
            </a:solidFill>
          </a:ln>
        </p:spPr>
        <p:txBody>
          <a:bodyPr>
            <a:normAutofit fontScale="85000" lnSpcReduction="20000"/>
          </a:bodyPr>
          <a:lstStyle/>
          <a:p>
            <a:pPr marL="0" indent="0">
              <a:lnSpc>
                <a:spcPct val="120000"/>
              </a:lnSpc>
              <a:buNone/>
            </a:pPr>
            <a:r>
              <a:rPr lang="en-US" sz="1700" b="1" dirty="0">
                <a:latin typeface="+mn-lt"/>
                <a:cs typeface="Menlo Regular"/>
              </a:rPr>
              <a:t>From</a:t>
            </a:r>
            <a:r>
              <a:rPr lang="en-US" sz="1700" dirty="0">
                <a:latin typeface="+mn-lt"/>
                <a:cs typeface="Menlo Regular"/>
              </a:rPr>
              <a:t>: </a:t>
            </a:r>
            <a:r>
              <a:rPr lang="en-US" sz="1700" dirty="0" err="1">
                <a:latin typeface="+mn-lt"/>
                <a:cs typeface="Menlo Regular"/>
              </a:rPr>
              <a:t>tovis@bk.ru</a:t>
            </a:r>
            <a:endParaRPr lang="en-US" sz="1700" dirty="0">
              <a:latin typeface="+mn-lt"/>
              <a:cs typeface="Menlo Regular"/>
            </a:endParaRPr>
          </a:p>
          <a:p>
            <a:pPr marL="0" indent="0">
              <a:lnSpc>
                <a:spcPct val="120000"/>
              </a:lnSpc>
              <a:buNone/>
            </a:pPr>
            <a:r>
              <a:rPr lang="en-US" sz="1700" b="1" dirty="0">
                <a:latin typeface="+mn-lt"/>
                <a:cs typeface="Menlo Regular"/>
              </a:rPr>
              <a:t>To</a:t>
            </a:r>
            <a:r>
              <a:rPr lang="en-US" sz="1700" dirty="0">
                <a:latin typeface="+mn-lt"/>
                <a:cs typeface="Menlo Regular"/>
              </a:rPr>
              <a:t>: </a:t>
            </a:r>
            <a:r>
              <a:rPr lang="en-US" sz="1700" dirty="0" err="1">
                <a:latin typeface="+mn-lt"/>
                <a:cs typeface="Menlo Regular"/>
              </a:rPr>
              <a:t>info@hackingteam.com</a:t>
            </a:r>
            <a:endParaRPr lang="en-US" sz="1700" dirty="0">
              <a:latin typeface="+mn-lt"/>
              <a:cs typeface="Menlo Regular"/>
            </a:endParaRPr>
          </a:p>
          <a:p>
            <a:pPr marL="0" indent="0">
              <a:lnSpc>
                <a:spcPct val="120000"/>
              </a:lnSpc>
              <a:buNone/>
            </a:pPr>
            <a:r>
              <a:rPr lang="en-US" sz="1700" b="1" dirty="0">
                <a:latin typeface="+mn-lt"/>
                <a:cs typeface="Menlo Regular"/>
              </a:rPr>
              <a:t>Subject</a:t>
            </a:r>
            <a:r>
              <a:rPr lang="en-US" sz="1700" dirty="0">
                <a:latin typeface="+mn-lt"/>
                <a:cs typeface="Menlo Regular"/>
              </a:rPr>
              <a:t>: 0-days</a:t>
            </a:r>
          </a:p>
          <a:p>
            <a:pPr marL="0" indent="0">
              <a:lnSpc>
                <a:spcPct val="120000"/>
              </a:lnSpc>
              <a:buNone/>
            </a:pPr>
            <a:endParaRPr lang="en-US" sz="1700" dirty="0">
              <a:latin typeface="+mn-lt"/>
              <a:cs typeface="Menlo Regular"/>
            </a:endParaRPr>
          </a:p>
          <a:p>
            <a:pPr marL="0" indent="0">
              <a:lnSpc>
                <a:spcPct val="120000"/>
              </a:lnSpc>
              <a:buNone/>
            </a:pPr>
            <a:r>
              <a:rPr lang="en-US" sz="1700" dirty="0">
                <a:latin typeface="+mn-lt"/>
                <a:cs typeface="Menlo Regular"/>
              </a:rPr>
              <a:t>Hi, is your company interested in buying zero-day vulnerabilities with RCE exploits for the latest versions of Flash Player, Silverlight, Java, Safari? </a:t>
            </a:r>
          </a:p>
          <a:p>
            <a:pPr marL="0" indent="0">
              <a:lnSpc>
                <a:spcPct val="120000"/>
              </a:lnSpc>
              <a:buNone/>
            </a:pPr>
            <a:r>
              <a:rPr lang="en-US" sz="1700" dirty="0">
                <a:latin typeface="+mn-lt"/>
                <a:cs typeface="Menlo Regular"/>
              </a:rPr>
              <a:t>All exploits allow to embed and remote execute custom payloads and demonstrate modern techniques for bypassing ASLR- and DEP-like protections on Windows, OS X and </a:t>
            </a:r>
            <a:r>
              <a:rPr lang="en-US" sz="1700" dirty="0" err="1">
                <a:latin typeface="+mn-lt"/>
                <a:cs typeface="Menlo Regular"/>
              </a:rPr>
              <a:t>iOS</a:t>
            </a:r>
            <a:r>
              <a:rPr lang="en-US" sz="1700" dirty="0">
                <a:latin typeface="+mn-lt"/>
                <a:cs typeface="Menlo Regular"/>
              </a:rPr>
              <a:t> without using of unreliable ROP and heap sprays. </a:t>
            </a:r>
            <a:endParaRPr lang="de-CH" sz="1700" dirty="0">
              <a:latin typeface="+mn-lt"/>
              <a:cs typeface="Menlo Regular"/>
            </a:endParaRPr>
          </a:p>
        </p:txBody>
      </p:sp>
      <p:sp>
        <p:nvSpPr>
          <p:cNvPr id="5" name="Content Placeholder 2"/>
          <p:cNvSpPr txBox="1">
            <a:spLocks/>
          </p:cNvSpPr>
          <p:nvPr/>
        </p:nvSpPr>
        <p:spPr>
          <a:xfrm>
            <a:off x="350605" y="3148506"/>
            <a:ext cx="8336194" cy="3196628"/>
          </a:xfrm>
          <a:prstGeom prst="rect">
            <a:avLst/>
          </a:prstGeom>
          <a:ln>
            <a:solidFill>
              <a:schemeClr val="accent5"/>
            </a:solidFill>
          </a:ln>
        </p:spPr>
        <p:txBody>
          <a:bodyPr vert="horz" lIns="91440" tIns="45720" rIns="91440" bIns="45720" rtlCol="0">
            <a:normAutofit fontScale="92500" lnSpcReduction="20000"/>
          </a:bodyPr>
          <a:lstStyle>
            <a:lvl1pPr marL="179388" indent="-179388"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358775" indent="-179388"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538163" indent="-179388"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717550" indent="-179388"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895350" indent="-1778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1800" b="1" dirty="0">
                <a:latin typeface="+mn-lt"/>
                <a:cs typeface="Menlo Regular"/>
              </a:rPr>
              <a:t>From</a:t>
            </a:r>
            <a:r>
              <a:rPr lang="en-US" sz="1800" dirty="0">
                <a:latin typeface="+mn-lt"/>
                <a:cs typeface="Menlo Regular"/>
              </a:rPr>
              <a:t>: </a:t>
            </a:r>
            <a:r>
              <a:rPr lang="en-US" sz="1800" dirty="0" err="1">
                <a:latin typeface="+mn-lt"/>
              </a:rPr>
              <a:t>d.vincenzetti@hackingteam.com</a:t>
            </a:r>
            <a:endParaRPr lang="en-US" sz="1800" dirty="0">
              <a:latin typeface="+mn-lt"/>
            </a:endParaRPr>
          </a:p>
          <a:p>
            <a:pPr marL="0" indent="0">
              <a:lnSpc>
                <a:spcPct val="110000"/>
              </a:lnSpc>
              <a:buNone/>
            </a:pPr>
            <a:r>
              <a:rPr lang="en-US" sz="1800" b="1" dirty="0">
                <a:latin typeface="+mn-lt"/>
                <a:cs typeface="Menlo Regular"/>
              </a:rPr>
              <a:t>To</a:t>
            </a:r>
            <a:r>
              <a:rPr lang="en-US" sz="1800" dirty="0">
                <a:latin typeface="+mn-lt"/>
                <a:cs typeface="Menlo Regular"/>
              </a:rPr>
              <a:t>: </a:t>
            </a:r>
            <a:r>
              <a:rPr lang="en-US" sz="1800" dirty="0" err="1">
                <a:latin typeface="+mn-lt"/>
                <a:cs typeface="Menlo Regular"/>
              </a:rPr>
              <a:t>tovis@bk.ru</a:t>
            </a:r>
            <a:endParaRPr lang="en-US" sz="1800" dirty="0">
              <a:latin typeface="+mn-lt"/>
              <a:cs typeface="Menlo Regular"/>
            </a:endParaRPr>
          </a:p>
          <a:p>
            <a:pPr marL="0" indent="0">
              <a:lnSpc>
                <a:spcPct val="110000"/>
              </a:lnSpc>
              <a:buFont typeface="Arial"/>
              <a:buNone/>
            </a:pPr>
            <a:r>
              <a:rPr lang="en-US" sz="1800" b="1" dirty="0">
                <a:latin typeface="+mn-lt"/>
                <a:cs typeface="Menlo Regular"/>
              </a:rPr>
              <a:t>Subject</a:t>
            </a:r>
            <a:r>
              <a:rPr lang="en-US" sz="1800" dirty="0">
                <a:latin typeface="+mn-lt"/>
                <a:cs typeface="Menlo Regular"/>
              </a:rPr>
              <a:t>: 0-days</a:t>
            </a:r>
          </a:p>
          <a:p>
            <a:pPr marL="0" indent="0">
              <a:lnSpc>
                <a:spcPct val="110000"/>
              </a:lnSpc>
              <a:buFont typeface="Arial"/>
              <a:buNone/>
            </a:pPr>
            <a:endParaRPr lang="en-US" sz="1800" dirty="0">
              <a:latin typeface="+mn-lt"/>
              <a:cs typeface="Menlo Regular"/>
            </a:endParaRPr>
          </a:p>
          <a:p>
            <a:pPr marL="0" indent="0">
              <a:lnSpc>
                <a:spcPct val="110000"/>
              </a:lnSpc>
              <a:buNone/>
            </a:pPr>
            <a:r>
              <a:rPr lang="en-US" sz="1800" dirty="0">
                <a:latin typeface="+mn-lt"/>
              </a:rPr>
              <a:t>Absolutely.</a:t>
            </a:r>
            <a:br>
              <a:rPr lang="en-US" sz="1800" dirty="0">
                <a:latin typeface="+mn-lt"/>
              </a:rPr>
            </a:br>
            <a:r>
              <a:rPr lang="en-US" sz="1800" dirty="0">
                <a:latin typeface="+mn-lt"/>
              </a:rPr>
              <a:t>Would you please elaborate your offer?</a:t>
            </a:r>
            <a:br>
              <a:rPr lang="en-US" sz="1800" dirty="0">
                <a:latin typeface="+mn-lt"/>
              </a:rPr>
            </a:br>
            <a:r>
              <a:rPr lang="en-US" sz="1800" dirty="0">
                <a:latin typeface="+mn-lt"/>
              </a:rPr>
              <a:t>Regards,</a:t>
            </a:r>
            <a:br>
              <a:rPr lang="en-US" sz="1800" dirty="0">
                <a:latin typeface="+mn-lt"/>
              </a:rPr>
            </a:br>
            <a:r>
              <a:rPr lang="en-US" sz="1800" dirty="0">
                <a:latin typeface="+mn-lt"/>
              </a:rPr>
              <a:t>David</a:t>
            </a:r>
            <a:br>
              <a:rPr lang="en-US" sz="1800" dirty="0">
                <a:latin typeface="+mn-lt"/>
              </a:rPr>
            </a:br>
            <a:r>
              <a:rPr lang="en-US" sz="1800" dirty="0">
                <a:latin typeface="+mn-lt"/>
              </a:rPr>
              <a:t>-- </a:t>
            </a:r>
            <a:br>
              <a:rPr lang="en-US" sz="1800" dirty="0">
                <a:latin typeface="+mn-lt"/>
              </a:rPr>
            </a:br>
            <a:r>
              <a:rPr lang="en-US" sz="1800" dirty="0">
                <a:latin typeface="+mn-lt"/>
              </a:rPr>
              <a:t>David </a:t>
            </a:r>
            <a:r>
              <a:rPr lang="en-US" sz="1800" dirty="0" err="1">
                <a:latin typeface="+mn-lt"/>
              </a:rPr>
              <a:t>Vincenzetti</a:t>
            </a:r>
            <a:r>
              <a:rPr lang="en-US" sz="1800" dirty="0">
                <a:latin typeface="+mn-lt"/>
              </a:rPr>
              <a:t> </a:t>
            </a:r>
            <a:br>
              <a:rPr lang="en-US" sz="1800" dirty="0">
                <a:latin typeface="+mn-lt"/>
              </a:rPr>
            </a:br>
            <a:r>
              <a:rPr lang="en-US" sz="1800" dirty="0">
                <a:latin typeface="+mn-lt"/>
              </a:rPr>
              <a:t>CEO</a:t>
            </a:r>
            <a:br>
              <a:rPr lang="en-US" sz="1800" dirty="0">
                <a:latin typeface="+mn-lt"/>
              </a:rPr>
            </a:br>
            <a:r>
              <a:rPr lang="en-US" sz="1800" dirty="0">
                <a:latin typeface="+mn-lt"/>
              </a:rPr>
              <a:t>Hacking Team</a:t>
            </a:r>
            <a:endParaRPr lang="en-US" sz="1800" dirty="0">
              <a:latin typeface="+mn-lt"/>
              <a:cs typeface="Menlo Regular"/>
            </a:endParaRPr>
          </a:p>
          <a:p>
            <a:pPr marL="0" indent="0">
              <a:buFont typeface="Arial"/>
              <a:buNone/>
            </a:pPr>
            <a:endParaRPr lang="en-US" sz="1800" dirty="0">
              <a:latin typeface="+mn-lt"/>
              <a:cs typeface="Menlo Regular"/>
            </a:endParaRPr>
          </a:p>
        </p:txBody>
      </p:sp>
      <p:sp>
        <p:nvSpPr>
          <p:cNvPr id="2" name="TextBox 1"/>
          <p:cNvSpPr txBox="1"/>
          <p:nvPr/>
        </p:nvSpPr>
        <p:spPr>
          <a:xfrm>
            <a:off x="350605" y="6472206"/>
            <a:ext cx="1609736" cy="307777"/>
          </a:xfrm>
          <a:prstGeom prst="rect">
            <a:avLst/>
          </a:prstGeom>
          <a:noFill/>
        </p:spPr>
        <p:txBody>
          <a:bodyPr wrap="none" rtlCol="0">
            <a:spAutoFit/>
          </a:bodyPr>
          <a:lstStyle/>
          <a:p>
            <a:r>
              <a:rPr lang="de-CH" sz="1400" dirty="0"/>
              <a:t>Source: Wikileaks</a:t>
            </a:r>
          </a:p>
        </p:txBody>
      </p:sp>
    </p:spTree>
    <p:extLst>
      <p:ext uri="{BB962C8B-B14F-4D97-AF65-F5344CB8AC3E}">
        <p14:creationId xmlns:p14="http://schemas.microsoft.com/office/powerpoint/2010/main" val="99129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2A28FC-85AD-EB49-864D-50DDB283B8E4}"/>
              </a:ext>
            </a:extLst>
          </p:cNvPr>
          <p:cNvSpPr>
            <a:spLocks noGrp="1"/>
          </p:cNvSpPr>
          <p:nvPr>
            <p:ph idx="1"/>
          </p:nvPr>
        </p:nvSpPr>
        <p:spPr/>
        <p:txBody>
          <a:bodyPr/>
          <a:lstStyle/>
          <a:p>
            <a:pPr marL="514350" indent="-514350">
              <a:buFont typeface="+mj-lt"/>
              <a:buAutoNum type="arabicPeriod"/>
            </a:pPr>
            <a:r>
              <a:rPr lang="en-GB" dirty="0"/>
              <a:t>Introduction</a:t>
            </a:r>
          </a:p>
          <a:p>
            <a:pPr marL="514350" indent="-514350">
              <a:buFont typeface="+mj-lt"/>
              <a:buAutoNum type="arabicPeriod"/>
            </a:pPr>
            <a:r>
              <a:rPr lang="en-GB" dirty="0"/>
              <a:t>Basic functioning of the Internet</a:t>
            </a:r>
          </a:p>
          <a:p>
            <a:pPr marL="514350" indent="-514350">
              <a:buFont typeface="+mj-lt"/>
              <a:buAutoNum type="arabicPeriod"/>
            </a:pPr>
            <a:r>
              <a:rPr lang="en-GB" dirty="0"/>
              <a:t>Illicit use of the internet</a:t>
            </a:r>
          </a:p>
          <a:p>
            <a:pPr marL="514350" indent="-514350">
              <a:buFont typeface="+mj-lt"/>
              <a:buAutoNum type="arabicPeriod"/>
            </a:pPr>
            <a:r>
              <a:rPr lang="en-GB" dirty="0"/>
              <a:t>Best practices for a safe experience</a:t>
            </a:r>
          </a:p>
          <a:p>
            <a:pPr marL="514350" indent="-514350">
              <a:buFont typeface="+mj-lt"/>
              <a:buAutoNum type="arabicPeriod"/>
            </a:pPr>
            <a:r>
              <a:rPr lang="en-GB" dirty="0"/>
              <a:t>If things go wrong: Incident response</a:t>
            </a:r>
          </a:p>
        </p:txBody>
      </p:sp>
      <p:sp>
        <p:nvSpPr>
          <p:cNvPr id="3" name="Title 2">
            <a:extLst>
              <a:ext uri="{FF2B5EF4-FFF2-40B4-BE49-F238E27FC236}">
                <a16:creationId xmlns:a16="http://schemas.microsoft.com/office/drawing/2014/main" id="{DDEFBABC-5020-484F-AFCA-048C6CF9CDFC}"/>
              </a:ext>
            </a:extLst>
          </p:cNvPr>
          <p:cNvSpPr>
            <a:spLocks noGrp="1"/>
          </p:cNvSpPr>
          <p:nvPr>
            <p:ph type="title"/>
          </p:nvPr>
        </p:nvSpPr>
        <p:spPr/>
        <p:txBody>
          <a:bodyPr/>
          <a:lstStyle/>
          <a:p>
            <a:r>
              <a:rPr lang="en-GB" dirty="0"/>
              <a:t>Program</a:t>
            </a:r>
          </a:p>
        </p:txBody>
      </p:sp>
    </p:spTree>
    <p:extLst>
      <p:ext uri="{BB962C8B-B14F-4D97-AF65-F5344CB8AC3E}">
        <p14:creationId xmlns:p14="http://schemas.microsoft.com/office/powerpoint/2010/main" val="2561474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0359"/>
            <a:ext cx="6749752" cy="6479434"/>
          </a:xfrm>
          <a:prstGeom prst="rect">
            <a:avLst/>
          </a:prstGeom>
        </p:spPr>
      </p:pic>
      <p:sp>
        <p:nvSpPr>
          <p:cNvPr id="3" name="TextBox 2"/>
          <p:cNvSpPr txBox="1"/>
          <p:nvPr/>
        </p:nvSpPr>
        <p:spPr>
          <a:xfrm>
            <a:off x="2331481" y="6628312"/>
            <a:ext cx="5118709" cy="215444"/>
          </a:xfrm>
          <a:prstGeom prst="rect">
            <a:avLst/>
          </a:prstGeom>
          <a:noFill/>
        </p:spPr>
        <p:txBody>
          <a:bodyPr wrap="none" rtlCol="0">
            <a:spAutoFit/>
          </a:bodyPr>
          <a:lstStyle/>
          <a:p>
            <a:r>
              <a:rPr lang="en-GB" sz="800" dirty="0">
                <a:latin typeface="Calibri" panose="020F0502020204030204" pitchFamily="34" charset="0"/>
                <a:cs typeface="Calibri" panose="020F0502020204030204" pitchFamily="34" charset="0"/>
              </a:rPr>
              <a:t>https://</a:t>
            </a:r>
            <a:r>
              <a:rPr lang="en-GB" sz="800" dirty="0" err="1">
                <a:latin typeface="Calibri" panose="020F0502020204030204" pitchFamily="34" charset="0"/>
                <a:cs typeface="Calibri" panose="020F0502020204030204" pitchFamily="34" charset="0"/>
              </a:rPr>
              <a:t>arstechnica.com</a:t>
            </a:r>
            <a:r>
              <a:rPr lang="en-GB" sz="800" dirty="0">
                <a:latin typeface="Calibri" panose="020F0502020204030204" pitchFamily="34" charset="0"/>
                <a:cs typeface="Calibri" panose="020F0502020204030204" pitchFamily="34" charset="0"/>
              </a:rPr>
              <a:t>/tech-policy/2016/04/fbi-paid-at-least-1-3m-for-zero-day-to-get-into-san-bernardino-iphone/</a:t>
            </a:r>
          </a:p>
        </p:txBody>
      </p:sp>
    </p:spTree>
    <p:extLst>
      <p:ext uri="{BB962C8B-B14F-4D97-AF65-F5344CB8AC3E}">
        <p14:creationId xmlns:p14="http://schemas.microsoft.com/office/powerpoint/2010/main" val="232894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1764707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endParaRPr lang="de-CH"/>
          </a:p>
        </p:txBody>
      </p:sp>
      <p:sp>
        <p:nvSpPr>
          <p:cNvPr id="10" name="Title 9"/>
          <p:cNvSpPr>
            <a:spLocks noGrp="1"/>
          </p:cNvSpPr>
          <p:nvPr>
            <p:ph type="title"/>
          </p:nvPr>
        </p:nvSpPr>
        <p:spPr/>
        <p:txBody>
          <a:bodyPr>
            <a:normAutofit/>
          </a:bodyPr>
          <a:lstStyle/>
          <a:p>
            <a:endParaRPr lang="de-CH"/>
          </a:p>
        </p:txBody>
      </p:sp>
      <p:sp>
        <p:nvSpPr>
          <p:cNvPr id="4" name="Slide Number Placeholder 3"/>
          <p:cNvSpPr>
            <a:spLocks noGrp="1"/>
          </p:cNvSpPr>
          <p:nvPr>
            <p:ph type="sldNum" sz="quarter" idx="4294967295"/>
          </p:nvPr>
        </p:nvSpPr>
        <p:spPr>
          <a:xfrm>
            <a:off x="7947070" y="6356350"/>
            <a:ext cx="739729" cy="365125"/>
          </a:xfrm>
          <a:prstGeom prst="rect">
            <a:avLst/>
          </a:prstGeom>
        </p:spPr>
        <p:txBody>
          <a:bodyPr/>
          <a:lstStyle/>
          <a:p>
            <a:fld id="{E2C290FB-6FF7-8C48-AFCE-20317465DE23}" type="slidenum">
              <a:rPr lang="de-CH" smtClean="0"/>
              <a:pPr/>
              <a:t>42</a:t>
            </a:fld>
            <a:endParaRPr lang="de-CH"/>
          </a:p>
        </p:txBody>
      </p:sp>
      <p:pic>
        <p:nvPicPr>
          <p:cNvPr id="6" name="Picture 5"/>
          <p:cNvPicPr>
            <a:picLocks noChangeAspect="1"/>
          </p:cNvPicPr>
          <p:nvPr/>
        </p:nvPicPr>
        <p:blipFill>
          <a:blip r:embed="rId3"/>
          <a:stretch>
            <a:fillRect/>
          </a:stretch>
        </p:blipFill>
        <p:spPr>
          <a:xfrm>
            <a:off x="0" y="0"/>
            <a:ext cx="9283750" cy="6749418"/>
          </a:xfrm>
          <a:prstGeom prst="rect">
            <a:avLst/>
          </a:prstGeom>
        </p:spPr>
      </p:pic>
      <p:sp>
        <p:nvSpPr>
          <p:cNvPr id="7" name="TextBox 6"/>
          <p:cNvSpPr txBox="1"/>
          <p:nvPr/>
        </p:nvSpPr>
        <p:spPr>
          <a:xfrm>
            <a:off x="4778702" y="6488668"/>
            <a:ext cx="4365298" cy="369332"/>
          </a:xfrm>
          <a:prstGeom prst="rect">
            <a:avLst/>
          </a:prstGeom>
          <a:noFill/>
        </p:spPr>
        <p:txBody>
          <a:bodyPr wrap="none" rtlCol="0">
            <a:spAutoFit/>
          </a:bodyPr>
          <a:lstStyle/>
          <a:p>
            <a:r>
              <a:rPr lang="de-CH" dirty="0">
                <a:latin typeface="Calibri" panose="020F0502020204030204" pitchFamily="34" charset="0"/>
                <a:cs typeface="Calibri" panose="020F0502020204030204" pitchFamily="34" charset="0"/>
              </a:rPr>
              <a:t>http://</a:t>
            </a:r>
            <a:r>
              <a:rPr lang="de-CH" dirty="0" err="1">
                <a:latin typeface="Calibri" panose="020F0502020204030204" pitchFamily="34" charset="0"/>
                <a:cs typeface="Calibri" panose="020F0502020204030204" pitchFamily="34" charset="0"/>
              </a:rPr>
              <a:t>krebsonsecurity.com</a:t>
            </a:r>
            <a:r>
              <a:rPr lang="de-CH" dirty="0">
                <a:latin typeface="Calibri" panose="020F0502020204030204" pitchFamily="34" charset="0"/>
                <a:cs typeface="Calibri" panose="020F0502020204030204" pitchFamily="34" charset="0"/>
              </a:rPr>
              <a:t>/tag/</a:t>
            </a:r>
            <a:r>
              <a:rPr lang="de-CH" dirty="0" err="1">
                <a:latin typeface="Calibri" panose="020F0502020204030204" pitchFamily="34" charset="0"/>
                <a:cs typeface="Calibri" panose="020F0502020204030204" pitchFamily="34" charset="0"/>
              </a:rPr>
              <a:t>blackhole</a:t>
            </a:r>
            <a:r>
              <a:rPr lang="de-CH"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95368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69321" y="0"/>
            <a:ext cx="5574680" cy="6858000"/>
          </a:xfrm>
          <a:prstGeom prst="rect">
            <a:avLst/>
          </a:prstGeom>
        </p:spPr>
      </p:pic>
      <p:sp>
        <p:nvSpPr>
          <p:cNvPr id="6" name="TextBox 5"/>
          <p:cNvSpPr txBox="1"/>
          <p:nvPr/>
        </p:nvSpPr>
        <p:spPr>
          <a:xfrm>
            <a:off x="201351" y="764704"/>
            <a:ext cx="3367970" cy="646331"/>
          </a:xfrm>
          <a:prstGeom prst="rect">
            <a:avLst/>
          </a:prstGeom>
          <a:noFill/>
        </p:spPr>
        <p:txBody>
          <a:bodyPr wrap="square" rtlCol="0">
            <a:spAutoFit/>
          </a:bodyPr>
          <a:lstStyle/>
          <a:p>
            <a:r>
              <a:rPr lang="de-CH" dirty="0">
                <a:latin typeface="Calibri" panose="020F0502020204030204" pitchFamily="34" charset="0"/>
                <a:cs typeface="Calibri" panose="020F0502020204030204" pitchFamily="34" charset="0"/>
              </a:rPr>
              <a:t>Prices: 	US$ 500 – 700/Monat</a:t>
            </a:r>
          </a:p>
          <a:p>
            <a:r>
              <a:rPr lang="de-CH" dirty="0">
                <a:latin typeface="Calibri" panose="020F0502020204030204" pitchFamily="34" charset="0"/>
                <a:cs typeface="Calibri" panose="020F0502020204030204" pitchFamily="34" charset="0"/>
              </a:rPr>
              <a:t>Customers:  &gt; 1‘000</a:t>
            </a:r>
          </a:p>
        </p:txBody>
      </p:sp>
      <p:grpSp>
        <p:nvGrpSpPr>
          <p:cNvPr id="11" name="Group 10"/>
          <p:cNvGrpSpPr/>
          <p:nvPr/>
        </p:nvGrpSpPr>
        <p:grpSpPr>
          <a:xfrm>
            <a:off x="166343" y="2852937"/>
            <a:ext cx="6198198" cy="878270"/>
            <a:chOff x="972959" y="2912037"/>
            <a:chExt cx="6198198" cy="878270"/>
          </a:xfrm>
        </p:grpSpPr>
        <p:sp>
          <p:nvSpPr>
            <p:cNvPr id="8" name="TextBox 7"/>
            <p:cNvSpPr txBox="1"/>
            <p:nvPr/>
          </p:nvSpPr>
          <p:spPr>
            <a:xfrm>
              <a:off x="972959" y="3082421"/>
              <a:ext cx="3253529" cy="707886"/>
            </a:xfrm>
            <a:prstGeom prst="rect">
              <a:avLst/>
            </a:prstGeom>
            <a:noFill/>
          </p:spPr>
          <p:txBody>
            <a:bodyPr wrap="square" rtlCol="0">
              <a:spAutoFit/>
            </a:bodyPr>
            <a:lstStyle/>
            <a:p>
              <a:r>
                <a:rPr lang="de-CH" sz="2000" b="1" dirty="0">
                  <a:solidFill>
                    <a:srgbClr val="FF0000"/>
                  </a:solidFill>
                  <a:latin typeface="Calibri" panose="020F0502020204030204" pitchFamily="34" charset="0"/>
                  <a:cs typeface="Calibri" panose="020F0502020204030204" pitchFamily="34" charset="0"/>
                </a:rPr>
                <a:t>Dimitry </a:t>
              </a:r>
              <a:r>
                <a:rPr lang="de-CH" sz="2000" b="1" dirty="0" err="1">
                  <a:solidFill>
                    <a:srgbClr val="FF0000"/>
                  </a:solidFill>
                  <a:latin typeface="Calibri" panose="020F0502020204030204" pitchFamily="34" charset="0"/>
                  <a:cs typeface="Calibri" panose="020F0502020204030204" pitchFamily="34" charset="0"/>
                </a:rPr>
                <a:t>Fedotov</a:t>
              </a:r>
              <a:r>
                <a:rPr lang="de-CH" sz="2000" b="1" dirty="0">
                  <a:solidFill>
                    <a:srgbClr val="FF0000"/>
                  </a:solidFill>
                  <a:latin typeface="Calibri" panose="020F0502020204030204" pitchFamily="34" charset="0"/>
                  <a:cs typeface="Calibri" panose="020F0502020204030204" pitchFamily="34" charset="0"/>
                </a:rPr>
                <a:t> </a:t>
              </a:r>
              <a:r>
                <a:rPr lang="de-CH" sz="2000" b="1" dirty="0" err="1">
                  <a:solidFill>
                    <a:srgbClr val="FF0000"/>
                  </a:solidFill>
                  <a:latin typeface="Calibri" panose="020F0502020204030204" pitchFamily="34" charset="0"/>
                  <a:cs typeface="Calibri" panose="020F0502020204030204" pitchFamily="34" charset="0"/>
                </a:rPr>
                <a:t>aka</a:t>
              </a:r>
              <a:r>
                <a:rPr lang="de-CH" sz="2000" b="1" dirty="0">
                  <a:solidFill>
                    <a:srgbClr val="FF0000"/>
                  </a:solidFill>
                  <a:latin typeface="Calibri" panose="020F0502020204030204" pitchFamily="34" charset="0"/>
                  <a:cs typeface="Calibri" panose="020F0502020204030204" pitchFamily="34" charset="0"/>
                </a:rPr>
                <a:t> </a:t>
              </a:r>
              <a:r>
                <a:rPr lang="de-CH" sz="2000" b="1" dirty="0" err="1">
                  <a:solidFill>
                    <a:srgbClr val="FF0000"/>
                  </a:solidFill>
                  <a:latin typeface="Calibri" panose="020F0502020204030204" pitchFamily="34" charset="0"/>
                  <a:cs typeface="Calibri" panose="020F0502020204030204" pitchFamily="34" charset="0"/>
                </a:rPr>
                <a:t>Paunch</a:t>
              </a:r>
              <a:endParaRPr lang="de-CH" sz="2000" b="1" dirty="0">
                <a:solidFill>
                  <a:srgbClr val="FF0000"/>
                </a:solidFill>
                <a:latin typeface="Calibri" panose="020F0502020204030204" pitchFamily="34" charset="0"/>
                <a:cs typeface="Calibri" panose="020F0502020204030204" pitchFamily="34" charset="0"/>
              </a:endParaRPr>
            </a:p>
            <a:p>
              <a:r>
                <a:rPr lang="de-CH" sz="2000" b="1" dirty="0" err="1">
                  <a:solidFill>
                    <a:srgbClr val="FF0000"/>
                  </a:solidFill>
                  <a:latin typeface="Calibri" panose="020F0502020204030204" pitchFamily="34" charset="0"/>
                  <a:cs typeface="Calibri" panose="020F0502020204030204" pitchFamily="34" charset="0"/>
                </a:rPr>
                <a:t>Arrested</a:t>
              </a:r>
              <a:r>
                <a:rPr lang="de-CH" sz="2000" b="1" dirty="0">
                  <a:solidFill>
                    <a:srgbClr val="FF0000"/>
                  </a:solidFill>
                  <a:latin typeface="Calibri" panose="020F0502020204030204" pitchFamily="34" charset="0"/>
                  <a:cs typeface="Calibri" panose="020F0502020204030204" pitchFamily="34" charset="0"/>
                </a:rPr>
                <a:t>: </a:t>
              </a:r>
              <a:r>
                <a:rPr lang="de-CH" sz="2000" b="1" dirty="0" err="1">
                  <a:solidFill>
                    <a:srgbClr val="FF0000"/>
                  </a:solidFill>
                  <a:latin typeface="Calibri" panose="020F0502020204030204" pitchFamily="34" charset="0"/>
                  <a:cs typeface="Calibri" panose="020F0502020204030204" pitchFamily="34" charset="0"/>
                </a:rPr>
                <a:t>December</a:t>
              </a:r>
              <a:r>
                <a:rPr lang="de-CH" sz="2000" b="1" dirty="0">
                  <a:solidFill>
                    <a:srgbClr val="FF0000"/>
                  </a:solidFill>
                  <a:latin typeface="Calibri" panose="020F0502020204030204" pitchFamily="34" charset="0"/>
                  <a:cs typeface="Calibri" panose="020F0502020204030204" pitchFamily="34" charset="0"/>
                </a:rPr>
                <a:t> 2013</a:t>
              </a:r>
            </a:p>
          </p:txBody>
        </p:sp>
        <p:cxnSp>
          <p:nvCxnSpPr>
            <p:cNvPr id="10" name="Straight Arrow Connector 9"/>
            <p:cNvCxnSpPr>
              <a:stCxn id="8" idx="3"/>
            </p:cNvCxnSpPr>
            <p:nvPr/>
          </p:nvCxnSpPr>
          <p:spPr>
            <a:xfrm flipV="1">
              <a:off x="4226488" y="2912037"/>
              <a:ext cx="2944669" cy="524327"/>
            </a:xfrm>
            <a:prstGeom prst="straightConnector1">
              <a:avLst/>
            </a:prstGeom>
            <a:ln w="76200"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grpSp>
        <p:nvGrpSpPr>
          <p:cNvPr id="12" name="Group 11"/>
          <p:cNvGrpSpPr/>
          <p:nvPr/>
        </p:nvGrpSpPr>
        <p:grpSpPr>
          <a:xfrm>
            <a:off x="229591" y="4285807"/>
            <a:ext cx="4899652" cy="908769"/>
            <a:chOff x="972959" y="2573762"/>
            <a:chExt cx="4899652" cy="908769"/>
          </a:xfrm>
        </p:grpSpPr>
        <p:sp>
          <p:nvSpPr>
            <p:cNvPr id="13" name="TextBox 12"/>
            <p:cNvSpPr txBox="1"/>
            <p:nvPr/>
          </p:nvSpPr>
          <p:spPr>
            <a:xfrm>
              <a:off x="972959" y="3082421"/>
              <a:ext cx="1979003" cy="400110"/>
            </a:xfrm>
            <a:prstGeom prst="rect">
              <a:avLst/>
            </a:prstGeom>
            <a:noFill/>
          </p:spPr>
          <p:txBody>
            <a:bodyPr wrap="none" rtlCol="0">
              <a:spAutoFit/>
            </a:bodyPr>
            <a:lstStyle/>
            <a:p>
              <a:r>
                <a:rPr lang="de-CH" sz="2000" b="1" dirty="0" err="1">
                  <a:solidFill>
                    <a:srgbClr val="FF0000"/>
                  </a:solidFill>
                  <a:latin typeface="Calibri" panose="020F0502020204030204" pitchFamily="34" charset="0"/>
                  <a:cs typeface="Calibri" panose="020F0502020204030204" pitchFamily="34" charset="0"/>
                </a:rPr>
                <a:t>Dimitri‘s</a:t>
              </a:r>
              <a:r>
                <a:rPr lang="de-CH" sz="2000" b="1" dirty="0">
                  <a:solidFill>
                    <a:srgbClr val="FF0000"/>
                  </a:solidFill>
                  <a:latin typeface="Calibri" panose="020F0502020204030204" pitchFamily="34" charset="0"/>
                  <a:cs typeface="Calibri" panose="020F0502020204030204" pitchFamily="34" charset="0"/>
                </a:rPr>
                <a:t> Porsche</a:t>
              </a:r>
            </a:p>
          </p:txBody>
        </p:sp>
        <p:cxnSp>
          <p:nvCxnSpPr>
            <p:cNvPr id="14" name="Straight Arrow Connector 13"/>
            <p:cNvCxnSpPr>
              <a:stCxn id="13" idx="3"/>
            </p:cNvCxnSpPr>
            <p:nvPr/>
          </p:nvCxnSpPr>
          <p:spPr>
            <a:xfrm flipV="1">
              <a:off x="2951962" y="2573762"/>
              <a:ext cx="2920649" cy="708714"/>
            </a:xfrm>
            <a:prstGeom prst="straightConnector1">
              <a:avLst/>
            </a:prstGeom>
            <a:ln w="76200" cmpd="sng">
              <a:solidFill>
                <a:srgbClr val="FF0000"/>
              </a:solidFill>
              <a:tailEnd type="arrow"/>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4885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1533522" y="1659950"/>
            <a:ext cx="1287723" cy="1780440"/>
            <a:chOff x="1533522" y="1659950"/>
            <a:chExt cx="1287723" cy="1780440"/>
          </a:xfrm>
        </p:grpSpPr>
        <p:sp>
          <p:nvSpPr>
            <p:cNvPr id="77" name="Oval 76"/>
            <p:cNvSpPr/>
            <p:nvPr/>
          </p:nvSpPr>
          <p:spPr>
            <a:xfrm>
              <a:off x="1533522" y="32670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600120" y="299414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1763200" y="272353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741125" y="1659950"/>
              <a:ext cx="1080120" cy="1080120"/>
              <a:chOff x="1687634" y="1517901"/>
              <a:chExt cx="1080120" cy="1080120"/>
            </a:xfrm>
          </p:grpSpPr>
          <p:sp>
            <p:nvSpPr>
              <p:cNvPr id="80" name="Oval 79"/>
              <p:cNvSpPr/>
              <p:nvPr/>
            </p:nvSpPr>
            <p:spPr>
              <a:xfrm>
                <a:off x="1687634" y="1517901"/>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749" y="1668122"/>
                <a:ext cx="779678" cy="779678"/>
              </a:xfrm>
              <a:prstGeom prst="rect">
                <a:avLst/>
              </a:prstGeom>
            </p:spPr>
          </p:pic>
        </p:gr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4033602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Botbuilder</a:t>
            </a:r>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a:stretch>
            <a:fillRect/>
          </a:stretch>
        </p:blipFill>
        <p:spPr>
          <a:xfrm>
            <a:off x="107504" y="166"/>
            <a:ext cx="8964488" cy="6857834"/>
          </a:xfrm>
          <a:prstGeom prst="rect">
            <a:avLst/>
          </a:prstGeom>
        </p:spPr>
      </p:pic>
    </p:spTree>
    <p:extLst>
      <p:ext uri="{BB962C8B-B14F-4D97-AF65-F5344CB8AC3E}">
        <p14:creationId xmlns:p14="http://schemas.microsoft.com/office/powerpoint/2010/main" val="31498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Regional Campaigns</a:t>
            </a:r>
          </a:p>
        </p:txBody>
      </p:sp>
      <p:pic>
        <p:nvPicPr>
          <p:cNvPr id="5" name="Picture 4"/>
          <p:cNvPicPr>
            <a:picLocks noChangeAspect="1"/>
          </p:cNvPicPr>
          <p:nvPr/>
        </p:nvPicPr>
        <p:blipFill>
          <a:blip r:embed="rId3"/>
          <a:stretch>
            <a:fillRect/>
          </a:stretch>
        </p:blipFill>
        <p:spPr>
          <a:xfrm>
            <a:off x="616317" y="1226242"/>
            <a:ext cx="8070482" cy="4884118"/>
          </a:xfrm>
          <a:prstGeom prst="rect">
            <a:avLst/>
          </a:prstGeom>
        </p:spPr>
      </p:pic>
    </p:spTree>
    <p:extLst>
      <p:ext uri="{BB962C8B-B14F-4D97-AF65-F5344CB8AC3E}">
        <p14:creationId xmlns:p14="http://schemas.microsoft.com/office/powerpoint/2010/main" val="401104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1763200" y="2924944"/>
            <a:ext cx="1080120" cy="2136818"/>
            <a:chOff x="1763200" y="2924944"/>
            <a:chExt cx="1080120" cy="2136818"/>
          </a:xfrm>
        </p:grpSpPr>
        <p:grpSp>
          <p:nvGrpSpPr>
            <p:cNvPr id="15" name="Group 14"/>
            <p:cNvGrpSpPr/>
            <p:nvPr/>
          </p:nvGrpSpPr>
          <p:grpSpPr>
            <a:xfrm>
              <a:off x="1763200" y="2924944"/>
              <a:ext cx="1080120" cy="1080120"/>
              <a:chOff x="1902756" y="4031503"/>
              <a:chExt cx="1080120" cy="108012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34808">
                <a:off x="2014117" y="4487966"/>
                <a:ext cx="857397" cy="167192"/>
              </a:xfrm>
              <a:prstGeom prst="rect">
                <a:avLst/>
              </a:prstGeom>
            </p:spPr>
          </p:pic>
          <p:sp>
            <p:nvSpPr>
              <p:cNvPr id="14" name="Oval 13"/>
              <p:cNvSpPr/>
              <p:nvPr/>
            </p:nvSpPr>
            <p:spPr>
              <a:xfrm>
                <a:off x="1902756" y="4031503"/>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p:cNvSpPr/>
            <p:nvPr/>
          </p:nvSpPr>
          <p:spPr>
            <a:xfrm>
              <a:off x="1983196"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1871466" y="48883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079292" y="434866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2153901" y="409017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1533522" y="1659950"/>
            <a:ext cx="1287723" cy="1780440"/>
            <a:chOff x="1533522" y="1659950"/>
            <a:chExt cx="1287723" cy="1780440"/>
          </a:xfrm>
        </p:grpSpPr>
        <p:sp>
          <p:nvSpPr>
            <p:cNvPr id="77" name="Oval 76"/>
            <p:cNvSpPr/>
            <p:nvPr/>
          </p:nvSpPr>
          <p:spPr>
            <a:xfrm>
              <a:off x="1533522" y="32670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600120" y="299414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1763200" y="272353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741125" y="1659950"/>
              <a:ext cx="1080120" cy="1080120"/>
              <a:chOff x="1687634" y="1517901"/>
              <a:chExt cx="1080120" cy="1080120"/>
            </a:xfrm>
          </p:grpSpPr>
          <p:sp>
            <p:nvSpPr>
              <p:cNvPr id="80" name="Oval 79"/>
              <p:cNvSpPr/>
              <p:nvPr/>
            </p:nvSpPr>
            <p:spPr>
              <a:xfrm>
                <a:off x="1687634" y="1517901"/>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749" y="1668122"/>
                <a:ext cx="779678" cy="779678"/>
              </a:xfrm>
              <a:prstGeom prst="rect">
                <a:avLst/>
              </a:prstGeom>
            </p:spPr>
          </p:pic>
        </p:gr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213343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0" indent="0">
              <a:lnSpc>
                <a:spcPct val="120000"/>
              </a:lnSpc>
              <a:buNone/>
            </a:pPr>
            <a:r>
              <a:rPr lang="en-US" sz="2200" b="1" dirty="0">
                <a:latin typeface="Menlo" charset="0"/>
                <a:ea typeface="Menlo" charset="0"/>
                <a:cs typeface="Menlo" charset="0"/>
              </a:rPr>
              <a:t>Monday, 4 July 2011</a:t>
            </a:r>
          </a:p>
          <a:p>
            <a:pPr marL="0" indent="0">
              <a:lnSpc>
                <a:spcPct val="120000"/>
              </a:lnSpc>
              <a:buNone/>
            </a:pPr>
            <a:r>
              <a:rPr lang="en-US" sz="2500" b="1" dirty="0">
                <a:latin typeface="Menlo" charset="0"/>
                <a:ea typeface="Menlo" charset="0"/>
                <a:cs typeface="Menlo" charset="0"/>
              </a:rPr>
              <a:t>Web Injects Zeus/</a:t>
            </a:r>
            <a:r>
              <a:rPr lang="en-US" sz="2500" b="1" dirty="0" err="1">
                <a:latin typeface="Menlo" charset="0"/>
                <a:ea typeface="Menlo" charset="0"/>
                <a:cs typeface="Menlo" charset="0"/>
              </a:rPr>
              <a:t>Spyeye</a:t>
            </a:r>
            <a:r>
              <a:rPr lang="en-US" sz="2500" b="1" dirty="0">
                <a:latin typeface="Menlo" charset="0"/>
                <a:ea typeface="Menlo" charset="0"/>
                <a:cs typeface="Menlo" charset="0"/>
              </a:rPr>
              <a:t> </a:t>
            </a:r>
          </a:p>
          <a:p>
            <a:pPr marL="0" indent="0">
              <a:lnSpc>
                <a:spcPct val="120000"/>
              </a:lnSpc>
              <a:buNone/>
            </a:pPr>
            <a:r>
              <a:rPr lang="en-US" b="1" dirty="0">
                <a:latin typeface="Menlo" charset="0"/>
                <a:ea typeface="Menlo" charset="0"/>
                <a:cs typeface="Menlo" charset="0"/>
              </a:rPr>
              <a:t>Coder - </a:t>
            </a:r>
            <a:r>
              <a:rPr lang="en-US" b="1" dirty="0" err="1">
                <a:latin typeface="Menlo" charset="0"/>
                <a:ea typeface="Menlo" charset="0"/>
                <a:cs typeface="Menlo" charset="0"/>
              </a:rPr>
              <a:t>mynetthebest</a:t>
            </a:r>
            <a:br>
              <a:rPr lang="en-US" dirty="0">
                <a:latin typeface="Menlo" charset="0"/>
                <a:ea typeface="Menlo" charset="0"/>
                <a:cs typeface="Menlo" charset="0"/>
              </a:rPr>
            </a:br>
            <a:br>
              <a:rPr lang="en-US" dirty="0">
                <a:latin typeface="Menlo" charset="0"/>
                <a:ea typeface="Menlo" charset="0"/>
                <a:cs typeface="Menlo" charset="0"/>
              </a:rPr>
            </a:br>
            <a:r>
              <a:rPr lang="en-US" dirty="0">
                <a:latin typeface="Menlo" charset="0"/>
                <a:ea typeface="Menlo" charset="0"/>
                <a:cs typeface="Menlo" charset="0"/>
              </a:rPr>
              <a:t>We sell already made </a:t>
            </a:r>
            <a:r>
              <a:rPr lang="en-US" dirty="0" err="1">
                <a:latin typeface="Menlo" charset="0"/>
                <a:ea typeface="Menlo" charset="0"/>
                <a:cs typeface="Menlo" charset="0"/>
              </a:rPr>
              <a:t>webinjects</a:t>
            </a:r>
            <a:r>
              <a:rPr lang="en-US" dirty="0">
                <a:latin typeface="Menlo" charset="0"/>
                <a:ea typeface="Menlo" charset="0"/>
                <a:cs typeface="Menlo" charset="0"/>
              </a:rPr>
              <a:t> for Zeus/</a:t>
            </a:r>
            <a:r>
              <a:rPr lang="en-US" dirty="0" err="1">
                <a:latin typeface="Menlo" charset="0"/>
                <a:ea typeface="Menlo" charset="0"/>
                <a:cs typeface="Menlo" charset="0"/>
              </a:rPr>
              <a:t>Spyeye</a:t>
            </a:r>
            <a:r>
              <a:rPr lang="en-US" dirty="0">
                <a:latin typeface="Menlo" charset="0"/>
                <a:ea typeface="Menlo" charset="0"/>
                <a:cs typeface="Menlo" charset="0"/>
              </a:rPr>
              <a:t>. We can </a:t>
            </a:r>
            <a:r>
              <a:rPr lang="en-US" dirty="0" err="1">
                <a:latin typeface="Menlo" charset="0"/>
                <a:ea typeface="Menlo" charset="0"/>
                <a:cs typeface="Menlo" charset="0"/>
              </a:rPr>
              <a:t>develope</a:t>
            </a:r>
            <a:r>
              <a:rPr lang="en-US" dirty="0">
                <a:latin typeface="Menlo" charset="0"/>
                <a:ea typeface="Menlo" charset="0"/>
                <a:cs typeface="Menlo" charset="0"/>
              </a:rPr>
              <a:t> </a:t>
            </a:r>
            <a:r>
              <a:rPr lang="en-US" dirty="0" err="1">
                <a:latin typeface="Menlo" charset="0"/>
                <a:ea typeface="Menlo" charset="0"/>
                <a:cs typeface="Menlo" charset="0"/>
              </a:rPr>
              <a:t>webinjects</a:t>
            </a:r>
            <a:r>
              <a:rPr lang="en-US" dirty="0">
                <a:latin typeface="Menlo" charset="0"/>
                <a:ea typeface="Menlo" charset="0"/>
                <a:cs typeface="Menlo" charset="0"/>
              </a:rPr>
              <a:t> to your needs if you provide logins for testing it. Injects can be made on for any country and any language if you provide details for it. </a:t>
            </a:r>
            <a:br>
              <a:rPr lang="en-US" dirty="0">
                <a:latin typeface="Menlo" charset="0"/>
                <a:ea typeface="Menlo" charset="0"/>
                <a:cs typeface="Menlo" charset="0"/>
              </a:rPr>
            </a:br>
            <a:br>
              <a:rPr lang="en-US" dirty="0">
                <a:latin typeface="Menlo" charset="0"/>
                <a:ea typeface="Menlo" charset="0"/>
                <a:cs typeface="Menlo" charset="0"/>
              </a:rPr>
            </a:br>
            <a:r>
              <a:rPr lang="en-US" dirty="0">
                <a:latin typeface="Menlo" charset="0"/>
                <a:ea typeface="Menlo" charset="0"/>
                <a:cs typeface="Menlo" charset="0"/>
              </a:rPr>
              <a:t>All injects are tested on accounts before selling. </a:t>
            </a:r>
            <a:r>
              <a:rPr lang="en-US" b="1" dirty="0">
                <a:solidFill>
                  <a:srgbClr val="FF0000"/>
                </a:solidFill>
                <a:latin typeface="Menlo" charset="0"/>
                <a:ea typeface="Menlo" charset="0"/>
                <a:cs typeface="Menlo" charset="0"/>
              </a:rPr>
              <a:t>We can do injects in different languages, depending on your needs (you have to provide the text for fields) </a:t>
            </a:r>
            <a:br>
              <a:rPr lang="en-US" b="1" dirty="0">
                <a:solidFill>
                  <a:srgbClr val="FF0000"/>
                </a:solidFill>
                <a:latin typeface="Menlo" charset="0"/>
                <a:ea typeface="Menlo" charset="0"/>
                <a:cs typeface="Menlo" charset="0"/>
              </a:rPr>
            </a:br>
            <a:br>
              <a:rPr lang="en-US" dirty="0">
                <a:latin typeface="Menlo" charset="0"/>
                <a:ea typeface="Menlo" charset="0"/>
                <a:cs typeface="Menlo" charset="0"/>
              </a:rPr>
            </a:br>
            <a:r>
              <a:rPr lang="en-US" dirty="0">
                <a:latin typeface="Menlo" charset="0"/>
                <a:ea typeface="Menlo" charset="0"/>
                <a:cs typeface="Menlo" charset="0"/>
              </a:rPr>
              <a:t>Injects are sold encrypted and you can`t modify them. </a:t>
            </a:r>
            <a:br>
              <a:rPr lang="en-US" dirty="0">
                <a:latin typeface="Menlo" charset="0"/>
                <a:ea typeface="Menlo" charset="0"/>
                <a:cs typeface="Menlo" charset="0"/>
              </a:rPr>
            </a:br>
            <a:br>
              <a:rPr lang="en-US" dirty="0">
                <a:latin typeface="Menlo" charset="0"/>
                <a:ea typeface="Menlo" charset="0"/>
                <a:cs typeface="Menlo" charset="0"/>
              </a:rPr>
            </a:br>
            <a:r>
              <a:rPr lang="is-IS" dirty="0">
                <a:latin typeface="Menlo" charset="0"/>
                <a:ea typeface="Menlo" charset="0"/>
                <a:cs typeface="Menlo" charset="0"/>
              </a:rPr>
              <a:t>…</a:t>
            </a:r>
          </a:p>
          <a:p>
            <a:pPr marL="0" indent="0">
              <a:lnSpc>
                <a:spcPct val="120000"/>
              </a:lnSpc>
              <a:buNone/>
            </a:pPr>
            <a:r>
              <a:rPr lang="is-IS" b="1" dirty="0">
                <a:latin typeface="Menlo" charset="0"/>
                <a:ea typeface="Menlo" charset="0"/>
                <a:cs typeface="Menlo" charset="0"/>
              </a:rPr>
              <a:t>EULA</a:t>
            </a:r>
          </a:p>
          <a:p>
            <a:pPr marL="0" indent="0">
              <a:lnSpc>
                <a:spcPct val="120000"/>
              </a:lnSpc>
              <a:buNone/>
            </a:pPr>
            <a:r>
              <a:rPr lang="en-US" dirty="0">
                <a:latin typeface="Menlo" charset="0"/>
                <a:ea typeface="Menlo" charset="0"/>
                <a:cs typeface="Menlo" charset="0"/>
              </a:rPr>
              <a:t>6.) </a:t>
            </a:r>
            <a:r>
              <a:rPr lang="en-US" b="1" dirty="0">
                <a:solidFill>
                  <a:srgbClr val="FF0000"/>
                </a:solidFill>
                <a:latin typeface="Menlo" charset="0"/>
                <a:ea typeface="Menlo" charset="0"/>
                <a:cs typeface="Menlo" charset="0"/>
              </a:rPr>
              <a:t>RESELL/SHARE IS NOT ALLOWED</a:t>
            </a:r>
            <a:endParaRPr lang="en-GB" dirty="0">
              <a:latin typeface="Menlo" charset="0"/>
              <a:ea typeface="Menlo" charset="0"/>
              <a:cs typeface="Menlo" charset="0"/>
            </a:endParaRPr>
          </a:p>
        </p:txBody>
      </p:sp>
      <p:sp>
        <p:nvSpPr>
          <p:cNvPr id="2" name="Title 1"/>
          <p:cNvSpPr>
            <a:spLocks noGrp="1"/>
          </p:cNvSpPr>
          <p:nvPr>
            <p:ph type="title"/>
          </p:nvPr>
        </p:nvSpPr>
        <p:spPr/>
        <p:txBody>
          <a:bodyPr>
            <a:normAutofit/>
          </a:bodyPr>
          <a:lstStyle/>
          <a:p>
            <a:r>
              <a:rPr lang="en-GB" dirty="0"/>
              <a:t>Underground economy</a:t>
            </a:r>
          </a:p>
        </p:txBody>
      </p:sp>
    </p:spTree>
    <p:extLst>
      <p:ext uri="{BB962C8B-B14F-4D97-AF65-F5344CB8AC3E}">
        <p14:creationId xmlns:p14="http://schemas.microsoft.com/office/powerpoint/2010/main" val="3269207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1763200" y="2924944"/>
            <a:ext cx="1080120" cy="2136818"/>
            <a:chOff x="1763200" y="2924944"/>
            <a:chExt cx="1080120" cy="2136818"/>
          </a:xfrm>
        </p:grpSpPr>
        <p:grpSp>
          <p:nvGrpSpPr>
            <p:cNvPr id="15" name="Group 14"/>
            <p:cNvGrpSpPr/>
            <p:nvPr/>
          </p:nvGrpSpPr>
          <p:grpSpPr>
            <a:xfrm>
              <a:off x="1763200" y="2924944"/>
              <a:ext cx="1080120" cy="1080120"/>
              <a:chOff x="1902756" y="4031503"/>
              <a:chExt cx="1080120" cy="108012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34808">
                <a:off x="2014117" y="4487966"/>
                <a:ext cx="857397" cy="167192"/>
              </a:xfrm>
              <a:prstGeom prst="rect">
                <a:avLst/>
              </a:prstGeom>
            </p:spPr>
          </p:pic>
          <p:sp>
            <p:nvSpPr>
              <p:cNvPr id="14" name="Oval 13"/>
              <p:cNvSpPr/>
              <p:nvPr/>
            </p:nvSpPr>
            <p:spPr>
              <a:xfrm>
                <a:off x="1902756" y="4031503"/>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p:cNvSpPr/>
            <p:nvPr/>
          </p:nvSpPr>
          <p:spPr>
            <a:xfrm>
              <a:off x="1983196"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1871466" y="48883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079292" y="434866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2153901" y="409017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1533522" y="1659950"/>
            <a:ext cx="1287723" cy="1780440"/>
            <a:chOff x="1533522" y="1659950"/>
            <a:chExt cx="1287723" cy="1780440"/>
          </a:xfrm>
        </p:grpSpPr>
        <p:sp>
          <p:nvSpPr>
            <p:cNvPr id="77" name="Oval 76"/>
            <p:cNvSpPr/>
            <p:nvPr/>
          </p:nvSpPr>
          <p:spPr>
            <a:xfrm>
              <a:off x="1533522" y="32670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600120" y="299414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1763200" y="272353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741125" y="1659950"/>
              <a:ext cx="1080120" cy="1080120"/>
              <a:chOff x="1687634" y="1517901"/>
              <a:chExt cx="1080120" cy="1080120"/>
            </a:xfrm>
          </p:grpSpPr>
          <p:sp>
            <p:nvSpPr>
              <p:cNvPr id="80" name="Oval 79"/>
              <p:cNvSpPr/>
              <p:nvPr/>
            </p:nvSpPr>
            <p:spPr>
              <a:xfrm>
                <a:off x="1687634" y="1517901"/>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749" y="1668122"/>
                <a:ext cx="779678" cy="779678"/>
              </a:xfrm>
              <a:prstGeom prst="rect">
                <a:avLst/>
              </a:prstGeom>
            </p:spPr>
          </p:pic>
        </p:gr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46" name="Group 45"/>
          <p:cNvGrpSpPr/>
          <p:nvPr/>
        </p:nvGrpSpPr>
        <p:grpSpPr>
          <a:xfrm>
            <a:off x="3313336" y="188640"/>
            <a:ext cx="2544474" cy="1819289"/>
            <a:chOff x="3635896" y="260647"/>
            <a:chExt cx="2412528" cy="1724948"/>
          </a:xfrm>
        </p:grpSpPr>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5896" y="260648"/>
              <a:ext cx="757578" cy="1724947"/>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3371" y="260648"/>
              <a:ext cx="757578" cy="1724947"/>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0846" y="260647"/>
              <a:ext cx="757578" cy="1724947"/>
            </a:xfrm>
            <a:prstGeom prst="rect">
              <a:avLst/>
            </a:prstGeom>
          </p:spPr>
        </p:pic>
      </p:grpSp>
    </p:spTree>
    <p:extLst>
      <p:ext uri="{BB962C8B-B14F-4D97-AF65-F5344CB8AC3E}">
        <p14:creationId xmlns:p14="http://schemas.microsoft.com/office/powerpoint/2010/main" val="3020511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514350" y="381000"/>
            <a:ext cx="8629650" cy="857250"/>
          </a:xfrm>
          <a:prstGeom prst="rect">
            <a:avLst/>
          </a:prstGeom>
          <a:noFill/>
          <a:ln>
            <a:noFill/>
          </a:ln>
        </p:spPr>
        <p:txBody>
          <a:bodyPr wrap="square" lIns="91425" tIns="45700" rIns="91425" bIns="45700" anchor="ctr" anchorCtr="0">
            <a:noAutofit/>
          </a:bodyPr>
          <a:lstStyle/>
          <a:p>
            <a:pPr marL="0" marR="0" lvl="0" indent="-171450" algn="l" rtl="0">
              <a:spcBef>
                <a:spcPts val="0"/>
              </a:spcBef>
              <a:spcAft>
                <a:spcPts val="0"/>
              </a:spcAft>
              <a:buClr>
                <a:srgbClr val="000000"/>
              </a:buClr>
              <a:buSzPts val="2700"/>
              <a:buFont typeface="Times New Roman"/>
              <a:buNone/>
            </a:pPr>
            <a:r>
              <a:rPr lang="en-US" sz="2700" b="1" i="0" u="none" strike="noStrike" cap="none">
                <a:solidFill>
                  <a:srgbClr val="000000"/>
                </a:solidFill>
                <a:latin typeface="Calibri"/>
                <a:ea typeface="Calibri"/>
                <a:cs typeface="Calibri"/>
                <a:sym typeface="Calibri"/>
              </a:rPr>
              <a:t>What is FIRST?</a:t>
            </a:r>
          </a:p>
        </p:txBody>
      </p:sp>
      <p:sp>
        <p:nvSpPr>
          <p:cNvPr id="101" name="Shape 101"/>
          <p:cNvSpPr txBox="1"/>
          <p:nvPr/>
        </p:nvSpPr>
        <p:spPr>
          <a:xfrm>
            <a:off x="3771900" y="5657850"/>
            <a:ext cx="1600200" cy="216694"/>
          </a:xfrm>
          <a:prstGeom prst="rect">
            <a:avLst/>
          </a:prstGeom>
          <a:noFill/>
          <a:ln>
            <a:noFill/>
          </a:ln>
        </p:spPr>
        <p:txBody>
          <a:bodyPr wrap="square" lIns="67500" tIns="35100" rIns="67500" bIns="35100" anchor="ctr" anchorCtr="0">
            <a:noAutofit/>
          </a:bodyPr>
          <a:lstStyle/>
          <a:p>
            <a:pPr marL="0" marR="0" lvl="0" indent="-38100" algn="ctr" rtl="0">
              <a:spcBef>
                <a:spcPts val="0"/>
              </a:spcBef>
              <a:spcAft>
                <a:spcPts val="0"/>
              </a:spcAft>
              <a:buClr>
                <a:srgbClr val="898989"/>
              </a:buClr>
              <a:buSzPts val="600"/>
              <a:buFont typeface="Times New Roman"/>
              <a:buNone/>
            </a:pPr>
            <a:fld id="{00000000-1234-1234-1234-123412341234}" type="slidenum">
              <a:rPr lang="en-US" sz="600" b="0" i="0" u="none" strike="noStrike" cap="none">
                <a:solidFill>
                  <a:srgbClr val="898989"/>
                </a:solidFill>
                <a:latin typeface="Arial"/>
                <a:ea typeface="Arial"/>
                <a:cs typeface="Arial"/>
                <a:sym typeface="Arial"/>
              </a:rPr>
              <a:t>5</a:t>
            </a:fld>
            <a:endParaRPr lang="en-US" sz="600" b="0" i="0" u="none" strike="noStrike" cap="none">
              <a:solidFill>
                <a:srgbClr val="898989"/>
              </a:solidFill>
              <a:latin typeface="Arial"/>
              <a:ea typeface="Arial"/>
              <a:cs typeface="Arial"/>
              <a:sym typeface="Arial"/>
            </a:endParaRPr>
          </a:p>
        </p:txBody>
      </p:sp>
      <p:sp>
        <p:nvSpPr>
          <p:cNvPr id="102" name="Shape 102"/>
          <p:cNvSpPr txBox="1"/>
          <p:nvPr/>
        </p:nvSpPr>
        <p:spPr>
          <a:xfrm>
            <a:off x="514350" y="1600200"/>
            <a:ext cx="7829550" cy="4552882"/>
          </a:xfrm>
          <a:prstGeom prst="rect">
            <a:avLst/>
          </a:prstGeom>
          <a:noFill/>
          <a:ln>
            <a:noFill/>
          </a:ln>
        </p:spPr>
        <p:txBody>
          <a:bodyPr wrap="square" lIns="67500" tIns="35100" rIns="67500" bIns="35100" anchor="t" anchorCtr="0">
            <a:noAutofit/>
          </a:bodyPr>
          <a:lstStyle/>
          <a:p>
            <a:pPr marL="342900" marR="0" lvl="0" indent="-342900" algn="l" rtl="0">
              <a:lnSpc>
                <a:spcPct val="104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Association of 420 incident response teams in 86 countries.</a:t>
            </a:r>
          </a:p>
          <a:p>
            <a:pPr marL="342900" marR="0" lvl="0" indent="-342900" algn="l" rtl="0">
              <a:lnSpc>
                <a:spcPct val="104000"/>
              </a:lnSpc>
              <a:spcBef>
                <a:spcPts val="75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Improve incident response </a:t>
            </a:r>
            <a:r>
              <a:rPr lang="en-US" sz="2400" b="0" i="0" u="none" strike="noStrike" cap="none" dirty="0">
                <a:solidFill>
                  <a:schemeClr val="dk1"/>
                </a:solidFill>
                <a:latin typeface="Calibri"/>
                <a:ea typeface="Calibri"/>
                <a:cs typeface="Calibri"/>
                <a:sym typeface="Calibri"/>
              </a:rPr>
              <a:t>by:</a:t>
            </a:r>
          </a:p>
          <a:p>
            <a:pPr marL="1014413" marR="0" lvl="1" indent="-457200" algn="l" rtl="0">
              <a:spcBef>
                <a:spcPts val="225"/>
              </a:spcBef>
              <a:spcAft>
                <a:spcPts val="0"/>
              </a:spcAft>
              <a:buClr>
                <a:schemeClr val="dk1"/>
              </a:buClr>
              <a:buSzPts val="2400"/>
              <a:buFont typeface="+mj-lt"/>
              <a:buAutoNum type="arabicPeriod"/>
            </a:pPr>
            <a:r>
              <a:rPr lang="en-US" sz="2400" b="0" i="0" u="none" strike="noStrike" cap="none" dirty="0">
                <a:solidFill>
                  <a:schemeClr val="dk1"/>
                </a:solidFill>
                <a:latin typeface="Calibri"/>
                <a:ea typeface="Calibri"/>
                <a:cs typeface="Calibri"/>
                <a:sym typeface="Calibri"/>
              </a:rPr>
              <a:t>Making sure members can find help during an incident within our global community</a:t>
            </a:r>
          </a:p>
          <a:p>
            <a:pPr marL="1014413" marR="0" lvl="1" indent="-457200" algn="l" rtl="0">
              <a:spcBef>
                <a:spcPts val="225"/>
              </a:spcBef>
              <a:spcAft>
                <a:spcPts val="0"/>
              </a:spcAft>
              <a:buClr>
                <a:schemeClr val="dk1"/>
              </a:buClr>
              <a:buSzPts val="2400"/>
              <a:buFont typeface="+mj-lt"/>
              <a:buAutoNum type="arabicPeriod"/>
            </a:pPr>
            <a:r>
              <a:rPr lang="en-US" sz="2400" b="0" i="0" u="none" strike="noStrike" cap="none" dirty="0">
                <a:solidFill>
                  <a:schemeClr val="dk1"/>
                </a:solidFill>
                <a:latin typeface="Calibri"/>
                <a:ea typeface="Calibri"/>
                <a:cs typeface="Calibri"/>
                <a:sym typeface="Calibri"/>
              </a:rPr>
              <a:t>Ensure the teams ”speak the same language” (have a similar understanding of the world)</a:t>
            </a:r>
          </a:p>
          <a:p>
            <a:pPr marL="1014413" marR="0" lvl="1" indent="-457200" algn="l" rtl="0">
              <a:spcBef>
                <a:spcPts val="225"/>
              </a:spcBef>
              <a:spcAft>
                <a:spcPts val="0"/>
              </a:spcAft>
              <a:buClr>
                <a:schemeClr val="dk1"/>
              </a:buClr>
              <a:buSzPts val="2400"/>
              <a:buFont typeface="+mj-lt"/>
              <a:buAutoNum type="arabicPeriod"/>
            </a:pPr>
            <a:r>
              <a:rPr lang="en-US" sz="2400" b="0" i="0" u="none" strike="noStrike" cap="none" dirty="0">
                <a:solidFill>
                  <a:schemeClr val="dk1"/>
                </a:solidFill>
                <a:latin typeface="Calibri"/>
                <a:ea typeface="Calibri"/>
                <a:cs typeface="Calibri"/>
                <a:sym typeface="Calibri"/>
              </a:rPr>
              <a:t>Make sure they can focus on decision making and have access to tools to do the difficult work</a:t>
            </a:r>
          </a:p>
          <a:p>
            <a:pPr marL="1014413" marR="0" lvl="1" indent="-457200" algn="l" rtl="0">
              <a:spcBef>
                <a:spcPts val="225"/>
              </a:spcBef>
              <a:spcAft>
                <a:spcPts val="0"/>
              </a:spcAft>
              <a:buClr>
                <a:schemeClr val="dk1"/>
              </a:buClr>
              <a:buSzPts val="2400"/>
              <a:buFont typeface="+mj-lt"/>
              <a:buAutoNum type="arabicPeriod"/>
            </a:pPr>
            <a:r>
              <a:rPr lang="en-US" sz="2400" b="0" i="0" u="none" strike="noStrike" cap="none" dirty="0">
                <a:solidFill>
                  <a:schemeClr val="dk1"/>
                </a:solidFill>
                <a:latin typeface="Calibri"/>
                <a:ea typeface="Calibri"/>
                <a:cs typeface="Calibri"/>
                <a:sym typeface="Calibri"/>
              </a:rPr>
              <a:t>Ensure stakeholders understand what our members do, and why it is important</a:t>
            </a:r>
          </a:p>
          <a:p>
            <a:pPr marL="257175" marR="0" lvl="0" indent="-257175" algn="l" rtl="0">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257175" marR="0" lvl="0" indent="-257175" algn="l" rtl="0">
              <a:spcBef>
                <a:spcPts val="0"/>
              </a:spcBef>
              <a:spcAft>
                <a:spcPts val="0"/>
              </a:spcAft>
              <a:buClr>
                <a:srgbClr val="000000"/>
              </a:buClr>
              <a:buSzPts val="1800"/>
              <a:buFont typeface="Arial"/>
              <a:buNone/>
            </a:pPr>
            <a:endParaRPr sz="1800" b="1"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30682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de-CH"/>
          </a:p>
        </p:txBody>
      </p:sp>
      <p:sp>
        <p:nvSpPr>
          <p:cNvPr id="8" name="Title 7"/>
          <p:cNvSpPr>
            <a:spLocks noGrp="1"/>
          </p:cNvSpPr>
          <p:nvPr>
            <p:ph type="title"/>
          </p:nvPr>
        </p:nvSpPr>
        <p:spPr/>
        <p:txBody>
          <a:bodyPr>
            <a:normAutofit/>
          </a:bodyPr>
          <a:lstStyle/>
          <a:p>
            <a:endParaRPr lang="de-CH"/>
          </a:p>
        </p:txBody>
      </p:sp>
      <p:pic>
        <p:nvPicPr>
          <p:cNvPr id="5" name="Picture 4" descr="Screen Shot 2015-12-21 at 18.15.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45985"/>
          </a:xfrm>
          <a:prstGeom prst="rect">
            <a:avLst/>
          </a:prstGeom>
        </p:spPr>
      </p:pic>
    </p:spTree>
    <p:extLst>
      <p:ext uri="{BB962C8B-B14F-4D97-AF65-F5344CB8AC3E}">
        <p14:creationId xmlns:p14="http://schemas.microsoft.com/office/powerpoint/2010/main" val="2000607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1763200" y="2924944"/>
            <a:ext cx="1080120" cy="2136818"/>
            <a:chOff x="1763200" y="2924944"/>
            <a:chExt cx="1080120" cy="2136818"/>
          </a:xfrm>
        </p:grpSpPr>
        <p:grpSp>
          <p:nvGrpSpPr>
            <p:cNvPr id="15" name="Group 14"/>
            <p:cNvGrpSpPr/>
            <p:nvPr/>
          </p:nvGrpSpPr>
          <p:grpSpPr>
            <a:xfrm>
              <a:off x="1763200" y="2924944"/>
              <a:ext cx="1080120" cy="1080120"/>
              <a:chOff x="1902756" y="4031503"/>
              <a:chExt cx="1080120" cy="108012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34808">
                <a:off x="2014117" y="4487966"/>
                <a:ext cx="857397" cy="167192"/>
              </a:xfrm>
              <a:prstGeom prst="rect">
                <a:avLst/>
              </a:prstGeom>
            </p:spPr>
          </p:pic>
          <p:sp>
            <p:nvSpPr>
              <p:cNvPr id="14" name="Oval 13"/>
              <p:cNvSpPr/>
              <p:nvPr/>
            </p:nvSpPr>
            <p:spPr>
              <a:xfrm>
                <a:off x="1902756" y="4031503"/>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Oval 30"/>
            <p:cNvSpPr/>
            <p:nvPr/>
          </p:nvSpPr>
          <p:spPr>
            <a:xfrm>
              <a:off x="1983196"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1871466" y="48883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079292" y="434866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2153901" y="409017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1533522" y="1659950"/>
            <a:ext cx="1287723" cy="1780440"/>
            <a:chOff x="1533522" y="1659950"/>
            <a:chExt cx="1287723" cy="1780440"/>
          </a:xfrm>
        </p:grpSpPr>
        <p:sp>
          <p:nvSpPr>
            <p:cNvPr id="77" name="Oval 76"/>
            <p:cNvSpPr/>
            <p:nvPr/>
          </p:nvSpPr>
          <p:spPr>
            <a:xfrm>
              <a:off x="1533522" y="32670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1600120" y="299414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1763200" y="272353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741125" y="1659950"/>
              <a:ext cx="1080120" cy="1080120"/>
              <a:chOff x="1687634" y="1517901"/>
              <a:chExt cx="1080120" cy="1080120"/>
            </a:xfrm>
          </p:grpSpPr>
          <p:sp>
            <p:nvSpPr>
              <p:cNvPr id="80" name="Oval 79"/>
              <p:cNvSpPr/>
              <p:nvPr/>
            </p:nvSpPr>
            <p:spPr>
              <a:xfrm>
                <a:off x="1687634" y="1517901"/>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749" y="1668122"/>
                <a:ext cx="779678" cy="779678"/>
              </a:xfrm>
              <a:prstGeom prst="rect">
                <a:avLst/>
              </a:prstGeom>
            </p:spPr>
          </p:pic>
        </p:gr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46" name="Group 45"/>
          <p:cNvGrpSpPr/>
          <p:nvPr/>
        </p:nvGrpSpPr>
        <p:grpSpPr>
          <a:xfrm>
            <a:off x="3313336" y="188640"/>
            <a:ext cx="2544474" cy="1819289"/>
            <a:chOff x="3635896" y="260647"/>
            <a:chExt cx="2412528" cy="1724948"/>
          </a:xfrm>
        </p:grpSpPr>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5896" y="260648"/>
              <a:ext cx="757578" cy="1724947"/>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3371" y="260648"/>
              <a:ext cx="757578" cy="1724947"/>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0846" y="260647"/>
              <a:ext cx="757578" cy="1724947"/>
            </a:xfrm>
            <a:prstGeom prst="rect">
              <a:avLst/>
            </a:prstGeom>
          </p:spPr>
        </p:pic>
      </p:grpSp>
      <p:grpSp>
        <p:nvGrpSpPr>
          <p:cNvPr id="50" name="Group 49"/>
          <p:cNvGrpSpPr/>
          <p:nvPr/>
        </p:nvGrpSpPr>
        <p:grpSpPr>
          <a:xfrm>
            <a:off x="6444208" y="2204864"/>
            <a:ext cx="2304256" cy="3888432"/>
            <a:chOff x="6444208" y="2204864"/>
            <a:chExt cx="2304256" cy="3888432"/>
          </a:xfrm>
        </p:grpSpPr>
        <p:grpSp>
          <p:nvGrpSpPr>
            <p:cNvPr id="51" name="Group 50"/>
            <p:cNvGrpSpPr/>
            <p:nvPr/>
          </p:nvGrpSpPr>
          <p:grpSpPr>
            <a:xfrm>
              <a:off x="6444208" y="2204864"/>
              <a:ext cx="2304256" cy="3888432"/>
              <a:chOff x="6444208" y="2204864"/>
              <a:chExt cx="2304256" cy="3888432"/>
            </a:xfrm>
          </p:grpSpPr>
          <p:sp>
            <p:nvSpPr>
              <p:cNvPr id="76" name="Rectangle 75"/>
              <p:cNvSpPr/>
              <p:nvPr/>
            </p:nvSpPr>
            <p:spPr>
              <a:xfrm>
                <a:off x="6444208" y="2204864"/>
                <a:ext cx="2304256" cy="6304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6444208" y="2204864"/>
                <a:ext cx="2304256" cy="388843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ounded Rectangle 81"/>
              <p:cNvSpPr/>
              <p:nvPr/>
            </p:nvSpPr>
            <p:spPr>
              <a:xfrm>
                <a:off x="6679483" y="2394843"/>
                <a:ext cx="1148866" cy="30325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p:cNvGrpSpPr/>
              <p:nvPr/>
            </p:nvGrpSpPr>
            <p:grpSpPr>
              <a:xfrm>
                <a:off x="7972365" y="2394843"/>
                <a:ext cx="525393" cy="440477"/>
                <a:chOff x="8031646" y="2424097"/>
                <a:chExt cx="525393" cy="440477"/>
              </a:xfrm>
            </p:grpSpPr>
            <p:pic>
              <p:nvPicPr>
                <p:cNvPr id="84" name="Picture 8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4408" y="2424097"/>
                  <a:ext cx="312631" cy="303252"/>
                </a:xfrm>
                <a:prstGeom prst="rect">
                  <a:avLst/>
                </a:prstGeom>
              </p:spPr>
            </p:pic>
            <p:sp>
              <p:nvSpPr>
                <p:cNvPr id="86" name="TextBox 85"/>
                <p:cNvSpPr txBox="1"/>
                <p:nvPr/>
              </p:nvSpPr>
              <p:spPr>
                <a:xfrm>
                  <a:off x="8031646" y="2495242"/>
                  <a:ext cx="312906" cy="369332"/>
                </a:xfrm>
                <a:prstGeom prst="rect">
                  <a:avLst/>
                </a:prstGeom>
                <a:noFill/>
              </p:spPr>
              <p:txBody>
                <a:bodyPr wrap="none" rtlCol="0">
                  <a:spAutoFit/>
                </a:bodyPr>
                <a:lstStyle/>
                <a:p>
                  <a:r>
                    <a:rPr lang="en-GB"/>
                    <a:t>1</a:t>
                  </a:r>
                </a:p>
              </p:txBody>
            </p:sp>
          </p:grpSp>
        </p:grpSp>
        <p:grpSp>
          <p:nvGrpSpPr>
            <p:cNvPr id="52" name="Group 51"/>
            <p:cNvGrpSpPr/>
            <p:nvPr/>
          </p:nvGrpSpPr>
          <p:grpSpPr>
            <a:xfrm>
              <a:off x="6646375" y="3019148"/>
              <a:ext cx="1785615" cy="369332"/>
              <a:chOff x="6649196" y="3019148"/>
              <a:chExt cx="1785615" cy="369332"/>
            </a:xfrm>
          </p:grpSpPr>
          <p:sp>
            <p:nvSpPr>
              <p:cNvPr id="73" name="TextBox 72"/>
              <p:cNvSpPr txBox="1"/>
              <p:nvPr/>
            </p:nvSpPr>
            <p:spPr>
              <a:xfrm>
                <a:off x="6649196" y="3019148"/>
                <a:ext cx="792205" cy="369332"/>
              </a:xfrm>
              <a:prstGeom prst="rect">
                <a:avLst/>
              </a:prstGeom>
              <a:noFill/>
            </p:spPr>
            <p:txBody>
              <a:bodyPr wrap="none" rtlCol="0">
                <a:spAutoFit/>
              </a:bodyPr>
              <a:lstStyle/>
              <a:p>
                <a:r>
                  <a:rPr lang="en-GB" dirty="0" err="1">
                    <a:latin typeface="+mn-lt"/>
                  </a:rPr>
                  <a:t>Cardz</a:t>
                </a:r>
                <a:endParaRPr lang="en-GB" dirty="0">
                  <a:latin typeface="+mn-lt"/>
                </a:endParaRPr>
              </a:p>
            </p:txBody>
          </p:sp>
          <p:sp>
            <p:nvSpPr>
              <p:cNvPr id="74" name="TextBox 73"/>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75" name="Oval 74"/>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p:cNvGrpSpPr/>
            <p:nvPr/>
          </p:nvGrpSpPr>
          <p:grpSpPr>
            <a:xfrm>
              <a:off x="6646375" y="3521290"/>
              <a:ext cx="1785615" cy="369332"/>
              <a:chOff x="6649196" y="3019148"/>
              <a:chExt cx="1785615" cy="369332"/>
            </a:xfrm>
          </p:grpSpPr>
          <p:sp>
            <p:nvSpPr>
              <p:cNvPr id="70" name="TextBox 69"/>
              <p:cNvSpPr txBox="1"/>
              <p:nvPr/>
            </p:nvSpPr>
            <p:spPr>
              <a:xfrm>
                <a:off x="6649196" y="3019148"/>
                <a:ext cx="1141659" cy="369332"/>
              </a:xfrm>
              <a:prstGeom prst="rect">
                <a:avLst/>
              </a:prstGeom>
              <a:noFill/>
            </p:spPr>
            <p:txBody>
              <a:bodyPr wrap="none" rtlCol="0">
                <a:spAutoFit/>
              </a:bodyPr>
              <a:lstStyle/>
              <a:p>
                <a:r>
                  <a:rPr lang="en-GB" dirty="0">
                    <a:latin typeface="+mn-lt"/>
                  </a:rPr>
                  <a:t>Accounts</a:t>
                </a:r>
              </a:p>
            </p:txBody>
          </p:sp>
          <p:sp>
            <p:nvSpPr>
              <p:cNvPr id="71" name="TextBox 70"/>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72" name="Oval 71"/>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6646375" y="4023432"/>
              <a:ext cx="1785615" cy="369332"/>
              <a:chOff x="6649196" y="3019148"/>
              <a:chExt cx="1785615" cy="369332"/>
            </a:xfrm>
          </p:grpSpPr>
          <p:sp>
            <p:nvSpPr>
              <p:cNvPr id="67" name="TextBox 66"/>
              <p:cNvSpPr txBox="1"/>
              <p:nvPr/>
            </p:nvSpPr>
            <p:spPr>
              <a:xfrm>
                <a:off x="6649196" y="3019148"/>
                <a:ext cx="805029" cy="369332"/>
              </a:xfrm>
              <a:prstGeom prst="rect">
                <a:avLst/>
              </a:prstGeom>
              <a:noFill/>
            </p:spPr>
            <p:txBody>
              <a:bodyPr wrap="none" rtlCol="0">
                <a:spAutoFit/>
              </a:bodyPr>
              <a:lstStyle/>
              <a:p>
                <a:r>
                  <a:rPr lang="en-GB" dirty="0">
                    <a:latin typeface="+mn-lt"/>
                  </a:rPr>
                  <a:t>Mules</a:t>
                </a:r>
              </a:p>
            </p:txBody>
          </p:sp>
          <p:sp>
            <p:nvSpPr>
              <p:cNvPr id="68" name="TextBox 67"/>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69" name="Oval 68"/>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p:cNvGrpSpPr/>
            <p:nvPr/>
          </p:nvGrpSpPr>
          <p:grpSpPr>
            <a:xfrm>
              <a:off x="6646375" y="4525574"/>
              <a:ext cx="1785615" cy="369332"/>
              <a:chOff x="6649196" y="3019148"/>
              <a:chExt cx="1785615" cy="369332"/>
            </a:xfrm>
          </p:grpSpPr>
          <p:sp>
            <p:nvSpPr>
              <p:cNvPr id="64" name="TextBox 63"/>
              <p:cNvSpPr txBox="1"/>
              <p:nvPr/>
            </p:nvSpPr>
            <p:spPr>
              <a:xfrm>
                <a:off x="6649196" y="3019148"/>
                <a:ext cx="793807" cy="369332"/>
              </a:xfrm>
              <a:prstGeom prst="rect">
                <a:avLst/>
              </a:prstGeom>
              <a:noFill/>
            </p:spPr>
            <p:txBody>
              <a:bodyPr wrap="none" rtlCol="0">
                <a:spAutoFit/>
              </a:bodyPr>
              <a:lstStyle/>
              <a:p>
                <a:r>
                  <a:rPr lang="en-GB" dirty="0">
                    <a:latin typeface="+mn-lt"/>
                  </a:rPr>
                  <a:t>DDoS</a:t>
                </a:r>
              </a:p>
            </p:txBody>
          </p:sp>
          <p:sp>
            <p:nvSpPr>
              <p:cNvPr id="65" name="TextBox 64"/>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66" name="Oval 65"/>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p:cNvGrpSpPr/>
            <p:nvPr/>
          </p:nvGrpSpPr>
          <p:grpSpPr>
            <a:xfrm>
              <a:off x="6646375" y="5027716"/>
              <a:ext cx="1785615" cy="369332"/>
              <a:chOff x="6649196" y="3019148"/>
              <a:chExt cx="1785615" cy="369332"/>
            </a:xfrm>
          </p:grpSpPr>
          <p:sp>
            <p:nvSpPr>
              <p:cNvPr id="61" name="TextBox 60"/>
              <p:cNvSpPr txBox="1"/>
              <p:nvPr/>
            </p:nvSpPr>
            <p:spPr>
              <a:xfrm>
                <a:off x="6649196" y="3019148"/>
                <a:ext cx="771365" cy="369332"/>
              </a:xfrm>
              <a:prstGeom prst="rect">
                <a:avLst/>
              </a:prstGeom>
              <a:noFill/>
            </p:spPr>
            <p:txBody>
              <a:bodyPr wrap="none" rtlCol="0">
                <a:spAutoFit/>
              </a:bodyPr>
              <a:lstStyle/>
              <a:p>
                <a:r>
                  <a:rPr lang="en-GB" dirty="0">
                    <a:latin typeface="+mn-lt"/>
                  </a:rPr>
                  <a:t>Spam</a:t>
                </a:r>
              </a:p>
            </p:txBody>
          </p:sp>
          <p:sp>
            <p:nvSpPr>
              <p:cNvPr id="62" name="TextBox 61"/>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63" name="Oval 62"/>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6646375" y="5529857"/>
              <a:ext cx="1785615" cy="369332"/>
              <a:chOff x="6649196" y="3019148"/>
              <a:chExt cx="1785615" cy="369332"/>
            </a:xfrm>
          </p:grpSpPr>
          <p:sp>
            <p:nvSpPr>
              <p:cNvPr id="58" name="TextBox 57"/>
              <p:cNvSpPr txBox="1"/>
              <p:nvPr/>
            </p:nvSpPr>
            <p:spPr>
              <a:xfrm>
                <a:off x="6649196" y="3019148"/>
                <a:ext cx="415498" cy="369332"/>
              </a:xfrm>
              <a:prstGeom prst="rect">
                <a:avLst/>
              </a:prstGeom>
              <a:noFill/>
            </p:spPr>
            <p:txBody>
              <a:bodyPr wrap="none" rtlCol="0">
                <a:spAutoFit/>
              </a:bodyPr>
              <a:lstStyle/>
              <a:p>
                <a:r>
                  <a:rPr lang="is-IS" dirty="0">
                    <a:latin typeface="+mn-lt"/>
                  </a:rPr>
                  <a:t>…</a:t>
                </a:r>
                <a:endParaRPr lang="en-GB" dirty="0">
                  <a:latin typeface="+mn-lt"/>
                </a:endParaRPr>
              </a:p>
            </p:txBody>
          </p:sp>
          <p:sp>
            <p:nvSpPr>
              <p:cNvPr id="59" name="TextBox 58"/>
              <p:cNvSpPr txBox="1"/>
              <p:nvPr/>
            </p:nvSpPr>
            <p:spPr>
              <a:xfrm>
                <a:off x="8096257" y="3019148"/>
                <a:ext cx="265896" cy="369332"/>
              </a:xfrm>
              <a:prstGeom prst="rect">
                <a:avLst/>
              </a:prstGeom>
              <a:noFill/>
            </p:spPr>
            <p:txBody>
              <a:bodyPr wrap="square" rtlCol="0">
                <a:spAutoFit/>
              </a:bodyPr>
              <a:lstStyle/>
              <a:p>
                <a:r>
                  <a:rPr lang="en-GB" dirty="0">
                    <a:latin typeface="+mn-lt"/>
                  </a:rPr>
                  <a:t>+</a:t>
                </a:r>
              </a:p>
            </p:txBody>
          </p:sp>
          <p:sp>
            <p:nvSpPr>
              <p:cNvPr id="60" name="Oval 59"/>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119401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7CE24C8F-5252-954D-A4B2-3392756B2274}"/>
              </a:ext>
            </a:extLst>
          </p:cNvPr>
          <p:cNvPicPr>
            <a:picLocks noChangeAspect="1"/>
          </p:cNvPicPr>
          <p:nvPr/>
        </p:nvPicPr>
        <p:blipFill>
          <a:blip r:embed="rId2">
            <a:extLst>
              <a:ext uri="{28A0092B-C50C-407E-A947-70E740481C1C}">
                <a14:useLocalDpi xmlns:a14="http://schemas.microsoft.com/office/drawing/2010/main" val="0"/>
              </a:ext>
            </a:extLst>
          </a:blip>
          <a:srcRect t="6210" b="6210"/>
          <a:stretch>
            <a:fillRect/>
          </a:stretch>
        </p:blipFill>
        <p:spPr>
          <a:xfrm>
            <a:off x="0" y="0"/>
            <a:ext cx="9144000" cy="6858000"/>
          </a:xfrm>
          <a:prstGeom prst="rect">
            <a:avLst/>
          </a:prstGeom>
        </p:spPr>
      </p:pic>
    </p:spTree>
    <p:extLst>
      <p:ext uri="{BB962C8B-B14F-4D97-AF65-F5344CB8AC3E}">
        <p14:creationId xmlns:p14="http://schemas.microsoft.com/office/powerpoint/2010/main" val="2584742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143" y="4917149"/>
            <a:ext cx="1486181" cy="930170"/>
            <a:chOff x="624143" y="4917149"/>
            <a:chExt cx="1486181" cy="93017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43" y="5111623"/>
              <a:ext cx="597684" cy="73569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3" y="4917149"/>
              <a:ext cx="597684" cy="73569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640" y="5111623"/>
              <a:ext cx="597684" cy="735696"/>
            </a:xfrm>
            <a:prstGeom prst="rect">
              <a:avLst/>
            </a:prstGeom>
          </p:spPr>
        </p:pic>
      </p:grpSp>
      <p:grpSp>
        <p:nvGrpSpPr>
          <p:cNvPr id="37" name="Group 36"/>
          <p:cNvGrpSpPr/>
          <p:nvPr/>
        </p:nvGrpSpPr>
        <p:grpSpPr>
          <a:xfrm>
            <a:off x="141707" y="3250953"/>
            <a:ext cx="1080120" cy="1828128"/>
            <a:chOff x="141707" y="3250953"/>
            <a:chExt cx="1080120" cy="1828128"/>
          </a:xfrm>
        </p:grpSpPr>
        <p:grpSp>
          <p:nvGrpSpPr>
            <p:cNvPr id="7" name="Group 6"/>
            <p:cNvGrpSpPr/>
            <p:nvPr/>
          </p:nvGrpSpPr>
          <p:grpSpPr>
            <a:xfrm>
              <a:off x="141707" y="3250953"/>
              <a:ext cx="1080120" cy="1080120"/>
              <a:chOff x="373584" y="3764868"/>
              <a:chExt cx="1080120" cy="108012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96" y="3922811"/>
                <a:ext cx="699134" cy="703796"/>
              </a:xfrm>
              <a:prstGeom prst="rect">
                <a:avLst/>
              </a:prstGeom>
            </p:spPr>
          </p:pic>
          <p:sp>
            <p:nvSpPr>
              <p:cNvPr id="6" name="Oval 5"/>
              <p:cNvSpPr/>
              <p:nvPr/>
            </p:nvSpPr>
            <p:spPr>
              <a:xfrm>
                <a:off x="373584" y="3764868"/>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sp>
          <p:nvSpPr>
            <p:cNvPr id="21" name="Oval 20"/>
            <p:cNvSpPr/>
            <p:nvPr/>
          </p:nvSpPr>
          <p:spPr>
            <a:xfrm>
              <a:off x="679343" y="46522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2" name="Oval 21"/>
            <p:cNvSpPr/>
            <p:nvPr/>
          </p:nvSpPr>
          <p:spPr>
            <a:xfrm>
              <a:off x="729731" y="490570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3" name="Oval 22"/>
            <p:cNvSpPr/>
            <p:nvPr/>
          </p:nvSpPr>
          <p:spPr>
            <a:xfrm>
              <a:off x="622237" y="439872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12" name="Group 11"/>
          <p:cNvGrpSpPr/>
          <p:nvPr/>
        </p:nvGrpSpPr>
        <p:grpSpPr>
          <a:xfrm>
            <a:off x="412394" y="1854783"/>
            <a:ext cx="1151464" cy="2959860"/>
            <a:chOff x="412394" y="1854783"/>
            <a:chExt cx="1151464" cy="2959860"/>
          </a:xfrm>
        </p:grpSpPr>
        <p:grpSp>
          <p:nvGrpSpPr>
            <p:cNvPr id="10" name="Group 9"/>
            <p:cNvGrpSpPr/>
            <p:nvPr/>
          </p:nvGrpSpPr>
          <p:grpSpPr>
            <a:xfrm>
              <a:off x="412394" y="1854783"/>
              <a:ext cx="1080120" cy="1080120"/>
              <a:chOff x="723056" y="1627936"/>
              <a:chExt cx="1080120" cy="108012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94" y="1934493"/>
                <a:ext cx="861042" cy="467006"/>
              </a:xfrm>
              <a:prstGeom prst="rect">
                <a:avLst/>
              </a:prstGeom>
            </p:spPr>
          </p:pic>
          <p:sp>
            <p:nvSpPr>
              <p:cNvPr id="8" name="Oval 7"/>
              <p:cNvSpPr/>
              <p:nvPr/>
            </p:nvSpPr>
            <p:spPr>
              <a:xfrm>
                <a:off x="723056" y="1627936"/>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sp>
          <p:nvSpPr>
            <p:cNvPr id="20" name="Oval 19"/>
            <p:cNvSpPr/>
            <p:nvPr/>
          </p:nvSpPr>
          <p:spPr>
            <a:xfrm>
              <a:off x="1138377" y="30116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4" name="Oval 23"/>
            <p:cNvSpPr/>
            <p:nvPr/>
          </p:nvSpPr>
          <p:spPr>
            <a:xfrm>
              <a:off x="1365842" y="437140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5" name="Oval 24"/>
            <p:cNvSpPr/>
            <p:nvPr/>
          </p:nvSpPr>
          <p:spPr>
            <a:xfrm>
              <a:off x="1352491"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6" name="Oval 25"/>
            <p:cNvSpPr/>
            <p:nvPr/>
          </p:nvSpPr>
          <p:spPr>
            <a:xfrm>
              <a:off x="1382072" y="410154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8" name="Oval 27"/>
            <p:cNvSpPr/>
            <p:nvPr/>
          </p:nvSpPr>
          <p:spPr>
            <a:xfrm>
              <a:off x="1390484" y="356182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9" name="Oval 28"/>
            <p:cNvSpPr/>
            <p:nvPr/>
          </p:nvSpPr>
          <p:spPr>
            <a:xfrm>
              <a:off x="1384723" y="38316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0" name="Oval 29"/>
            <p:cNvSpPr/>
            <p:nvPr/>
          </p:nvSpPr>
          <p:spPr>
            <a:xfrm>
              <a:off x="1287381" y="3307757"/>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36" name="Group 35"/>
          <p:cNvGrpSpPr/>
          <p:nvPr/>
        </p:nvGrpSpPr>
        <p:grpSpPr>
          <a:xfrm>
            <a:off x="1763200" y="2924944"/>
            <a:ext cx="1080120" cy="2136818"/>
            <a:chOff x="1763200" y="2924944"/>
            <a:chExt cx="1080120" cy="2136818"/>
          </a:xfrm>
        </p:grpSpPr>
        <p:grpSp>
          <p:nvGrpSpPr>
            <p:cNvPr id="15" name="Group 14"/>
            <p:cNvGrpSpPr/>
            <p:nvPr/>
          </p:nvGrpSpPr>
          <p:grpSpPr>
            <a:xfrm>
              <a:off x="1763200" y="2924944"/>
              <a:ext cx="1080120" cy="1080120"/>
              <a:chOff x="1902756" y="4031503"/>
              <a:chExt cx="1080120" cy="108012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34808">
                <a:off x="2014117" y="4487966"/>
                <a:ext cx="857397" cy="167192"/>
              </a:xfrm>
              <a:prstGeom prst="rect">
                <a:avLst/>
              </a:prstGeom>
            </p:spPr>
          </p:pic>
          <p:sp>
            <p:nvSpPr>
              <p:cNvPr id="14" name="Oval 13"/>
              <p:cNvSpPr/>
              <p:nvPr/>
            </p:nvSpPr>
            <p:spPr>
              <a:xfrm>
                <a:off x="1902756" y="4031503"/>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sp>
          <p:nvSpPr>
            <p:cNvPr id="31" name="Oval 30"/>
            <p:cNvSpPr/>
            <p:nvPr/>
          </p:nvSpPr>
          <p:spPr>
            <a:xfrm>
              <a:off x="1983196" y="4641269"/>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2" name="Oval 31"/>
            <p:cNvSpPr/>
            <p:nvPr/>
          </p:nvSpPr>
          <p:spPr>
            <a:xfrm>
              <a:off x="1871466" y="488838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3" name="Oval 32"/>
            <p:cNvSpPr/>
            <p:nvPr/>
          </p:nvSpPr>
          <p:spPr>
            <a:xfrm>
              <a:off x="2079292" y="434866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4" name="Oval 33"/>
            <p:cNvSpPr/>
            <p:nvPr/>
          </p:nvSpPr>
          <p:spPr>
            <a:xfrm>
              <a:off x="2153901" y="4090178"/>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13" name="Group 12"/>
          <p:cNvGrpSpPr/>
          <p:nvPr/>
        </p:nvGrpSpPr>
        <p:grpSpPr>
          <a:xfrm>
            <a:off x="1533522" y="1659950"/>
            <a:ext cx="1287723" cy="1780440"/>
            <a:chOff x="1533522" y="1659950"/>
            <a:chExt cx="1287723" cy="1780440"/>
          </a:xfrm>
        </p:grpSpPr>
        <p:sp>
          <p:nvSpPr>
            <p:cNvPr id="77" name="Oval 76"/>
            <p:cNvSpPr/>
            <p:nvPr/>
          </p:nvSpPr>
          <p:spPr>
            <a:xfrm>
              <a:off x="1533522" y="326701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78" name="Oval 77"/>
            <p:cNvSpPr/>
            <p:nvPr/>
          </p:nvSpPr>
          <p:spPr>
            <a:xfrm>
              <a:off x="1600120" y="2994146"/>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79" name="Oval 78"/>
            <p:cNvSpPr/>
            <p:nvPr/>
          </p:nvSpPr>
          <p:spPr>
            <a:xfrm>
              <a:off x="1763200" y="2723535"/>
              <a:ext cx="173374" cy="173374"/>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9" name="Group 8"/>
            <p:cNvGrpSpPr/>
            <p:nvPr/>
          </p:nvGrpSpPr>
          <p:grpSpPr>
            <a:xfrm>
              <a:off x="1741125" y="1659950"/>
              <a:ext cx="1080120" cy="1080120"/>
              <a:chOff x="1687634" y="1517901"/>
              <a:chExt cx="1080120" cy="1080120"/>
            </a:xfrm>
          </p:grpSpPr>
          <p:sp>
            <p:nvSpPr>
              <p:cNvPr id="80" name="Oval 79"/>
              <p:cNvSpPr/>
              <p:nvPr/>
            </p:nvSpPr>
            <p:spPr>
              <a:xfrm>
                <a:off x="1687634" y="1517901"/>
                <a:ext cx="1080120" cy="1080120"/>
              </a:xfrm>
              <a:prstGeom prst="ellipse">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0749" y="1668122"/>
                <a:ext cx="779678" cy="779678"/>
              </a:xfrm>
              <a:prstGeom prst="rect">
                <a:avLst/>
              </a:prstGeom>
            </p:spPr>
          </p:pic>
        </p:grpSp>
      </p:grpSp>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46" name="Group 45"/>
          <p:cNvGrpSpPr/>
          <p:nvPr/>
        </p:nvGrpSpPr>
        <p:grpSpPr>
          <a:xfrm>
            <a:off x="3313336" y="188640"/>
            <a:ext cx="2544474" cy="1819289"/>
            <a:chOff x="3635896" y="260647"/>
            <a:chExt cx="2412528" cy="1724948"/>
          </a:xfrm>
        </p:grpSpPr>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5896" y="260648"/>
              <a:ext cx="757578" cy="1724947"/>
            </a:xfrm>
            <a:prstGeom prst="rect">
              <a:avLst/>
            </a:prstGeom>
          </p:spPr>
        </p:pic>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3371" y="260648"/>
              <a:ext cx="757578" cy="1724947"/>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0846" y="260647"/>
              <a:ext cx="757578" cy="1724947"/>
            </a:xfrm>
            <a:prstGeom prst="rect">
              <a:avLst/>
            </a:prstGeom>
          </p:spPr>
        </p:pic>
      </p:grpSp>
      <p:grpSp>
        <p:nvGrpSpPr>
          <p:cNvPr id="50" name="Group 49"/>
          <p:cNvGrpSpPr/>
          <p:nvPr/>
        </p:nvGrpSpPr>
        <p:grpSpPr>
          <a:xfrm>
            <a:off x="6444208" y="2204864"/>
            <a:ext cx="2304256" cy="3888432"/>
            <a:chOff x="6444208" y="2204864"/>
            <a:chExt cx="2304256" cy="3888432"/>
          </a:xfrm>
        </p:grpSpPr>
        <p:grpSp>
          <p:nvGrpSpPr>
            <p:cNvPr id="51" name="Group 50"/>
            <p:cNvGrpSpPr/>
            <p:nvPr/>
          </p:nvGrpSpPr>
          <p:grpSpPr>
            <a:xfrm>
              <a:off x="6444208" y="2204864"/>
              <a:ext cx="2304256" cy="3888432"/>
              <a:chOff x="6444208" y="2204864"/>
              <a:chExt cx="2304256" cy="3888432"/>
            </a:xfrm>
          </p:grpSpPr>
          <p:sp>
            <p:nvSpPr>
              <p:cNvPr id="76" name="Rectangle 75"/>
              <p:cNvSpPr/>
              <p:nvPr/>
            </p:nvSpPr>
            <p:spPr>
              <a:xfrm>
                <a:off x="6444208" y="2204864"/>
                <a:ext cx="2304256" cy="6304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81" name="Rectangle 80"/>
              <p:cNvSpPr/>
              <p:nvPr/>
            </p:nvSpPr>
            <p:spPr>
              <a:xfrm>
                <a:off x="6444208" y="2204864"/>
                <a:ext cx="2304256" cy="388843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82" name="Rounded Rectangle 81"/>
              <p:cNvSpPr/>
              <p:nvPr/>
            </p:nvSpPr>
            <p:spPr>
              <a:xfrm>
                <a:off x="6679483" y="2394843"/>
                <a:ext cx="1148866" cy="303252"/>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83" name="Group 82"/>
              <p:cNvGrpSpPr/>
              <p:nvPr/>
            </p:nvGrpSpPr>
            <p:grpSpPr>
              <a:xfrm>
                <a:off x="7972365" y="2394843"/>
                <a:ext cx="525393" cy="440477"/>
                <a:chOff x="8031646" y="2424097"/>
                <a:chExt cx="525393" cy="440477"/>
              </a:xfrm>
            </p:grpSpPr>
            <p:pic>
              <p:nvPicPr>
                <p:cNvPr id="84" name="Picture 8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44408" y="2424097"/>
                  <a:ext cx="312631" cy="303252"/>
                </a:xfrm>
                <a:prstGeom prst="rect">
                  <a:avLst/>
                </a:prstGeom>
              </p:spPr>
            </p:pic>
            <p:sp>
              <p:nvSpPr>
                <p:cNvPr id="86" name="TextBox 85"/>
                <p:cNvSpPr txBox="1"/>
                <p:nvPr/>
              </p:nvSpPr>
              <p:spPr>
                <a:xfrm>
                  <a:off x="8031646" y="2495242"/>
                  <a:ext cx="312906" cy="369332"/>
                </a:xfrm>
                <a:prstGeom prst="rect">
                  <a:avLst/>
                </a:prstGeom>
                <a:noFill/>
              </p:spPr>
              <p:txBody>
                <a:bodyPr wrap="none" rtlCol="0">
                  <a:spAutoFit/>
                </a:bodyPr>
                <a:lstStyle/>
                <a:p>
                  <a:r>
                    <a:rPr lang="en-GB">
                      <a:latin typeface="Calibri" panose="020F0502020204030204" pitchFamily="34" charset="0"/>
                      <a:cs typeface="Calibri" panose="020F0502020204030204" pitchFamily="34" charset="0"/>
                    </a:rPr>
                    <a:t>1</a:t>
                  </a:r>
                </a:p>
              </p:txBody>
            </p:sp>
          </p:grpSp>
        </p:grpSp>
        <p:grpSp>
          <p:nvGrpSpPr>
            <p:cNvPr id="52" name="Group 51"/>
            <p:cNvGrpSpPr/>
            <p:nvPr/>
          </p:nvGrpSpPr>
          <p:grpSpPr>
            <a:xfrm>
              <a:off x="6646375" y="3019148"/>
              <a:ext cx="1785615" cy="369332"/>
              <a:chOff x="6649196" y="3019148"/>
              <a:chExt cx="1785615" cy="369332"/>
            </a:xfrm>
          </p:grpSpPr>
          <p:sp>
            <p:nvSpPr>
              <p:cNvPr id="73" name="TextBox 72"/>
              <p:cNvSpPr txBox="1"/>
              <p:nvPr/>
            </p:nvSpPr>
            <p:spPr>
              <a:xfrm>
                <a:off x="6649196" y="3019148"/>
                <a:ext cx="708912" cy="369332"/>
              </a:xfrm>
              <a:prstGeom prst="rect">
                <a:avLst/>
              </a:prstGeom>
              <a:noFill/>
            </p:spPr>
            <p:txBody>
              <a:bodyPr wrap="none" rtlCol="0">
                <a:spAutoFit/>
              </a:bodyPr>
              <a:lstStyle/>
              <a:p>
                <a:r>
                  <a:rPr lang="en-GB" dirty="0" err="1">
                    <a:latin typeface="Calibri" panose="020F0502020204030204" pitchFamily="34" charset="0"/>
                    <a:cs typeface="Calibri" panose="020F0502020204030204" pitchFamily="34" charset="0"/>
                  </a:rPr>
                  <a:t>Cardz</a:t>
                </a:r>
                <a:endParaRPr lang="en-GB" dirty="0">
                  <a:latin typeface="Calibri" panose="020F0502020204030204" pitchFamily="34" charset="0"/>
                  <a:cs typeface="Calibri" panose="020F0502020204030204" pitchFamily="34" charset="0"/>
                </a:endParaRPr>
              </a:p>
            </p:txBody>
          </p:sp>
          <p:sp>
            <p:nvSpPr>
              <p:cNvPr id="74" name="TextBox 73"/>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75" name="Oval 74"/>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53" name="Group 52"/>
            <p:cNvGrpSpPr/>
            <p:nvPr/>
          </p:nvGrpSpPr>
          <p:grpSpPr>
            <a:xfrm>
              <a:off x="6646375" y="3521290"/>
              <a:ext cx="1785615" cy="369332"/>
              <a:chOff x="6649196" y="3019148"/>
              <a:chExt cx="1785615" cy="369332"/>
            </a:xfrm>
          </p:grpSpPr>
          <p:sp>
            <p:nvSpPr>
              <p:cNvPr id="70" name="TextBox 69"/>
              <p:cNvSpPr txBox="1"/>
              <p:nvPr/>
            </p:nvSpPr>
            <p:spPr>
              <a:xfrm>
                <a:off x="6649196" y="3019148"/>
                <a:ext cx="1041439"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Accounts</a:t>
                </a:r>
              </a:p>
            </p:txBody>
          </p:sp>
          <p:sp>
            <p:nvSpPr>
              <p:cNvPr id="71" name="TextBox 70"/>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72" name="Oval 71"/>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54" name="Group 53"/>
            <p:cNvGrpSpPr/>
            <p:nvPr/>
          </p:nvGrpSpPr>
          <p:grpSpPr>
            <a:xfrm>
              <a:off x="6646375" y="4023432"/>
              <a:ext cx="1785615" cy="369332"/>
              <a:chOff x="6649196" y="3019148"/>
              <a:chExt cx="1785615" cy="369332"/>
            </a:xfrm>
          </p:grpSpPr>
          <p:sp>
            <p:nvSpPr>
              <p:cNvPr id="67" name="TextBox 66"/>
              <p:cNvSpPr txBox="1"/>
              <p:nvPr/>
            </p:nvSpPr>
            <p:spPr>
              <a:xfrm>
                <a:off x="6649196" y="3019148"/>
                <a:ext cx="761747"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Mules</a:t>
                </a:r>
              </a:p>
            </p:txBody>
          </p:sp>
          <p:sp>
            <p:nvSpPr>
              <p:cNvPr id="68" name="TextBox 67"/>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69" name="Oval 68"/>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55" name="Group 54"/>
            <p:cNvGrpSpPr/>
            <p:nvPr/>
          </p:nvGrpSpPr>
          <p:grpSpPr>
            <a:xfrm>
              <a:off x="6646375" y="4525574"/>
              <a:ext cx="1785615" cy="369332"/>
              <a:chOff x="6649196" y="3019148"/>
              <a:chExt cx="1785615" cy="369332"/>
            </a:xfrm>
          </p:grpSpPr>
          <p:sp>
            <p:nvSpPr>
              <p:cNvPr id="64" name="TextBox 63"/>
              <p:cNvSpPr txBox="1"/>
              <p:nvPr/>
            </p:nvSpPr>
            <p:spPr>
              <a:xfrm>
                <a:off x="6649196" y="3019148"/>
                <a:ext cx="697627"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DDoS</a:t>
                </a:r>
              </a:p>
            </p:txBody>
          </p:sp>
          <p:sp>
            <p:nvSpPr>
              <p:cNvPr id="65" name="TextBox 64"/>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66" name="Oval 65"/>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56" name="Group 55"/>
            <p:cNvGrpSpPr/>
            <p:nvPr/>
          </p:nvGrpSpPr>
          <p:grpSpPr>
            <a:xfrm>
              <a:off x="6646375" y="5027716"/>
              <a:ext cx="1785615" cy="369332"/>
              <a:chOff x="6649196" y="3019148"/>
              <a:chExt cx="1785615" cy="369332"/>
            </a:xfrm>
          </p:grpSpPr>
          <p:sp>
            <p:nvSpPr>
              <p:cNvPr id="61" name="TextBox 60"/>
              <p:cNvSpPr txBox="1"/>
              <p:nvPr/>
            </p:nvSpPr>
            <p:spPr>
              <a:xfrm>
                <a:off x="6649196" y="3019148"/>
                <a:ext cx="70724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Spam</a:t>
                </a:r>
              </a:p>
            </p:txBody>
          </p:sp>
          <p:sp>
            <p:nvSpPr>
              <p:cNvPr id="62" name="TextBox 61"/>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63" name="Oval 62"/>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nvGrpSpPr>
            <p:cNvPr id="57" name="Group 56"/>
            <p:cNvGrpSpPr/>
            <p:nvPr/>
          </p:nvGrpSpPr>
          <p:grpSpPr>
            <a:xfrm>
              <a:off x="6646375" y="5529857"/>
              <a:ext cx="1785615" cy="369332"/>
              <a:chOff x="6649196" y="3019148"/>
              <a:chExt cx="1785615" cy="369332"/>
            </a:xfrm>
          </p:grpSpPr>
          <p:sp>
            <p:nvSpPr>
              <p:cNvPr id="58" name="TextBox 57"/>
              <p:cNvSpPr txBox="1"/>
              <p:nvPr/>
            </p:nvSpPr>
            <p:spPr>
              <a:xfrm>
                <a:off x="6649196" y="3019148"/>
                <a:ext cx="343364" cy="369332"/>
              </a:xfrm>
              <a:prstGeom prst="rect">
                <a:avLst/>
              </a:prstGeom>
              <a:noFill/>
            </p:spPr>
            <p:txBody>
              <a:bodyPr wrap="none" rtlCol="0">
                <a:spAutoFit/>
              </a:bodyPr>
              <a:lstStyle/>
              <a:p>
                <a:r>
                  <a:rPr lang="is-IS" dirty="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p:txBody>
          </p:sp>
          <p:sp>
            <p:nvSpPr>
              <p:cNvPr id="59" name="TextBox 58"/>
              <p:cNvSpPr txBox="1"/>
              <p:nvPr/>
            </p:nvSpPr>
            <p:spPr>
              <a:xfrm>
                <a:off x="8096257" y="3019148"/>
                <a:ext cx="265896" cy="36933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a:t>
                </a:r>
              </a:p>
            </p:txBody>
          </p:sp>
          <p:sp>
            <p:nvSpPr>
              <p:cNvPr id="60" name="Oval 59"/>
              <p:cNvSpPr/>
              <p:nvPr/>
            </p:nvSpPr>
            <p:spPr>
              <a:xfrm>
                <a:off x="8094203" y="3024933"/>
                <a:ext cx="340608" cy="35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514827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de-CH"/>
          </a:p>
        </p:txBody>
      </p:sp>
      <p:pic>
        <p:nvPicPr>
          <p:cNvPr id="5" name="Gwapo's Professional DDOS Servic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47987"/>
            <a:ext cx="9144001" cy="5086350"/>
          </a:xfrm>
          <a:prstGeom prst="rect">
            <a:avLst/>
          </a:prstGeom>
        </p:spPr>
      </p:pic>
      <p:sp>
        <p:nvSpPr>
          <p:cNvPr id="8" name="Title 7"/>
          <p:cNvSpPr>
            <a:spLocks noGrp="1"/>
          </p:cNvSpPr>
          <p:nvPr>
            <p:ph type="title"/>
          </p:nvPr>
        </p:nvSpPr>
        <p:spPr/>
        <p:txBody>
          <a:bodyPr>
            <a:normAutofit/>
          </a:bodyPr>
          <a:lstStyle/>
          <a:p>
            <a:r>
              <a:rPr lang="de-CH" dirty="0" err="1"/>
              <a:t>Gwapoo</a:t>
            </a:r>
            <a:endParaRPr lang="de-CH" dirty="0"/>
          </a:p>
        </p:txBody>
      </p:sp>
    </p:spTree>
    <p:extLst>
      <p:ext uri="{BB962C8B-B14F-4D97-AF65-F5344CB8AC3E}">
        <p14:creationId xmlns:p14="http://schemas.microsoft.com/office/powerpoint/2010/main" val="1415183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95536" y="2423160"/>
            <a:ext cx="8353425" cy="3309625"/>
          </a:xfrm>
        </p:spPr>
        <p:txBody>
          <a:bodyPr>
            <a:normAutofit/>
          </a:bodyPr>
          <a:lstStyle/>
          <a:p>
            <a:pPr marL="0" indent="0" algn="ctr">
              <a:lnSpc>
                <a:spcPct val="100000"/>
              </a:lnSpc>
              <a:buNone/>
            </a:pPr>
            <a:r>
              <a:rPr lang="en-GB" sz="3600" b="1" dirty="0">
                <a:solidFill>
                  <a:srgbClr val="FF0000"/>
                </a:solidFill>
                <a:ea typeface="Avenir LT Std 95 Black" charset="0"/>
              </a:rPr>
              <a:t>The internet underground is service oriented market economy!</a:t>
            </a:r>
            <a:endParaRPr lang="en-GB" sz="3200" b="1" dirty="0">
              <a:solidFill>
                <a:srgbClr val="FF0000"/>
              </a:solidFill>
            </a:endParaRPr>
          </a:p>
        </p:txBody>
      </p:sp>
    </p:spTree>
    <p:extLst>
      <p:ext uri="{BB962C8B-B14F-4D97-AF65-F5344CB8AC3E}">
        <p14:creationId xmlns:p14="http://schemas.microsoft.com/office/powerpoint/2010/main" val="4156069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727538" y="-1847"/>
            <a:ext cx="10287000" cy="6858000"/>
          </a:xfrm>
          <a:prstGeom prst="rect">
            <a:avLst/>
          </a:prstGeom>
        </p:spPr>
      </p:pic>
      <p:sp>
        <p:nvSpPr>
          <p:cNvPr id="4" name="Slide Number Placeholder 3"/>
          <p:cNvSpPr>
            <a:spLocks noGrp="1"/>
          </p:cNvSpPr>
          <p:nvPr>
            <p:ph type="sldNum" sz="quarter" idx="4294967295"/>
          </p:nvPr>
        </p:nvSpPr>
        <p:spPr>
          <a:xfrm>
            <a:off x="7947070" y="6356350"/>
            <a:ext cx="739729" cy="365125"/>
          </a:xfrm>
          <a:prstGeom prst="rect">
            <a:avLst/>
          </a:prstGeom>
        </p:spPr>
        <p:txBody>
          <a:bodyPr/>
          <a:lstStyle/>
          <a:p>
            <a:fld id="{7D94E19C-65DB-B947-944C-35C6800AC389}" type="slidenum">
              <a:rPr lang="en-GB" smtClean="0"/>
              <a:pPr/>
              <a:t>56</a:t>
            </a:fld>
            <a:endParaRPr lang="en-GB"/>
          </a:p>
        </p:txBody>
      </p:sp>
      <p:pic>
        <p:nvPicPr>
          <p:cNvPr id="7" name="Picture 6"/>
          <p:cNvPicPr>
            <a:picLocks noChangeAspect="1"/>
          </p:cNvPicPr>
          <p:nvPr/>
        </p:nvPicPr>
        <p:blipFill>
          <a:blip r:embed="rId4"/>
          <a:stretch>
            <a:fillRect/>
          </a:stretch>
        </p:blipFill>
        <p:spPr>
          <a:xfrm>
            <a:off x="3567820" y="-1847"/>
            <a:ext cx="5576180" cy="6859847"/>
          </a:xfrm>
          <a:prstGeom prst="rect">
            <a:avLst/>
          </a:prstGeom>
        </p:spPr>
      </p:pic>
      <p:pic>
        <p:nvPicPr>
          <p:cNvPr id="6" name="Picture 5"/>
          <p:cNvPicPr>
            <a:picLocks noChangeAspect="1"/>
          </p:cNvPicPr>
          <p:nvPr/>
        </p:nvPicPr>
        <p:blipFill>
          <a:blip r:embed="rId5"/>
          <a:stretch>
            <a:fillRect/>
          </a:stretch>
        </p:blipFill>
        <p:spPr>
          <a:xfrm>
            <a:off x="1998284" y="-1847"/>
            <a:ext cx="3806190" cy="6858000"/>
          </a:xfrm>
          <a:prstGeom prst="rect">
            <a:avLst/>
          </a:prstGeom>
        </p:spPr>
      </p:pic>
    </p:spTree>
    <p:extLst>
      <p:ext uri="{BB962C8B-B14F-4D97-AF65-F5344CB8AC3E}">
        <p14:creationId xmlns:p14="http://schemas.microsoft.com/office/powerpoint/2010/main" val="956296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de-CH"/>
          </a:p>
        </p:txBody>
      </p:sp>
      <p:sp>
        <p:nvSpPr>
          <p:cNvPr id="6" name="Title 5"/>
          <p:cNvSpPr>
            <a:spLocks noGrp="1"/>
          </p:cNvSpPr>
          <p:nvPr>
            <p:ph type="title"/>
          </p:nvPr>
        </p:nvSpPr>
        <p:spPr/>
        <p:txBody>
          <a:bodyPr>
            <a:normAutofit/>
          </a:bodyPr>
          <a:lstStyle/>
          <a:p>
            <a:endParaRPr lang="de-CH"/>
          </a:p>
        </p:txBody>
      </p:sp>
      <p:sp>
        <p:nvSpPr>
          <p:cNvPr id="4" name="Slide Number Placeholder 3"/>
          <p:cNvSpPr>
            <a:spLocks noGrp="1"/>
          </p:cNvSpPr>
          <p:nvPr>
            <p:ph type="sldNum" sz="quarter" idx="4294967295"/>
          </p:nvPr>
        </p:nvSpPr>
        <p:spPr>
          <a:xfrm>
            <a:off x="7947070" y="6356350"/>
            <a:ext cx="739729" cy="365125"/>
          </a:xfrm>
          <a:prstGeom prst="rect">
            <a:avLst/>
          </a:prstGeom>
        </p:spPr>
        <p:txBody>
          <a:bodyPr/>
          <a:lstStyle/>
          <a:p>
            <a:fld id="{7D94E19C-65DB-B947-944C-35C6800AC389}" type="slidenum">
              <a:rPr lang="en-GB" smtClean="0"/>
              <a:pPr/>
              <a:t>57</a:t>
            </a:fld>
            <a:endParaRPr lang="en-GB"/>
          </a:p>
        </p:txBody>
      </p:sp>
      <p:pic>
        <p:nvPicPr>
          <p:cNvPr id="8" name="Picture 7"/>
          <p:cNvPicPr>
            <a:picLocks noChangeAspect="1"/>
          </p:cNvPicPr>
          <p:nvPr/>
        </p:nvPicPr>
        <p:blipFill>
          <a:blip r:embed="rId3"/>
          <a:stretch>
            <a:fillRect/>
          </a:stretch>
        </p:blipFill>
        <p:spPr>
          <a:xfrm>
            <a:off x="0" y="0"/>
            <a:ext cx="9144000" cy="6858000"/>
          </a:xfrm>
          <a:prstGeom prst="rect">
            <a:avLst/>
          </a:prstGeom>
        </p:spPr>
      </p:pic>
      <p:grpSp>
        <p:nvGrpSpPr>
          <p:cNvPr id="11" name="Group 10"/>
          <p:cNvGrpSpPr/>
          <p:nvPr/>
        </p:nvGrpSpPr>
        <p:grpSpPr>
          <a:xfrm rot="16200000">
            <a:off x="6693507" y="4420405"/>
            <a:ext cx="4294363" cy="307777"/>
            <a:chOff x="4609947" y="6550223"/>
            <a:chExt cx="4294363" cy="307777"/>
          </a:xfrm>
        </p:grpSpPr>
        <p:sp>
          <p:nvSpPr>
            <p:cNvPr id="9" name="TextBox 8"/>
            <p:cNvSpPr txBox="1"/>
            <p:nvPr/>
          </p:nvSpPr>
          <p:spPr>
            <a:xfrm>
              <a:off x="4857597" y="6550223"/>
              <a:ext cx="4046713" cy="307777"/>
            </a:xfrm>
            <a:prstGeom prst="rect">
              <a:avLst/>
            </a:prstGeom>
            <a:noFill/>
          </p:spPr>
          <p:txBody>
            <a:bodyPr wrap="none" rtlCol="0">
              <a:spAutoFit/>
            </a:bodyPr>
            <a:lstStyle/>
            <a:p>
              <a:r>
                <a:rPr lang="de-CH" sz="1400" dirty="0">
                  <a:solidFill>
                    <a:schemeClr val="bg1">
                      <a:lumMod val="65000"/>
                    </a:schemeClr>
                  </a:solidFill>
                </a:rPr>
                <a:t>http://</a:t>
              </a:r>
              <a:r>
                <a:rPr lang="de-CH" sz="1400" dirty="0" err="1">
                  <a:solidFill>
                    <a:schemeClr val="bg1">
                      <a:lumMod val="65000"/>
                    </a:schemeClr>
                  </a:solidFill>
                </a:rPr>
                <a:t>www.wired.com</a:t>
              </a:r>
              <a:r>
                <a:rPr lang="de-CH" sz="1400" dirty="0">
                  <a:solidFill>
                    <a:schemeClr val="bg1">
                      <a:lumMod val="65000"/>
                    </a:schemeClr>
                  </a:solidFill>
                </a:rPr>
                <a:t>/2014/08/</a:t>
              </a:r>
              <a:r>
                <a:rPr lang="de-CH" sz="1400" dirty="0" err="1">
                  <a:solidFill>
                    <a:schemeClr val="bg1">
                      <a:lumMod val="65000"/>
                    </a:schemeClr>
                  </a:solidFill>
                </a:rPr>
                <a:t>edward-snowden</a:t>
              </a:r>
              <a:r>
                <a:rPr lang="de-CH" sz="1400" dirty="0">
                  <a:solidFill>
                    <a:schemeClr val="bg1">
                      <a:lumMod val="65000"/>
                    </a:schemeClr>
                  </a:solidFill>
                </a:rPr>
                <a:t>/</a:t>
              </a:r>
            </a:p>
          </p:txBody>
        </p:sp>
        <p:pic>
          <p:nvPicPr>
            <p:cNvPr id="10" name="Picture 9"/>
            <p:cNvPicPr>
              <a:picLocks noChangeAspect="1"/>
            </p:cNvPicPr>
            <p:nvPr/>
          </p:nvPicPr>
          <p:blipFill>
            <a:blip r:embed="rId4"/>
            <a:stretch>
              <a:fillRect/>
            </a:stretch>
          </p:blipFill>
          <p:spPr>
            <a:xfrm>
              <a:off x="4609947" y="6628368"/>
              <a:ext cx="247650" cy="184150"/>
            </a:xfrm>
            <a:prstGeom prst="rect">
              <a:avLst/>
            </a:prstGeom>
          </p:spPr>
        </p:pic>
      </p:grpSp>
    </p:spTree>
    <p:extLst>
      <p:ext uri="{BB962C8B-B14F-4D97-AF65-F5344CB8AC3E}">
        <p14:creationId xmlns:p14="http://schemas.microsoft.com/office/powerpoint/2010/main" val="559263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a:p>
          <a:p>
            <a:pPr marL="0" indent="0">
              <a:buNone/>
            </a:pPr>
            <a:r>
              <a:rPr lang="en-GB"/>
              <a:t>Attribution: China</a:t>
            </a:r>
          </a:p>
          <a:p>
            <a:pPr marL="0" indent="0">
              <a:buNone/>
            </a:pPr>
            <a:endParaRPr lang="en-GB"/>
          </a:p>
          <a:p>
            <a:pPr marL="0" indent="0">
              <a:buNone/>
            </a:pPr>
            <a:r>
              <a:rPr lang="en-GB"/>
              <a:t>Target: US / Defense </a:t>
            </a:r>
            <a:br>
              <a:rPr lang="en-GB"/>
            </a:br>
            <a:r>
              <a:rPr lang="en-GB"/>
              <a:t>       Contractors</a:t>
            </a:r>
          </a:p>
          <a:p>
            <a:pPr marL="0" indent="0">
              <a:buNone/>
            </a:pPr>
            <a:endParaRPr lang="en-GB"/>
          </a:p>
          <a:p>
            <a:pPr marL="0" indent="0">
              <a:buNone/>
            </a:pPr>
            <a:endParaRPr lang="en-GB"/>
          </a:p>
        </p:txBody>
      </p:sp>
      <p:sp>
        <p:nvSpPr>
          <p:cNvPr id="6" name="Title 5"/>
          <p:cNvSpPr>
            <a:spLocks noGrp="1"/>
          </p:cNvSpPr>
          <p:nvPr>
            <p:ph type="title"/>
          </p:nvPr>
        </p:nvSpPr>
        <p:spPr/>
        <p:txBody>
          <a:bodyPr>
            <a:normAutofit/>
          </a:bodyPr>
          <a:lstStyle/>
          <a:p>
            <a:r>
              <a:rPr lang="en-GB"/>
              <a:t>2003: Titan Rain</a:t>
            </a:r>
          </a:p>
        </p:txBody>
      </p:sp>
      <p:grpSp>
        <p:nvGrpSpPr>
          <p:cNvPr id="8" name="Group 7"/>
          <p:cNvGrpSpPr/>
          <p:nvPr/>
        </p:nvGrpSpPr>
        <p:grpSpPr>
          <a:xfrm>
            <a:off x="4355976" y="2028399"/>
            <a:ext cx="3744416" cy="3744416"/>
            <a:chOff x="3635896" y="2564904"/>
            <a:chExt cx="3240360" cy="3240360"/>
          </a:xfrm>
        </p:grpSpPr>
        <p:sp>
          <p:nvSpPr>
            <p:cNvPr id="4" name="Rounded Rectangle 3"/>
            <p:cNvSpPr/>
            <p:nvPr/>
          </p:nvSpPr>
          <p:spPr>
            <a:xfrm>
              <a:off x="3635896" y="2564904"/>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655" y="2852936"/>
              <a:ext cx="1802841" cy="2664296"/>
            </a:xfrm>
            <a:prstGeom prst="rect">
              <a:avLst/>
            </a:prstGeom>
          </p:spPr>
        </p:pic>
      </p:grpSp>
      <p:pic>
        <p:nvPicPr>
          <p:cNvPr id="3" name="Picture 2">
            <a:extLst>
              <a:ext uri="{FF2B5EF4-FFF2-40B4-BE49-F238E27FC236}">
                <a16:creationId xmlns:a16="http://schemas.microsoft.com/office/drawing/2014/main" id="{3A4A6CC0-39A3-4B48-94D4-C71616023771}"/>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428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a:p>
          <a:p>
            <a:pPr marL="0" indent="0">
              <a:buNone/>
            </a:pPr>
            <a:endParaRPr lang="en-GB"/>
          </a:p>
          <a:p>
            <a:pPr marL="0" indent="0">
              <a:buNone/>
            </a:pPr>
            <a:r>
              <a:rPr lang="en-GB"/>
              <a:t>Attribution: China</a:t>
            </a:r>
          </a:p>
          <a:p>
            <a:pPr marL="0" indent="0">
              <a:buNone/>
            </a:pPr>
            <a:endParaRPr lang="en-GB"/>
          </a:p>
          <a:p>
            <a:pPr marL="0" indent="0">
              <a:buNone/>
            </a:pPr>
            <a:r>
              <a:rPr lang="en-GB"/>
              <a:t>Target: Tibeten</a:t>
            </a:r>
            <a:br>
              <a:rPr lang="en-GB"/>
            </a:br>
            <a:r>
              <a:rPr lang="en-GB"/>
              <a:t>       Activists</a:t>
            </a:r>
          </a:p>
          <a:p>
            <a:pPr marL="0" indent="0">
              <a:buNone/>
            </a:pPr>
            <a:endParaRPr lang="en-GB"/>
          </a:p>
          <a:p>
            <a:pPr marL="0" indent="0">
              <a:buNone/>
            </a:pPr>
            <a:endParaRPr lang="en-GB"/>
          </a:p>
        </p:txBody>
      </p:sp>
      <p:sp>
        <p:nvSpPr>
          <p:cNvPr id="8" name="Title 7"/>
          <p:cNvSpPr>
            <a:spLocks noGrp="1"/>
          </p:cNvSpPr>
          <p:nvPr>
            <p:ph type="title"/>
          </p:nvPr>
        </p:nvSpPr>
        <p:spPr/>
        <p:txBody>
          <a:bodyPr/>
          <a:lstStyle/>
          <a:p>
            <a:r>
              <a:rPr lang="en-GB" dirty="0"/>
              <a:t>2009: Aurora / </a:t>
            </a:r>
            <a:r>
              <a:rPr lang="en-GB" dirty="0" err="1"/>
              <a:t>Ghostnet</a:t>
            </a:r>
            <a:endParaRPr lang="en-GB" dirty="0"/>
          </a:p>
        </p:txBody>
      </p:sp>
      <p:pic>
        <p:nvPicPr>
          <p:cNvPr id="6" name="Picture 5"/>
          <p:cNvPicPr>
            <a:picLocks noChangeAspect="1"/>
          </p:cNvPicPr>
          <p:nvPr/>
        </p:nvPicPr>
        <p:blipFill>
          <a:blip r:embed="rId3"/>
          <a:stretch>
            <a:fillRect/>
          </a:stretch>
        </p:blipFill>
        <p:spPr>
          <a:xfrm>
            <a:off x="3707904" y="2348880"/>
            <a:ext cx="4536504" cy="3402378"/>
          </a:xfrm>
          <a:prstGeom prst="rect">
            <a:avLst/>
          </a:prstGeom>
        </p:spPr>
      </p:pic>
      <p:grpSp>
        <p:nvGrpSpPr>
          <p:cNvPr id="7" name="Group 6"/>
          <p:cNvGrpSpPr/>
          <p:nvPr/>
        </p:nvGrpSpPr>
        <p:grpSpPr>
          <a:xfrm>
            <a:off x="4427984" y="2100407"/>
            <a:ext cx="3672408" cy="3672408"/>
            <a:chOff x="3635896" y="2564904"/>
            <a:chExt cx="3240360" cy="3240360"/>
          </a:xfrm>
        </p:grpSpPr>
        <p:sp>
          <p:nvSpPr>
            <p:cNvPr id="9" name="Rounded Rectangle 8"/>
            <p:cNvSpPr/>
            <p:nvPr/>
          </p:nvSpPr>
          <p:spPr>
            <a:xfrm>
              <a:off x="3635896" y="2564904"/>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655" y="2852936"/>
              <a:ext cx="1802841" cy="2664296"/>
            </a:xfrm>
            <a:prstGeom prst="rect">
              <a:avLst/>
            </a:prstGeom>
          </p:spPr>
        </p:pic>
      </p:grpSp>
    </p:spTree>
    <p:extLst>
      <p:ext uri="{BB962C8B-B14F-4D97-AF65-F5344CB8AC3E}">
        <p14:creationId xmlns:p14="http://schemas.microsoft.com/office/powerpoint/2010/main" val="25906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400050" y="1045369"/>
            <a:ext cx="6172200" cy="857250"/>
          </a:xfrm>
          <a:prstGeom prst="rect">
            <a:avLst/>
          </a:prstGeom>
          <a:noFill/>
          <a:ln>
            <a:noFill/>
          </a:ln>
        </p:spPr>
        <p:txBody>
          <a:bodyPr wrap="square" lIns="91425" tIns="45700" rIns="91425" bIns="45700" anchor="ctr" anchorCtr="0">
            <a:noAutofit/>
          </a:bodyPr>
          <a:lstStyle/>
          <a:p>
            <a:pPr marL="0" marR="0" lvl="0" indent="-152400" algn="l" rtl="0">
              <a:spcBef>
                <a:spcPts val="0"/>
              </a:spcBef>
              <a:spcAft>
                <a:spcPts val="0"/>
              </a:spcAft>
              <a:buClr>
                <a:srgbClr val="000000"/>
              </a:buClr>
              <a:buSzPts val="2400"/>
              <a:buFont typeface="Times New Roman"/>
              <a:buNone/>
            </a:pPr>
            <a:r>
              <a:rPr lang="en-US" sz="2400" b="1" i="0" u="none" strike="noStrike" cap="none">
                <a:solidFill>
                  <a:srgbClr val="000000"/>
                </a:solidFill>
                <a:latin typeface="Arial"/>
                <a:ea typeface="Arial"/>
                <a:cs typeface="Arial"/>
                <a:sym typeface="Arial"/>
              </a:rPr>
              <a:t>FIRST – A Global Community</a:t>
            </a:r>
          </a:p>
        </p:txBody>
      </p:sp>
      <p:sp>
        <p:nvSpPr>
          <p:cNvPr id="111" name="Shape 111"/>
          <p:cNvSpPr txBox="1"/>
          <p:nvPr/>
        </p:nvSpPr>
        <p:spPr>
          <a:xfrm>
            <a:off x="3771900" y="5657850"/>
            <a:ext cx="1600200" cy="216694"/>
          </a:xfrm>
          <a:prstGeom prst="rect">
            <a:avLst/>
          </a:prstGeom>
          <a:noFill/>
          <a:ln>
            <a:noFill/>
          </a:ln>
        </p:spPr>
        <p:txBody>
          <a:bodyPr wrap="square" lIns="67500" tIns="35100" rIns="67500" bIns="35100" anchor="ctr" anchorCtr="0">
            <a:noAutofit/>
          </a:bodyPr>
          <a:lstStyle/>
          <a:p>
            <a:pPr marL="0" marR="0" lvl="0" indent="-38100" algn="ctr" rtl="0">
              <a:spcBef>
                <a:spcPts val="0"/>
              </a:spcBef>
              <a:spcAft>
                <a:spcPts val="0"/>
              </a:spcAft>
              <a:buClr>
                <a:srgbClr val="898989"/>
              </a:buClr>
              <a:buSzPts val="600"/>
              <a:buFont typeface="Times New Roman"/>
              <a:buNone/>
            </a:pPr>
            <a:fld id="{00000000-1234-1234-1234-123412341234}" type="slidenum">
              <a:rPr lang="en-US" sz="600" b="0" i="0" u="none" strike="noStrike" cap="none">
                <a:solidFill>
                  <a:srgbClr val="898989"/>
                </a:solidFill>
                <a:latin typeface="Arial"/>
                <a:ea typeface="Arial"/>
                <a:cs typeface="Arial"/>
                <a:sym typeface="Arial"/>
              </a:rPr>
              <a:t>6</a:t>
            </a:fld>
            <a:endParaRPr lang="en-US" sz="600" b="0" i="0" u="none" strike="noStrike" cap="none">
              <a:solidFill>
                <a:srgbClr val="898989"/>
              </a:solidFill>
              <a:latin typeface="Arial"/>
              <a:ea typeface="Arial"/>
              <a:cs typeface="Arial"/>
              <a:sym typeface="Arial"/>
            </a:endParaRPr>
          </a:p>
        </p:txBody>
      </p:sp>
      <p:pic>
        <p:nvPicPr>
          <p:cNvPr id="112" name="Shape 112"/>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113" name="Shape 113"/>
          <p:cNvSpPr txBox="1"/>
          <p:nvPr/>
        </p:nvSpPr>
        <p:spPr>
          <a:xfrm>
            <a:off x="57150" y="971550"/>
            <a:ext cx="3714750" cy="646331"/>
          </a:xfrm>
          <a:prstGeom prst="rect">
            <a:avLst/>
          </a:prstGeom>
          <a:solidFill>
            <a:schemeClr val="dk1"/>
          </a:solid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Global FIRST membership</a:t>
            </a:r>
            <a:br>
              <a:rPr lang="en-US" sz="1800" b="0" i="0" u="none" strike="noStrike" cap="none" dirty="0">
                <a:solidFill>
                  <a:schemeClr val="lt1"/>
                </a:solidFill>
                <a:latin typeface="Calibri"/>
                <a:ea typeface="Calibri"/>
                <a:cs typeface="Calibri"/>
                <a:sym typeface="Calibri"/>
              </a:rPr>
            </a:br>
            <a:r>
              <a:rPr lang="en-US" sz="1800" b="1" i="1" u="none" strike="noStrike" cap="none" dirty="0">
                <a:solidFill>
                  <a:schemeClr val="lt1"/>
                </a:solidFill>
                <a:latin typeface="Calibri"/>
                <a:ea typeface="Calibri"/>
                <a:cs typeface="Calibri"/>
                <a:sym typeface="Calibri"/>
              </a:rPr>
              <a:t>420 teams in 86 countries</a:t>
            </a:r>
          </a:p>
        </p:txBody>
      </p:sp>
      <p:sp>
        <p:nvSpPr>
          <p:cNvPr id="114" name="Shape 114"/>
          <p:cNvSpPr txBox="1"/>
          <p:nvPr/>
        </p:nvSpPr>
        <p:spPr>
          <a:xfrm>
            <a:off x="457200" y="365126"/>
            <a:ext cx="8292704" cy="87947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000" b="1" u="none">
                <a:solidFill>
                  <a:schemeClr val="dk1"/>
                </a:solidFill>
                <a:latin typeface="Calibri"/>
                <a:ea typeface="Calibri"/>
                <a:cs typeface="Calibri"/>
                <a:sym typeface="Calibri"/>
              </a:rPr>
              <a:t>Membership</a:t>
            </a:r>
          </a:p>
        </p:txBody>
      </p:sp>
    </p:spTree>
    <p:extLst>
      <p:ext uri="{BB962C8B-B14F-4D97-AF65-F5344CB8AC3E}">
        <p14:creationId xmlns:p14="http://schemas.microsoft.com/office/powerpoint/2010/main" val="3779477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a:p>
          <a:p>
            <a:pPr marL="0" indent="0">
              <a:buNone/>
            </a:pPr>
            <a:r>
              <a:rPr lang="en-GB"/>
              <a:t>Attribution: Indien</a:t>
            </a:r>
          </a:p>
          <a:p>
            <a:pPr marL="0" indent="0">
              <a:buNone/>
            </a:pPr>
            <a:endParaRPr lang="en-GB"/>
          </a:p>
          <a:p>
            <a:pPr marL="0" indent="0">
              <a:buNone/>
            </a:pPr>
            <a:r>
              <a:rPr lang="en-GB"/>
              <a:t>Target: Pakistan</a:t>
            </a:r>
          </a:p>
          <a:p>
            <a:pPr marL="0" indent="0">
              <a:buNone/>
            </a:pPr>
            <a:endParaRPr lang="en-GB"/>
          </a:p>
          <a:p>
            <a:pPr marL="0" indent="0">
              <a:buNone/>
            </a:pPr>
            <a:endParaRPr lang="en-GB"/>
          </a:p>
        </p:txBody>
      </p:sp>
      <p:sp>
        <p:nvSpPr>
          <p:cNvPr id="10" name="Title 9"/>
          <p:cNvSpPr>
            <a:spLocks noGrp="1"/>
          </p:cNvSpPr>
          <p:nvPr>
            <p:ph type="title"/>
          </p:nvPr>
        </p:nvSpPr>
        <p:spPr/>
        <p:txBody>
          <a:bodyPr/>
          <a:lstStyle/>
          <a:p>
            <a:r>
              <a:rPr lang="en-GB"/>
              <a:t>2013: Hangover</a:t>
            </a:r>
          </a:p>
        </p:txBody>
      </p:sp>
      <p:sp>
        <p:nvSpPr>
          <p:cNvPr id="6" name="TextBox 5"/>
          <p:cNvSpPr txBox="1"/>
          <p:nvPr/>
        </p:nvSpPr>
        <p:spPr>
          <a:xfrm>
            <a:off x="1238286" y="3692992"/>
            <a:ext cx="1366271" cy="523220"/>
          </a:xfrm>
          <a:prstGeom prst="rect">
            <a:avLst/>
          </a:prstGeom>
          <a:noFill/>
        </p:spPr>
        <p:txBody>
          <a:bodyPr wrap="none" rtlCol="0">
            <a:spAutoFit/>
          </a:bodyPr>
          <a:lstStyle/>
          <a:p>
            <a:pPr eaLnBrk="1" hangingPunct="1">
              <a:spcBef>
                <a:spcPct val="20000"/>
              </a:spcBef>
            </a:pPr>
            <a:r>
              <a:rPr lang="en-GB" sz="2800" spc="120">
                <a:latin typeface="Calibri" panose="020F0502020204030204" pitchFamily="34" charset="0"/>
                <a:cs typeface="Calibri" panose="020F0502020204030204" pitchFamily="34" charset="0"/>
              </a:rPr>
              <a:t>Energy </a:t>
            </a:r>
          </a:p>
        </p:txBody>
      </p:sp>
      <p:sp>
        <p:nvSpPr>
          <p:cNvPr id="7" name="TextBox 6"/>
          <p:cNvSpPr txBox="1"/>
          <p:nvPr/>
        </p:nvSpPr>
        <p:spPr>
          <a:xfrm>
            <a:off x="1238286" y="4125040"/>
            <a:ext cx="1159035" cy="523220"/>
          </a:xfrm>
          <a:prstGeom prst="rect">
            <a:avLst/>
          </a:prstGeom>
          <a:noFill/>
        </p:spPr>
        <p:txBody>
          <a:bodyPr wrap="none" rtlCol="0">
            <a:spAutoFit/>
          </a:bodyPr>
          <a:lstStyle/>
          <a:p>
            <a:pPr eaLnBrk="1" hangingPunct="1">
              <a:spcBef>
                <a:spcPct val="20000"/>
              </a:spcBef>
            </a:pPr>
            <a:r>
              <a:rPr lang="en-GB" sz="2800" spc="120">
                <a:latin typeface="Calibri" panose="020F0502020204030204" pitchFamily="34" charset="0"/>
                <a:cs typeface="Calibri" panose="020F0502020204030204" pitchFamily="34" charset="0"/>
              </a:rPr>
              <a:t>Telcos</a:t>
            </a:r>
          </a:p>
        </p:txBody>
      </p:sp>
      <p:sp>
        <p:nvSpPr>
          <p:cNvPr id="8" name="TextBox 7"/>
          <p:cNvSpPr txBox="1"/>
          <p:nvPr/>
        </p:nvSpPr>
        <p:spPr>
          <a:xfrm>
            <a:off x="1238286" y="4557088"/>
            <a:ext cx="926536" cy="523220"/>
          </a:xfrm>
          <a:prstGeom prst="rect">
            <a:avLst/>
          </a:prstGeom>
          <a:noFill/>
        </p:spPr>
        <p:txBody>
          <a:bodyPr wrap="none" rtlCol="0">
            <a:spAutoFit/>
          </a:bodyPr>
          <a:lstStyle/>
          <a:p>
            <a:pPr eaLnBrk="1" hangingPunct="1">
              <a:spcBef>
                <a:spcPct val="20000"/>
              </a:spcBef>
            </a:pPr>
            <a:r>
              <a:rPr lang="en-GB" sz="2800" spc="120">
                <a:latin typeface="Calibri" panose="020F0502020204030204" pitchFamily="34" charset="0"/>
                <a:cs typeface="Calibri" panose="020F0502020204030204" pitchFamily="34" charset="0"/>
              </a:rPr>
              <a:t>NGO</a:t>
            </a:r>
          </a:p>
        </p:txBody>
      </p:sp>
      <p:grpSp>
        <p:nvGrpSpPr>
          <p:cNvPr id="11" name="Group 10"/>
          <p:cNvGrpSpPr/>
          <p:nvPr/>
        </p:nvGrpSpPr>
        <p:grpSpPr>
          <a:xfrm>
            <a:off x="4322179" y="1629710"/>
            <a:ext cx="3240360" cy="3240360"/>
            <a:chOff x="3635896" y="2564904"/>
            <a:chExt cx="3240360" cy="3240360"/>
          </a:xfrm>
        </p:grpSpPr>
        <p:sp>
          <p:nvSpPr>
            <p:cNvPr id="12" name="Rounded Rectangle 11"/>
            <p:cNvSpPr/>
            <p:nvPr/>
          </p:nvSpPr>
          <p:spPr>
            <a:xfrm>
              <a:off x="3635896" y="2564904"/>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655" y="2852936"/>
              <a:ext cx="1802841" cy="2664296"/>
            </a:xfrm>
            <a:prstGeom prst="rect">
              <a:avLst/>
            </a:prstGeom>
          </p:spPr>
        </p:pic>
      </p:grpSp>
      <p:grpSp>
        <p:nvGrpSpPr>
          <p:cNvPr id="14" name="Group 13"/>
          <p:cNvGrpSpPr/>
          <p:nvPr/>
        </p:nvGrpSpPr>
        <p:grpSpPr>
          <a:xfrm>
            <a:off x="5148064" y="2420888"/>
            <a:ext cx="3240360" cy="3240360"/>
            <a:chOff x="5615456" y="544781"/>
            <a:chExt cx="3240360" cy="3240360"/>
          </a:xfrm>
        </p:grpSpPr>
        <p:sp>
          <p:nvSpPr>
            <p:cNvPr id="15" name="Rounded Rectangle 14"/>
            <p:cNvSpPr/>
            <p:nvPr/>
          </p:nvSpPr>
          <p:spPr>
            <a:xfrm>
              <a:off x="5615456" y="544781"/>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48" y="912275"/>
              <a:ext cx="2035377" cy="2505371"/>
            </a:xfrm>
            <a:prstGeom prst="rect">
              <a:avLst/>
            </a:prstGeom>
          </p:spPr>
        </p:pic>
      </p:grpSp>
    </p:spTree>
    <p:extLst>
      <p:ext uri="{BB962C8B-B14F-4D97-AF65-F5344CB8AC3E}">
        <p14:creationId xmlns:p14="http://schemas.microsoft.com/office/powerpoint/2010/main" val="2115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p:txBody>
          <a:bodyPr/>
          <a:lstStyle/>
          <a:p>
            <a:r>
              <a:rPr lang="de-CH" dirty="0" err="1"/>
              <a:t>Attacker</a:t>
            </a:r>
            <a:endParaRPr lang="de-CH" dirty="0"/>
          </a:p>
        </p:txBody>
      </p:sp>
      <p:sp>
        <p:nvSpPr>
          <p:cNvPr id="7" name="Title 6"/>
          <p:cNvSpPr>
            <a:spLocks noGrp="1"/>
          </p:cNvSpPr>
          <p:nvPr>
            <p:ph type="title"/>
          </p:nvPr>
        </p:nvSpPr>
        <p:spPr/>
        <p:txBody>
          <a:bodyPr/>
          <a:lstStyle/>
          <a:p>
            <a:endParaRPr lang="de-CH"/>
          </a:p>
        </p:txBody>
      </p:sp>
      <p:sp>
        <p:nvSpPr>
          <p:cNvPr id="3" name="Slide Number Placeholder 2"/>
          <p:cNvSpPr>
            <a:spLocks noGrp="1"/>
          </p:cNvSpPr>
          <p:nvPr>
            <p:ph type="sldNum" sz="quarter" idx="4294967295"/>
          </p:nvPr>
        </p:nvSpPr>
        <p:spPr>
          <a:xfrm>
            <a:off x="7947070" y="6356350"/>
            <a:ext cx="739729" cy="365125"/>
          </a:xfrm>
          <a:prstGeom prst="rect">
            <a:avLst/>
          </a:prstGeom>
        </p:spPr>
        <p:txBody>
          <a:bodyPr/>
          <a:lstStyle/>
          <a:p>
            <a:fld id="{A40DBAD5-9CD5-104D-A5A5-46914EC49EE6}" type="slidenum">
              <a:rPr lang="en-GB" smtClean="0"/>
              <a:pPr/>
              <a:t>61</a:t>
            </a:fld>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4000" cy="6985000"/>
          </a:xfrm>
          <a:prstGeom prst="rect">
            <a:avLst/>
          </a:prstGeom>
        </p:spPr>
      </p:pic>
    </p:spTree>
    <p:extLst>
      <p:ext uri="{BB962C8B-B14F-4D97-AF65-F5344CB8AC3E}">
        <p14:creationId xmlns:p14="http://schemas.microsoft.com/office/powerpoint/2010/main" val="358593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00" y="0"/>
            <a:ext cx="11430000" cy="6858000"/>
          </a:xfrm>
          <a:prstGeom prst="rect">
            <a:avLst/>
          </a:prstGeom>
        </p:spPr>
      </p:pic>
      <p:sp>
        <p:nvSpPr>
          <p:cNvPr id="4" name="TextBox 3"/>
          <p:cNvSpPr txBox="1"/>
          <p:nvPr/>
        </p:nvSpPr>
        <p:spPr>
          <a:xfrm>
            <a:off x="42125" y="6525344"/>
            <a:ext cx="4487126" cy="261610"/>
          </a:xfrm>
          <a:prstGeom prst="rect">
            <a:avLst/>
          </a:prstGeom>
          <a:noFill/>
        </p:spPr>
        <p:txBody>
          <a:bodyPr wrap="none" rtlCol="0">
            <a:spAutoFit/>
          </a:bodyPr>
          <a:lstStyle/>
          <a:p>
            <a:r>
              <a:rPr lang="en-GB" sz="1100" dirty="0">
                <a:solidFill>
                  <a:schemeClr val="bg1"/>
                </a:solidFill>
                <a:latin typeface="+mn-lt"/>
              </a:rPr>
              <a:t>https://</a:t>
            </a:r>
            <a:r>
              <a:rPr lang="en-GB" sz="1100" dirty="0" err="1">
                <a:solidFill>
                  <a:schemeClr val="bg1"/>
                </a:solidFill>
                <a:latin typeface="+mn-lt"/>
              </a:rPr>
              <a:t>blog.kaspersky.com</a:t>
            </a:r>
            <a:r>
              <a:rPr lang="en-GB" sz="1100" dirty="0">
                <a:solidFill>
                  <a:schemeClr val="bg1"/>
                </a:solidFill>
                <a:latin typeface="+mn-lt"/>
              </a:rPr>
              <a:t>/</a:t>
            </a:r>
            <a:r>
              <a:rPr lang="en-GB" sz="1100" dirty="0" err="1">
                <a:solidFill>
                  <a:schemeClr val="bg1"/>
                </a:solidFill>
                <a:latin typeface="+mn-lt"/>
              </a:rPr>
              <a:t>kaspersky</a:t>
            </a:r>
            <a:r>
              <a:rPr lang="en-GB" sz="1100" dirty="0">
                <a:solidFill>
                  <a:schemeClr val="bg1"/>
                </a:solidFill>
                <a:latin typeface="+mn-lt"/>
              </a:rPr>
              <a:t>-statement-</a:t>
            </a:r>
            <a:r>
              <a:rPr lang="en-GB" sz="1100" dirty="0" err="1">
                <a:solidFill>
                  <a:schemeClr val="bg1"/>
                </a:solidFill>
                <a:latin typeface="+mn-lt"/>
              </a:rPr>
              <a:t>duqu</a:t>
            </a:r>
            <a:r>
              <a:rPr lang="en-GB" sz="1100" dirty="0">
                <a:solidFill>
                  <a:schemeClr val="bg1"/>
                </a:solidFill>
                <a:latin typeface="+mn-lt"/>
              </a:rPr>
              <a:t>-attack/8997/</a:t>
            </a:r>
          </a:p>
        </p:txBody>
      </p:sp>
    </p:spTree>
    <p:extLst>
      <p:ext uri="{BB962C8B-B14F-4D97-AF65-F5344CB8AC3E}">
        <p14:creationId xmlns:p14="http://schemas.microsoft.com/office/powerpoint/2010/main" val="1119405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903" y="0"/>
            <a:ext cx="9144000" cy="5715000"/>
          </a:xfrm>
          <a:prstGeom prst="rect">
            <a:avLst/>
          </a:prstGeom>
        </p:spPr>
      </p:pic>
    </p:spTree>
    <p:extLst>
      <p:ext uri="{BB962C8B-B14F-4D97-AF65-F5344CB8AC3E}">
        <p14:creationId xmlns:p14="http://schemas.microsoft.com/office/powerpoint/2010/main" val="1371555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6" y="0"/>
            <a:ext cx="9166496" cy="6027640"/>
          </a:xfrm>
          <a:prstGeom prst="rect">
            <a:avLst/>
          </a:prstGeom>
        </p:spPr>
      </p:pic>
    </p:spTree>
    <p:extLst>
      <p:ext uri="{BB962C8B-B14F-4D97-AF65-F5344CB8AC3E}">
        <p14:creationId xmlns:p14="http://schemas.microsoft.com/office/powerpoint/2010/main" val="2893713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_pfeil_nachunt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40000">
            <a:off x="3601359" y="2022067"/>
            <a:ext cx="2246607" cy="4118779"/>
          </a:xfrm>
          <a:prstGeom prst="rect">
            <a:avLst/>
          </a:prstGeom>
        </p:spPr>
      </p:pic>
      <p:sp>
        <p:nvSpPr>
          <p:cNvPr id="11" name="TextBox 10"/>
          <p:cNvSpPr txBox="1"/>
          <p:nvPr/>
        </p:nvSpPr>
        <p:spPr>
          <a:xfrm>
            <a:off x="467544" y="3501008"/>
            <a:ext cx="2303836" cy="1231106"/>
          </a:xfrm>
          <a:prstGeom prst="rect">
            <a:avLst/>
          </a:prstGeom>
          <a:noFill/>
        </p:spPr>
        <p:txBody>
          <a:bodyPr wrap="none" rtlCol="0">
            <a:spAutoFit/>
          </a:bodyPr>
          <a:lstStyle/>
          <a:p>
            <a:r>
              <a:rPr lang="en-GB" sz="2800" dirty="0">
                <a:latin typeface="Calibri" panose="020F0502020204030204" pitchFamily="34" charset="0"/>
                <a:cs typeface="Calibri" panose="020F0502020204030204" pitchFamily="34" charset="0"/>
              </a:rPr>
              <a:t>Army style</a:t>
            </a:r>
            <a:br>
              <a:rPr lang="en-GB" sz="2800" dirty="0">
                <a:latin typeface="Calibri" panose="020F0502020204030204" pitchFamily="34" charset="0"/>
                <a:cs typeface="Calibri" panose="020F0502020204030204" pitchFamily="34" charset="0"/>
              </a:rPr>
            </a:br>
            <a:r>
              <a:rPr lang="en-GB" sz="2800" dirty="0">
                <a:latin typeface="Calibri" panose="020F0502020204030204" pitchFamily="34" charset="0"/>
                <a:cs typeface="Calibri" panose="020F0502020204030204" pitchFamily="34" charset="0"/>
              </a:rPr>
              <a:t>classic hacking</a:t>
            </a:r>
          </a:p>
          <a:p>
            <a:endParaRPr lang="en-GB" dirty="0">
              <a:latin typeface="Calibri" panose="020F0502020204030204" pitchFamily="34" charset="0"/>
              <a:cs typeface="Calibri" panose="020F0502020204030204" pitchFamily="34" charset="0"/>
            </a:endParaRPr>
          </a:p>
        </p:txBody>
      </p:sp>
      <p:sp>
        <p:nvSpPr>
          <p:cNvPr id="12" name="TextBox 11"/>
          <p:cNvSpPr txBox="1"/>
          <p:nvPr/>
        </p:nvSpPr>
        <p:spPr>
          <a:xfrm>
            <a:off x="5837023" y="2942088"/>
            <a:ext cx="2689839" cy="954107"/>
          </a:xfrm>
          <a:prstGeom prst="rect">
            <a:avLst/>
          </a:prstGeom>
          <a:noFill/>
        </p:spPr>
        <p:txBody>
          <a:bodyPr wrap="none" rtlCol="0">
            <a:spAutoFit/>
          </a:bodyPr>
          <a:lstStyle/>
          <a:p>
            <a:r>
              <a:rPr lang="en-GB" sz="2800" dirty="0">
                <a:latin typeface="Calibri" panose="020F0502020204030204" pitchFamily="34" charset="0"/>
                <a:cs typeface="Calibri" panose="020F0502020204030204" pitchFamily="34" charset="0"/>
              </a:rPr>
              <a:t>Espionage</a:t>
            </a:r>
          </a:p>
          <a:p>
            <a:r>
              <a:rPr lang="en-GB" sz="2800" dirty="0">
                <a:latin typeface="Calibri" panose="020F0502020204030204" pitchFamily="34" charset="0"/>
                <a:cs typeface="Calibri" panose="020F0502020204030204" pitchFamily="34" charset="0"/>
              </a:rPr>
              <a:t>Malware focused</a:t>
            </a:r>
          </a:p>
        </p:txBody>
      </p:sp>
      <p:grpSp>
        <p:nvGrpSpPr>
          <p:cNvPr id="8" name="Group 7"/>
          <p:cNvGrpSpPr/>
          <p:nvPr/>
        </p:nvGrpSpPr>
        <p:grpSpPr>
          <a:xfrm>
            <a:off x="435081" y="372145"/>
            <a:ext cx="2912839" cy="2912839"/>
            <a:chOff x="3635896" y="2564904"/>
            <a:chExt cx="3240360" cy="3240360"/>
          </a:xfrm>
        </p:grpSpPr>
        <p:sp>
          <p:nvSpPr>
            <p:cNvPr id="10" name="Rounded Rectangle 9"/>
            <p:cNvSpPr/>
            <p:nvPr/>
          </p:nvSpPr>
          <p:spPr>
            <a:xfrm>
              <a:off x="3635896" y="2564904"/>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655" y="2852936"/>
              <a:ext cx="1802841" cy="2664296"/>
            </a:xfrm>
            <a:prstGeom prst="rect">
              <a:avLst/>
            </a:prstGeom>
          </p:spPr>
        </p:pic>
      </p:grpSp>
      <p:grpSp>
        <p:nvGrpSpPr>
          <p:cNvPr id="9" name="Group 8">
            <a:extLst>
              <a:ext uri="{FF2B5EF4-FFF2-40B4-BE49-F238E27FC236}">
                <a16:creationId xmlns:a16="http://schemas.microsoft.com/office/drawing/2014/main" id="{BB7823AC-9E59-B64D-84C1-91772FCBBF71}"/>
              </a:ext>
            </a:extLst>
          </p:cNvPr>
          <p:cNvGrpSpPr/>
          <p:nvPr/>
        </p:nvGrpSpPr>
        <p:grpSpPr>
          <a:xfrm>
            <a:off x="6444208" y="4077072"/>
            <a:ext cx="2401142" cy="2275222"/>
            <a:chOff x="5615456" y="544781"/>
            <a:chExt cx="3240360" cy="3240360"/>
          </a:xfrm>
        </p:grpSpPr>
        <p:sp>
          <p:nvSpPr>
            <p:cNvPr id="16" name="Rounded Rectangle 15">
              <a:extLst>
                <a:ext uri="{FF2B5EF4-FFF2-40B4-BE49-F238E27FC236}">
                  <a16:creationId xmlns:a16="http://schemas.microsoft.com/office/drawing/2014/main" id="{B40DA742-EB9C-C44D-8F68-3F2599BBDC72}"/>
                </a:ext>
              </a:extLst>
            </p:cNvPr>
            <p:cNvSpPr/>
            <p:nvPr/>
          </p:nvSpPr>
          <p:spPr>
            <a:xfrm>
              <a:off x="5615456" y="544781"/>
              <a:ext cx="3240360" cy="3240360"/>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3AF6719-9404-0A41-A9CF-1C896A5A5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948" y="912275"/>
              <a:ext cx="2035377" cy="2505371"/>
            </a:xfrm>
            <a:prstGeom prst="rect">
              <a:avLst/>
            </a:prstGeom>
          </p:spPr>
        </p:pic>
      </p:grpSp>
    </p:spTree>
    <p:extLst>
      <p:ext uri="{BB962C8B-B14F-4D97-AF65-F5344CB8AC3E}">
        <p14:creationId xmlns:p14="http://schemas.microsoft.com/office/powerpoint/2010/main" val="2003731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80590" y="414660"/>
            <a:ext cx="10424589" cy="6443339"/>
          </a:xfrm>
          <a:prstGeom prst="rect">
            <a:avLst/>
          </a:prstGeom>
        </p:spPr>
      </p:pic>
      <p:sp>
        <p:nvSpPr>
          <p:cNvPr id="9" name="Rectangle 8"/>
          <p:cNvSpPr/>
          <p:nvPr/>
        </p:nvSpPr>
        <p:spPr>
          <a:xfrm>
            <a:off x="4432300" y="4483100"/>
            <a:ext cx="4254499" cy="1689100"/>
          </a:xfrm>
          <a:prstGeom prst="rect">
            <a:avLst/>
          </a:prstGeom>
          <a:noFill/>
          <a:ln w="666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107504" y="6475215"/>
            <a:ext cx="3619902" cy="369332"/>
          </a:xfrm>
          <a:prstGeom prst="rect">
            <a:avLst/>
          </a:prstGeom>
          <a:noFill/>
        </p:spPr>
        <p:txBody>
          <a:bodyPr wrap="none" rtlCol="0">
            <a:spAutoFit/>
          </a:bodyPr>
          <a:lstStyle/>
          <a:p>
            <a:r>
              <a:rPr lang="en-GB" dirty="0" err="1">
                <a:latin typeface="Avenir LT Std 55 Roman" charset="0"/>
                <a:ea typeface="Avenir LT Std 55 Roman" charset="0"/>
                <a:cs typeface="Avenir LT Std 55 Roman" charset="0"/>
              </a:rPr>
              <a:t>Neue</a:t>
            </a:r>
            <a:r>
              <a:rPr lang="en-GB" dirty="0">
                <a:latin typeface="Avenir LT Std 55 Roman" charset="0"/>
                <a:ea typeface="Avenir LT Std 55 Roman" charset="0"/>
                <a:cs typeface="Avenir LT Std 55 Roman" charset="0"/>
              </a:rPr>
              <a:t> </a:t>
            </a:r>
            <a:r>
              <a:rPr lang="en-GB" dirty="0" err="1">
                <a:latin typeface="Avenir LT Std 55 Roman" charset="0"/>
                <a:ea typeface="Avenir LT Std 55 Roman" charset="0"/>
                <a:cs typeface="Avenir LT Std 55 Roman" charset="0"/>
              </a:rPr>
              <a:t>Zürcher</a:t>
            </a:r>
            <a:r>
              <a:rPr lang="en-GB" dirty="0">
                <a:latin typeface="Avenir LT Std 55 Roman" charset="0"/>
                <a:ea typeface="Avenir LT Std 55 Roman" charset="0"/>
                <a:cs typeface="Avenir LT Std 55 Roman" charset="0"/>
              </a:rPr>
              <a:t> </a:t>
            </a:r>
            <a:r>
              <a:rPr lang="en-GB" dirty="0" err="1">
                <a:latin typeface="Avenir LT Std 55 Roman" charset="0"/>
                <a:ea typeface="Avenir LT Std 55 Roman" charset="0"/>
                <a:cs typeface="Avenir LT Std 55 Roman" charset="0"/>
              </a:rPr>
              <a:t>Zeitung</a:t>
            </a:r>
            <a:r>
              <a:rPr lang="en-GB" dirty="0">
                <a:latin typeface="Avenir LT Std 55 Roman" charset="0"/>
                <a:ea typeface="Avenir LT Std 55 Roman" charset="0"/>
                <a:cs typeface="Avenir LT Std 55 Roman" charset="0"/>
              </a:rPr>
              <a:t> 1.11. 2015</a:t>
            </a:r>
          </a:p>
        </p:txBody>
      </p:sp>
    </p:spTree>
    <p:extLst>
      <p:ext uri="{BB962C8B-B14F-4D97-AF65-F5344CB8AC3E}">
        <p14:creationId xmlns:p14="http://schemas.microsoft.com/office/powerpoint/2010/main" val="147418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Grizzly Steppe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9455"/>
            <a:ext cx="9144000" cy="4443604"/>
          </a:xfrm>
          <a:prstGeom prst="rect">
            <a:avLst/>
          </a:prstGeom>
        </p:spPr>
      </p:pic>
    </p:spTree>
    <p:extLst>
      <p:ext uri="{BB962C8B-B14F-4D97-AF65-F5344CB8AC3E}">
        <p14:creationId xmlns:p14="http://schemas.microsoft.com/office/powerpoint/2010/main" val="2344016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318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155">
            <a:extLst>
              <a:ext uri="{FF2B5EF4-FFF2-40B4-BE49-F238E27FC236}">
                <a16:creationId xmlns:a16="http://schemas.microsoft.com/office/drawing/2014/main" id="{18459DBB-459E-6F4B-A645-CDAE6F8A4EDD}"/>
              </a:ext>
            </a:extLst>
          </p:cNvPr>
          <p:cNvSpPr>
            <a:spLocks noGrp="1"/>
          </p:cNvSpPr>
          <p:nvPr>
            <p:ph type="body" idx="1"/>
          </p:nvPr>
        </p:nvSpPr>
        <p:spPr>
          <a:xfrm>
            <a:off x="231775" y="2057400"/>
            <a:ext cx="8229600" cy="3394075"/>
          </a:xfrm>
        </p:spPr>
        <p:txBody>
          <a:bodyPr lIns="91425" tIns="91425" rIns="91425" bIns="91425"/>
          <a:lstStyle/>
          <a:p>
            <a:pPr marL="341313" indent="-138113">
              <a:lnSpc>
                <a:spcPct val="100000"/>
              </a:lnSpc>
              <a:spcBef>
                <a:spcPct val="0"/>
              </a:spcBef>
              <a:buClr>
                <a:srgbClr val="000000"/>
              </a:buClr>
              <a:buSzPct val="25000"/>
              <a:buFont typeface="Arial" panose="020B0604020202020204" pitchFamily="34" charset="0"/>
              <a:buNone/>
            </a:pPr>
            <a:endParaRPr lang="en-US" altLang="en-US" sz="3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sp>
        <p:nvSpPr>
          <p:cNvPr id="36866" name="Shape 156">
            <a:extLst>
              <a:ext uri="{FF2B5EF4-FFF2-40B4-BE49-F238E27FC236}">
                <a16:creationId xmlns:a16="http://schemas.microsoft.com/office/drawing/2014/main" id="{F0144CB3-BAFB-984C-938C-69CD685E7013}"/>
              </a:ext>
            </a:extLst>
          </p:cNvPr>
          <p:cNvSpPr>
            <a:spLocks noGrp="1"/>
          </p:cNvSpPr>
          <p:nvPr>
            <p:ph type="title"/>
          </p:nvPr>
        </p:nvSpPr>
        <p:spPr>
          <a:xfrm>
            <a:off x="231775" y="857250"/>
            <a:ext cx="8229600" cy="857250"/>
          </a:xfrm>
        </p:spPr>
        <p:txBody>
          <a:bodyPr lIns="91425" tIns="91425" rIns="91425" bIns="91425"/>
          <a:lstStyle/>
          <a:p>
            <a:pPr>
              <a:lnSpc>
                <a:spcPct val="100000"/>
              </a:lnSpc>
              <a:buClr>
                <a:srgbClr val="A5A5A5"/>
              </a:buClr>
              <a:buSzPct val="25000"/>
            </a:pPr>
            <a:endParaRPr lang="en-US" altLang="en-US" sz="3600" b="0">
              <a:solidFill>
                <a:srgbClr val="A5A5A5"/>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endParaRPr>
          </a:p>
        </p:txBody>
      </p:sp>
      <p:pic>
        <p:nvPicPr>
          <p:cNvPr id="36867" name="Picture 2">
            <a:extLst>
              <a:ext uri="{FF2B5EF4-FFF2-40B4-BE49-F238E27FC236}">
                <a16:creationId xmlns:a16="http://schemas.microsoft.com/office/drawing/2014/main" id="{75E3C3D9-B24A-6140-A9A6-9DCC739F0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7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51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Shape 119"/>
          <p:cNvGrpSpPr/>
          <p:nvPr/>
        </p:nvGrpSpPr>
        <p:grpSpPr>
          <a:xfrm>
            <a:off x="86529" y="710389"/>
            <a:ext cx="8745907" cy="5024711"/>
            <a:chOff x="-123187" y="1428248"/>
            <a:chExt cx="9267186" cy="4844242"/>
          </a:xfrm>
        </p:grpSpPr>
        <p:grpSp>
          <p:nvGrpSpPr>
            <p:cNvPr id="120" name="Shape 120"/>
            <p:cNvGrpSpPr/>
            <p:nvPr/>
          </p:nvGrpSpPr>
          <p:grpSpPr>
            <a:xfrm>
              <a:off x="5865547" y="2905614"/>
              <a:ext cx="3278452" cy="936009"/>
              <a:chOff x="5558864" y="2905614"/>
              <a:chExt cx="3585136" cy="936009"/>
            </a:xfrm>
          </p:grpSpPr>
          <p:cxnSp>
            <p:nvCxnSpPr>
              <p:cNvPr id="121" name="Shape 121"/>
              <p:cNvCxnSpPr/>
              <p:nvPr/>
            </p:nvCxnSpPr>
            <p:spPr>
              <a:xfrm>
                <a:off x="5608592" y="3841623"/>
                <a:ext cx="3535408" cy="0"/>
              </a:xfrm>
              <a:prstGeom prst="straightConnector1">
                <a:avLst/>
              </a:prstGeom>
              <a:noFill/>
              <a:ln w="19050" cap="flat" cmpd="sng">
                <a:solidFill>
                  <a:srgbClr val="3F3F3F"/>
                </a:solidFill>
                <a:prstDash val="solid"/>
                <a:miter lim="800000"/>
                <a:headEnd type="none" w="med" len="med"/>
                <a:tailEnd type="none" w="med" len="med"/>
              </a:ln>
            </p:spPr>
          </p:cxnSp>
          <p:grpSp>
            <p:nvGrpSpPr>
              <p:cNvPr id="122" name="Shape 122"/>
              <p:cNvGrpSpPr/>
              <p:nvPr/>
            </p:nvGrpSpPr>
            <p:grpSpPr>
              <a:xfrm>
                <a:off x="5558864" y="2905614"/>
                <a:ext cx="3449062" cy="930815"/>
                <a:chOff x="716761" y="5015270"/>
                <a:chExt cx="3449062" cy="930815"/>
              </a:xfrm>
            </p:grpSpPr>
            <p:sp>
              <p:nvSpPr>
                <p:cNvPr id="123" name="Shape 123"/>
                <p:cNvSpPr/>
                <p:nvPr/>
              </p:nvSpPr>
              <p:spPr>
                <a:xfrm>
                  <a:off x="902979" y="5322968"/>
                  <a:ext cx="3262844" cy="623117"/>
                </a:xfrm>
                <a:prstGeom prst="rect">
                  <a:avLst/>
                </a:prstGeom>
                <a:solidFill>
                  <a:srgbClr val="FFFFFF"/>
                </a:solidFill>
                <a:ln>
                  <a:noFill/>
                </a:ln>
              </p:spPr>
              <p:txBody>
                <a:bodyPr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Flagship event</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Once per year, travels between regions</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~500-800 attendees</a:t>
                  </a:r>
                </a:p>
              </p:txBody>
            </p:sp>
            <p:sp>
              <p:nvSpPr>
                <p:cNvPr id="124" name="Shape 124"/>
                <p:cNvSpPr/>
                <p:nvPr/>
              </p:nvSpPr>
              <p:spPr>
                <a:xfrm>
                  <a:off x="716761" y="5015270"/>
                  <a:ext cx="1724532" cy="705752"/>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1">
                      <a:solidFill>
                        <a:srgbClr val="1EA29F"/>
                      </a:solidFill>
                      <a:latin typeface="Arial"/>
                      <a:ea typeface="Arial"/>
                      <a:cs typeface="Arial"/>
                      <a:sym typeface="Arial"/>
                    </a:rPr>
                    <a:t>Conference</a:t>
                  </a:r>
                </a:p>
              </p:txBody>
            </p:sp>
          </p:grpSp>
        </p:grpSp>
        <p:grpSp>
          <p:nvGrpSpPr>
            <p:cNvPr id="125" name="Shape 125"/>
            <p:cNvGrpSpPr/>
            <p:nvPr/>
          </p:nvGrpSpPr>
          <p:grpSpPr>
            <a:xfrm>
              <a:off x="5911022" y="4778308"/>
              <a:ext cx="3232977" cy="1189310"/>
              <a:chOff x="5608593" y="4778308"/>
              <a:chExt cx="3535407" cy="1189310"/>
            </a:xfrm>
          </p:grpSpPr>
          <p:cxnSp>
            <p:nvCxnSpPr>
              <p:cNvPr id="126" name="Shape 126"/>
              <p:cNvCxnSpPr/>
              <p:nvPr/>
            </p:nvCxnSpPr>
            <p:spPr>
              <a:xfrm>
                <a:off x="5608593" y="5934770"/>
                <a:ext cx="3535407" cy="0"/>
              </a:xfrm>
              <a:prstGeom prst="straightConnector1">
                <a:avLst/>
              </a:prstGeom>
              <a:noFill/>
              <a:ln w="19050" cap="flat" cmpd="sng">
                <a:solidFill>
                  <a:srgbClr val="3F3F3F"/>
                </a:solidFill>
                <a:prstDash val="solid"/>
                <a:miter lim="800000"/>
                <a:headEnd type="none" w="med" len="med"/>
                <a:tailEnd type="none" w="med" len="med"/>
              </a:ln>
            </p:spPr>
          </p:cxnSp>
          <p:grpSp>
            <p:nvGrpSpPr>
              <p:cNvPr id="127" name="Shape 127"/>
              <p:cNvGrpSpPr/>
              <p:nvPr/>
            </p:nvGrpSpPr>
            <p:grpSpPr>
              <a:xfrm>
                <a:off x="5630339" y="4778308"/>
                <a:ext cx="3377587" cy="1189310"/>
                <a:chOff x="788236" y="4756775"/>
                <a:chExt cx="3377587" cy="1189310"/>
              </a:xfrm>
            </p:grpSpPr>
            <p:sp>
              <p:nvSpPr>
                <p:cNvPr id="128" name="Shape 128"/>
                <p:cNvSpPr/>
                <p:nvPr/>
              </p:nvSpPr>
              <p:spPr>
                <a:xfrm>
                  <a:off x="902977" y="5322968"/>
                  <a:ext cx="3262846" cy="623117"/>
                </a:xfrm>
                <a:prstGeom prst="rect">
                  <a:avLst/>
                </a:prstGeom>
                <a:noFill/>
                <a:ln>
                  <a:noFill/>
                </a:ln>
              </p:spPr>
              <p:txBody>
                <a:bodyPr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Organized by individual members</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National or regional event</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Typically 10-15 events per year</a:t>
                  </a:r>
                </a:p>
              </p:txBody>
            </p:sp>
            <p:sp>
              <p:nvSpPr>
                <p:cNvPr id="129" name="Shape 129"/>
                <p:cNvSpPr/>
                <p:nvPr/>
              </p:nvSpPr>
              <p:spPr>
                <a:xfrm>
                  <a:off x="788236" y="4756775"/>
                  <a:ext cx="2472458" cy="705753"/>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None/>
                  </a:pPr>
                  <a:r>
                    <a:rPr lang="en-US" sz="1800" b="1">
                      <a:solidFill>
                        <a:srgbClr val="07809E"/>
                      </a:solidFill>
                      <a:latin typeface="Arial"/>
                      <a:ea typeface="Arial"/>
                      <a:cs typeface="Arial"/>
                      <a:sym typeface="Arial"/>
                    </a:rPr>
                    <a:t>Technical Colloquium</a:t>
                  </a:r>
                </a:p>
              </p:txBody>
            </p:sp>
          </p:grpSp>
        </p:grpSp>
        <p:grpSp>
          <p:nvGrpSpPr>
            <p:cNvPr id="130" name="Shape 130"/>
            <p:cNvGrpSpPr/>
            <p:nvPr/>
          </p:nvGrpSpPr>
          <p:grpSpPr>
            <a:xfrm>
              <a:off x="-123187" y="3914300"/>
              <a:ext cx="3075539" cy="1216884"/>
              <a:chOff x="-127844" y="3914300"/>
              <a:chExt cx="3191789" cy="1216884"/>
            </a:xfrm>
          </p:grpSpPr>
          <p:cxnSp>
            <p:nvCxnSpPr>
              <p:cNvPr id="131" name="Shape 131"/>
              <p:cNvCxnSpPr/>
              <p:nvPr/>
            </p:nvCxnSpPr>
            <p:spPr>
              <a:xfrm>
                <a:off x="43998" y="5097089"/>
                <a:ext cx="3019947" cy="0"/>
              </a:xfrm>
              <a:prstGeom prst="straightConnector1">
                <a:avLst/>
              </a:prstGeom>
              <a:noFill/>
              <a:ln w="19050" cap="flat" cmpd="sng">
                <a:solidFill>
                  <a:srgbClr val="3F3F3F"/>
                </a:solidFill>
                <a:prstDash val="solid"/>
                <a:miter lim="800000"/>
                <a:headEnd type="none" w="med" len="med"/>
                <a:tailEnd type="none" w="med" len="med"/>
              </a:ln>
            </p:spPr>
          </p:cxnSp>
          <p:grpSp>
            <p:nvGrpSpPr>
              <p:cNvPr id="132" name="Shape 132"/>
              <p:cNvGrpSpPr/>
              <p:nvPr/>
            </p:nvGrpSpPr>
            <p:grpSpPr>
              <a:xfrm>
                <a:off x="-127844" y="3914300"/>
                <a:ext cx="2869717" cy="1216884"/>
                <a:chOff x="731137" y="4933607"/>
                <a:chExt cx="2869717" cy="1216884"/>
              </a:xfrm>
            </p:grpSpPr>
            <p:sp>
              <p:nvSpPr>
                <p:cNvPr id="133" name="Shape 133"/>
                <p:cNvSpPr/>
                <p:nvPr/>
              </p:nvSpPr>
              <p:spPr>
                <a:xfrm>
                  <a:off x="731137" y="5349340"/>
                  <a:ext cx="2869717" cy="801151"/>
                </a:xfrm>
                <a:prstGeom prst="rect">
                  <a:avLst/>
                </a:prstGeom>
                <a:noFill/>
                <a:ln>
                  <a:noFill/>
                </a:ln>
              </p:spPr>
              <p:txBody>
                <a:bodyPr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Four per year</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Typically in each major region (Africa, Europe, Latin America, Asia)</a:t>
                  </a: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Hosted by FIRST and often a partner</a:t>
                  </a:r>
                </a:p>
              </p:txBody>
            </p:sp>
            <p:sp>
              <p:nvSpPr>
                <p:cNvPr id="134" name="Shape 134"/>
                <p:cNvSpPr/>
                <p:nvPr/>
              </p:nvSpPr>
              <p:spPr>
                <a:xfrm>
                  <a:off x="798509" y="4933607"/>
                  <a:ext cx="1732442" cy="356067"/>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r>
                    <a:rPr lang="en-US" sz="1800" b="1">
                      <a:solidFill>
                        <a:srgbClr val="58697B"/>
                      </a:solidFill>
                      <a:latin typeface="Arial"/>
                      <a:ea typeface="Arial"/>
                      <a:cs typeface="Arial"/>
                      <a:sym typeface="Arial"/>
                    </a:rPr>
                    <a:t>Symposium</a:t>
                  </a:r>
                </a:p>
              </p:txBody>
            </p:sp>
          </p:grpSp>
        </p:grpSp>
        <p:grpSp>
          <p:nvGrpSpPr>
            <p:cNvPr id="135" name="Shape 135"/>
            <p:cNvGrpSpPr/>
            <p:nvPr/>
          </p:nvGrpSpPr>
          <p:grpSpPr>
            <a:xfrm>
              <a:off x="2427177" y="1428248"/>
              <a:ext cx="3927652" cy="4844242"/>
              <a:chOff x="1959114" y="243157"/>
              <a:chExt cx="5193910" cy="6406007"/>
            </a:xfrm>
          </p:grpSpPr>
          <p:sp>
            <p:nvSpPr>
              <p:cNvPr id="136" name="Shape 136"/>
              <p:cNvSpPr/>
              <p:nvPr/>
            </p:nvSpPr>
            <p:spPr>
              <a:xfrm rot="-2724189">
                <a:off x="4189433" y="3209563"/>
                <a:ext cx="2011500" cy="3200070"/>
              </a:xfrm>
              <a:custGeom>
                <a:avLst/>
                <a:gdLst/>
                <a:ahLst/>
                <a:cxnLst/>
                <a:rect l="0" t="0" r="0" b="0"/>
                <a:pathLst>
                  <a:path w="120000" h="120000" extrusionOk="0">
                    <a:moveTo>
                      <a:pt x="60012" y="0"/>
                    </a:moveTo>
                    <a:lnTo>
                      <a:pt x="85306" y="15982"/>
                    </a:lnTo>
                    <a:lnTo>
                      <a:pt x="72764" y="16398"/>
                    </a:lnTo>
                    <a:cubicBezTo>
                      <a:pt x="72692" y="18352"/>
                      <a:pt x="72388" y="21278"/>
                      <a:pt x="72316" y="23233"/>
                    </a:cubicBezTo>
                    <a:lnTo>
                      <a:pt x="119561" y="22953"/>
                    </a:lnTo>
                    <a:cubicBezTo>
                      <a:pt x="119780" y="33085"/>
                      <a:pt x="119780" y="43077"/>
                      <a:pt x="120000" y="53209"/>
                    </a:cubicBezTo>
                    <a:lnTo>
                      <a:pt x="108002" y="53209"/>
                    </a:lnTo>
                    <a:lnTo>
                      <a:pt x="108002" y="45467"/>
                    </a:lnTo>
                    <a:lnTo>
                      <a:pt x="83369" y="60952"/>
                    </a:lnTo>
                    <a:lnTo>
                      <a:pt x="108002" y="76437"/>
                    </a:lnTo>
                    <a:lnTo>
                      <a:pt x="108002" y="68694"/>
                    </a:lnTo>
                    <a:lnTo>
                      <a:pt x="120000" y="68694"/>
                    </a:lnTo>
                    <a:lnTo>
                      <a:pt x="120000" y="98671"/>
                    </a:lnTo>
                    <a:lnTo>
                      <a:pt x="72316" y="98671"/>
                    </a:lnTo>
                    <a:cubicBezTo>
                      <a:pt x="72243" y="100723"/>
                      <a:pt x="72169" y="102775"/>
                      <a:pt x="72096" y="104827"/>
                    </a:cubicBezTo>
                    <a:lnTo>
                      <a:pt x="84858" y="104551"/>
                    </a:lnTo>
                    <a:lnTo>
                      <a:pt x="60006" y="120000"/>
                    </a:lnTo>
                    <a:lnTo>
                      <a:pt x="36471" y="105111"/>
                    </a:lnTo>
                    <a:lnTo>
                      <a:pt x="47683" y="104967"/>
                    </a:lnTo>
                    <a:lnTo>
                      <a:pt x="47683" y="98671"/>
                    </a:lnTo>
                    <a:lnTo>
                      <a:pt x="445" y="98395"/>
                    </a:lnTo>
                    <a:cubicBezTo>
                      <a:pt x="296" y="88495"/>
                      <a:pt x="148" y="78595"/>
                      <a:pt x="0" y="68695"/>
                    </a:cubicBezTo>
                    <a:lnTo>
                      <a:pt x="11837" y="68695"/>
                    </a:lnTo>
                    <a:lnTo>
                      <a:pt x="11837" y="76437"/>
                    </a:lnTo>
                    <a:lnTo>
                      <a:pt x="36469" y="60952"/>
                    </a:lnTo>
                    <a:lnTo>
                      <a:pt x="11837" y="45467"/>
                    </a:lnTo>
                    <a:lnTo>
                      <a:pt x="11837" y="53209"/>
                    </a:lnTo>
                    <a:lnTo>
                      <a:pt x="0" y="53209"/>
                    </a:lnTo>
                    <a:cubicBezTo>
                      <a:pt x="74" y="43171"/>
                      <a:pt x="373" y="32717"/>
                      <a:pt x="448" y="22679"/>
                    </a:cubicBezTo>
                    <a:lnTo>
                      <a:pt x="47245" y="22953"/>
                    </a:lnTo>
                    <a:cubicBezTo>
                      <a:pt x="47175" y="20535"/>
                      <a:pt x="47543" y="18396"/>
                      <a:pt x="47473" y="15978"/>
                    </a:cubicBezTo>
                    <a:lnTo>
                      <a:pt x="34937" y="15838"/>
                    </a:lnTo>
                    <a:lnTo>
                      <a:pt x="60012" y="0"/>
                    </a:lnTo>
                    <a:close/>
                  </a:path>
                </a:pathLst>
              </a:custGeom>
              <a:solidFill>
                <a:srgbClr val="07809E"/>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825" b="1">
                  <a:solidFill>
                    <a:schemeClr val="lt1"/>
                  </a:solidFill>
                  <a:latin typeface="Calibri"/>
                  <a:ea typeface="Calibri"/>
                  <a:cs typeface="Calibri"/>
                  <a:sym typeface="Calibri"/>
                </a:endParaRPr>
              </a:p>
            </p:txBody>
          </p:sp>
          <p:sp>
            <p:nvSpPr>
              <p:cNvPr id="137" name="Shape 137"/>
              <p:cNvSpPr/>
              <p:nvPr/>
            </p:nvSpPr>
            <p:spPr>
              <a:xfrm rot="-8124189">
                <a:off x="2781913" y="1959505"/>
                <a:ext cx="2015331" cy="3170260"/>
              </a:xfrm>
              <a:custGeom>
                <a:avLst/>
                <a:gdLst/>
                <a:ahLst/>
                <a:cxnLst/>
                <a:rect l="0" t="0" r="0" b="0"/>
                <a:pathLst>
                  <a:path w="120000" h="120000" extrusionOk="0">
                    <a:moveTo>
                      <a:pt x="60112" y="0"/>
                    </a:moveTo>
                    <a:lnTo>
                      <a:pt x="86015" y="16555"/>
                    </a:lnTo>
                    <a:lnTo>
                      <a:pt x="72621" y="16410"/>
                    </a:lnTo>
                    <a:cubicBezTo>
                      <a:pt x="72549" y="18383"/>
                      <a:pt x="72477" y="20355"/>
                      <a:pt x="72405" y="22328"/>
                    </a:cubicBezTo>
                    <a:lnTo>
                      <a:pt x="120000" y="22328"/>
                    </a:lnTo>
                    <a:lnTo>
                      <a:pt x="120000" y="52585"/>
                    </a:lnTo>
                    <a:lnTo>
                      <a:pt x="108024" y="52585"/>
                    </a:lnTo>
                    <a:lnTo>
                      <a:pt x="108024" y="44770"/>
                    </a:lnTo>
                    <a:lnTo>
                      <a:pt x="83438" y="60400"/>
                    </a:lnTo>
                    <a:lnTo>
                      <a:pt x="108024" y="76030"/>
                    </a:lnTo>
                    <a:lnTo>
                      <a:pt x="108024" y="68215"/>
                    </a:lnTo>
                    <a:lnTo>
                      <a:pt x="119996" y="68495"/>
                    </a:lnTo>
                    <a:cubicBezTo>
                      <a:pt x="119997" y="78487"/>
                      <a:pt x="119998" y="88480"/>
                      <a:pt x="120000" y="98472"/>
                    </a:cubicBezTo>
                    <a:lnTo>
                      <a:pt x="72405" y="98472"/>
                    </a:lnTo>
                    <a:cubicBezTo>
                      <a:pt x="72332" y="100543"/>
                      <a:pt x="72259" y="102614"/>
                      <a:pt x="72186" y="104685"/>
                    </a:cubicBezTo>
                    <a:lnTo>
                      <a:pt x="84923" y="104407"/>
                    </a:lnTo>
                    <a:lnTo>
                      <a:pt x="60118" y="120000"/>
                    </a:lnTo>
                    <a:lnTo>
                      <a:pt x="36627" y="104972"/>
                    </a:lnTo>
                    <a:lnTo>
                      <a:pt x="47819" y="104826"/>
                    </a:lnTo>
                    <a:lnTo>
                      <a:pt x="47819" y="98472"/>
                    </a:lnTo>
                    <a:lnTo>
                      <a:pt x="669" y="98193"/>
                    </a:lnTo>
                    <a:cubicBezTo>
                      <a:pt x="521" y="88201"/>
                      <a:pt x="373" y="78208"/>
                      <a:pt x="225" y="68215"/>
                    </a:cubicBezTo>
                    <a:lnTo>
                      <a:pt x="12040" y="68215"/>
                    </a:lnTo>
                    <a:lnTo>
                      <a:pt x="12040" y="76030"/>
                    </a:lnTo>
                    <a:lnTo>
                      <a:pt x="36626" y="60400"/>
                    </a:lnTo>
                    <a:lnTo>
                      <a:pt x="12040" y="44770"/>
                    </a:lnTo>
                    <a:lnTo>
                      <a:pt x="12040" y="52585"/>
                    </a:lnTo>
                    <a:lnTo>
                      <a:pt x="225" y="52585"/>
                    </a:lnTo>
                    <a:lnTo>
                      <a:pt x="0" y="22748"/>
                    </a:lnTo>
                    <a:lnTo>
                      <a:pt x="47819" y="22328"/>
                    </a:lnTo>
                    <a:lnTo>
                      <a:pt x="47819" y="15988"/>
                    </a:lnTo>
                    <a:lnTo>
                      <a:pt x="34865" y="15845"/>
                    </a:lnTo>
                    <a:lnTo>
                      <a:pt x="60112" y="0"/>
                    </a:lnTo>
                    <a:close/>
                  </a:path>
                </a:pathLst>
              </a:custGeom>
              <a:solidFill>
                <a:srgbClr val="005F10"/>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825" b="1">
                  <a:solidFill>
                    <a:schemeClr val="lt1"/>
                  </a:solidFill>
                  <a:latin typeface="Calibri"/>
                  <a:ea typeface="Calibri"/>
                  <a:cs typeface="Calibri"/>
                  <a:sym typeface="Calibri"/>
                </a:endParaRPr>
              </a:p>
            </p:txBody>
          </p:sp>
          <p:sp>
            <p:nvSpPr>
              <p:cNvPr id="138" name="Shape 138"/>
              <p:cNvSpPr/>
              <p:nvPr/>
            </p:nvSpPr>
            <p:spPr>
              <a:xfrm rot="-2724189">
                <a:off x="4306504" y="488331"/>
                <a:ext cx="2016658" cy="3174513"/>
              </a:xfrm>
              <a:custGeom>
                <a:avLst/>
                <a:gdLst/>
                <a:ahLst/>
                <a:cxnLst/>
                <a:rect l="0" t="0" r="0" b="0"/>
                <a:pathLst>
                  <a:path w="120000" h="120000" extrusionOk="0">
                    <a:moveTo>
                      <a:pt x="60135" y="0"/>
                    </a:moveTo>
                    <a:lnTo>
                      <a:pt x="85377" y="15982"/>
                    </a:lnTo>
                    <a:lnTo>
                      <a:pt x="72861" y="16398"/>
                    </a:lnTo>
                    <a:cubicBezTo>
                      <a:pt x="72789" y="18352"/>
                      <a:pt x="72485" y="21278"/>
                      <a:pt x="72413" y="23233"/>
                    </a:cubicBezTo>
                    <a:lnTo>
                      <a:pt x="119562" y="22953"/>
                    </a:lnTo>
                    <a:cubicBezTo>
                      <a:pt x="119781" y="33085"/>
                      <a:pt x="119781" y="43077"/>
                      <a:pt x="120000" y="53209"/>
                    </a:cubicBezTo>
                    <a:lnTo>
                      <a:pt x="108026" y="53209"/>
                    </a:lnTo>
                    <a:lnTo>
                      <a:pt x="108026" y="45467"/>
                    </a:lnTo>
                    <a:lnTo>
                      <a:pt x="83444" y="60952"/>
                    </a:lnTo>
                    <a:lnTo>
                      <a:pt x="108026" y="76437"/>
                    </a:lnTo>
                    <a:lnTo>
                      <a:pt x="108026" y="68694"/>
                    </a:lnTo>
                    <a:lnTo>
                      <a:pt x="120000" y="68694"/>
                    </a:lnTo>
                    <a:lnTo>
                      <a:pt x="120000" y="98671"/>
                    </a:lnTo>
                    <a:lnTo>
                      <a:pt x="72413" y="98671"/>
                    </a:lnTo>
                    <a:cubicBezTo>
                      <a:pt x="72340" y="100723"/>
                      <a:pt x="72267" y="102775"/>
                      <a:pt x="72194" y="104827"/>
                    </a:cubicBezTo>
                    <a:lnTo>
                      <a:pt x="84930" y="104551"/>
                    </a:lnTo>
                    <a:lnTo>
                      <a:pt x="60129" y="120000"/>
                    </a:lnTo>
                    <a:lnTo>
                      <a:pt x="36642" y="105111"/>
                    </a:lnTo>
                    <a:lnTo>
                      <a:pt x="47831" y="104967"/>
                    </a:lnTo>
                    <a:lnTo>
                      <a:pt x="47831" y="98671"/>
                    </a:lnTo>
                    <a:lnTo>
                      <a:pt x="26" y="98531"/>
                    </a:lnTo>
                    <a:cubicBezTo>
                      <a:pt x="-121" y="88631"/>
                      <a:pt x="393" y="78595"/>
                      <a:pt x="245" y="68695"/>
                    </a:cubicBezTo>
                    <a:lnTo>
                      <a:pt x="10960" y="68273"/>
                    </a:lnTo>
                    <a:cubicBezTo>
                      <a:pt x="10963" y="70576"/>
                      <a:pt x="10957" y="73713"/>
                      <a:pt x="10961" y="76016"/>
                    </a:cubicBezTo>
                    <a:lnTo>
                      <a:pt x="34207" y="61636"/>
                    </a:lnTo>
                    <a:cubicBezTo>
                      <a:pt x="25210" y="56054"/>
                      <a:pt x="18185" y="51453"/>
                      <a:pt x="10066" y="46153"/>
                    </a:cubicBezTo>
                    <a:cubicBezTo>
                      <a:pt x="10063" y="49011"/>
                      <a:pt x="10729" y="51178"/>
                      <a:pt x="10726" y="54037"/>
                    </a:cubicBezTo>
                    <a:lnTo>
                      <a:pt x="20" y="53625"/>
                    </a:lnTo>
                    <a:cubicBezTo>
                      <a:pt x="94" y="43587"/>
                      <a:pt x="618" y="32717"/>
                      <a:pt x="692" y="22679"/>
                    </a:cubicBezTo>
                    <a:lnTo>
                      <a:pt x="47394" y="22953"/>
                    </a:lnTo>
                    <a:cubicBezTo>
                      <a:pt x="47324" y="20535"/>
                      <a:pt x="47692" y="18396"/>
                      <a:pt x="47622" y="15978"/>
                    </a:cubicBezTo>
                    <a:lnTo>
                      <a:pt x="35112" y="15838"/>
                    </a:lnTo>
                    <a:lnTo>
                      <a:pt x="60135" y="0"/>
                    </a:lnTo>
                    <a:close/>
                  </a:path>
                </a:pathLst>
              </a:custGeom>
              <a:solidFill>
                <a:srgbClr val="1EA29F"/>
              </a:solidFill>
              <a:ln w="9525" cap="flat" cmpd="sng">
                <a:solidFill>
                  <a:schemeClr val="lt1"/>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825" b="1">
                  <a:solidFill>
                    <a:schemeClr val="lt1"/>
                  </a:solidFill>
                  <a:latin typeface="Calibri"/>
                  <a:ea typeface="Calibri"/>
                  <a:cs typeface="Calibri"/>
                  <a:sym typeface="Calibri"/>
                </a:endParaRPr>
              </a:p>
            </p:txBody>
          </p:sp>
        </p:grpSp>
      </p:grpSp>
      <p:pic>
        <p:nvPicPr>
          <p:cNvPr id="139" name="Shape 139"/>
          <p:cNvPicPr preferRelativeResize="0"/>
          <p:nvPr/>
        </p:nvPicPr>
        <p:blipFill rotWithShape="1">
          <a:blip r:embed="rId3">
            <a:alphaModFix/>
          </a:blip>
          <a:srcRect/>
          <a:stretch/>
        </p:blipFill>
        <p:spPr>
          <a:xfrm>
            <a:off x="1644058" y="2905926"/>
            <a:ext cx="1274353" cy="1229851"/>
          </a:xfrm>
          <a:prstGeom prst="rect">
            <a:avLst/>
          </a:prstGeom>
          <a:noFill/>
          <a:ln>
            <a:noFill/>
          </a:ln>
        </p:spPr>
      </p:pic>
      <p:pic>
        <p:nvPicPr>
          <p:cNvPr id="140" name="Shape 140"/>
          <p:cNvPicPr preferRelativeResize="0"/>
          <p:nvPr/>
        </p:nvPicPr>
        <p:blipFill rotWithShape="1">
          <a:blip r:embed="rId4">
            <a:alphaModFix/>
          </a:blip>
          <a:srcRect/>
          <a:stretch/>
        </p:blipFill>
        <p:spPr>
          <a:xfrm>
            <a:off x="7739171" y="3737688"/>
            <a:ext cx="1170517" cy="1239292"/>
          </a:xfrm>
          <a:prstGeom prst="rect">
            <a:avLst/>
          </a:prstGeom>
          <a:noFill/>
          <a:ln>
            <a:noFill/>
          </a:ln>
        </p:spPr>
      </p:pic>
      <p:pic>
        <p:nvPicPr>
          <p:cNvPr id="141" name="Shape 141"/>
          <p:cNvPicPr preferRelativeResize="0"/>
          <p:nvPr/>
        </p:nvPicPr>
        <p:blipFill rotWithShape="1">
          <a:blip r:embed="rId5">
            <a:alphaModFix/>
          </a:blip>
          <a:srcRect/>
          <a:stretch/>
        </p:blipFill>
        <p:spPr>
          <a:xfrm>
            <a:off x="7226700" y="1556228"/>
            <a:ext cx="1256823" cy="1251428"/>
          </a:xfrm>
          <a:prstGeom prst="rect">
            <a:avLst/>
          </a:prstGeom>
          <a:noFill/>
          <a:ln>
            <a:noFill/>
          </a:ln>
        </p:spPr>
      </p:pic>
      <p:sp>
        <p:nvSpPr>
          <p:cNvPr id="142" name="Shape 142"/>
          <p:cNvSpPr txBox="1"/>
          <p:nvPr/>
        </p:nvSpPr>
        <p:spPr>
          <a:xfrm>
            <a:off x="457200" y="365126"/>
            <a:ext cx="8292704" cy="87947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000" b="1">
                <a:solidFill>
                  <a:schemeClr val="dk1"/>
                </a:solidFill>
                <a:latin typeface="Calibri"/>
                <a:ea typeface="Calibri"/>
                <a:cs typeface="Calibri"/>
                <a:sym typeface="Calibri"/>
              </a:rPr>
              <a:t>Events</a:t>
            </a:r>
          </a:p>
        </p:txBody>
      </p:sp>
    </p:spTree>
    <p:extLst>
      <p:ext uri="{BB962C8B-B14F-4D97-AF65-F5344CB8AC3E}">
        <p14:creationId xmlns:p14="http://schemas.microsoft.com/office/powerpoint/2010/main" val="848227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36915" y="0"/>
            <a:ext cx="12196119" cy="6858000"/>
          </a:xfrm>
          <a:prstGeom prst="rect">
            <a:avLst/>
          </a:prstGeom>
        </p:spPr>
      </p:pic>
    </p:spTree>
    <p:extLst>
      <p:ext uri="{BB962C8B-B14F-4D97-AF65-F5344CB8AC3E}">
        <p14:creationId xmlns:p14="http://schemas.microsoft.com/office/powerpoint/2010/main" val="693166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C12EC-8609-CB49-AC5F-BDC8F66EF750}"/>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3C1C612C-26D0-7141-BD58-7422DFB141EE}"/>
              </a:ext>
            </a:extLst>
          </p:cNvPr>
          <p:cNvPicPr>
            <a:picLocks noChangeAspect="1"/>
          </p:cNvPicPr>
          <p:nvPr/>
        </p:nvPicPr>
        <p:blipFill>
          <a:blip r:embed="rId3"/>
          <a:stretch>
            <a:fillRect/>
          </a:stretch>
        </p:blipFill>
        <p:spPr>
          <a:xfrm>
            <a:off x="0" y="739"/>
            <a:ext cx="9144000" cy="6856522"/>
          </a:xfrm>
          <a:prstGeom prst="rect">
            <a:avLst/>
          </a:prstGeom>
        </p:spPr>
      </p:pic>
      <p:sp>
        <p:nvSpPr>
          <p:cNvPr id="11" name="TextBox 10">
            <a:extLst>
              <a:ext uri="{FF2B5EF4-FFF2-40B4-BE49-F238E27FC236}">
                <a16:creationId xmlns:a16="http://schemas.microsoft.com/office/drawing/2014/main" id="{7EC71689-4A3E-F44B-AAFE-6EEFC2051308}"/>
              </a:ext>
            </a:extLst>
          </p:cNvPr>
          <p:cNvSpPr txBox="1"/>
          <p:nvPr/>
        </p:nvSpPr>
        <p:spPr>
          <a:xfrm>
            <a:off x="7364346" y="6519672"/>
            <a:ext cx="1779654" cy="246221"/>
          </a:xfrm>
          <a:prstGeom prst="rect">
            <a:avLst/>
          </a:prstGeom>
          <a:noFill/>
        </p:spPr>
        <p:txBody>
          <a:bodyPr wrap="none" rtlCol="0">
            <a:spAutoFit/>
          </a:bodyPr>
          <a:lstStyle/>
          <a:p>
            <a:r>
              <a:rPr lang="en-GB" sz="1000" dirty="0">
                <a:solidFill>
                  <a:schemeClr val="bg2">
                    <a:lumMod val="75000"/>
                  </a:schemeClr>
                </a:solidFill>
                <a:latin typeface="Calibri" panose="020F0502020204030204" pitchFamily="34" charset="0"/>
                <a:cs typeface="Calibri" panose="020F0502020204030204" pitchFamily="34" charset="0"/>
              </a:rPr>
              <a:t>CC4 http://</a:t>
            </a:r>
            <a:r>
              <a:rPr lang="en-GB" sz="1000" dirty="0" err="1">
                <a:solidFill>
                  <a:schemeClr val="bg2">
                    <a:lumMod val="75000"/>
                  </a:schemeClr>
                </a:solidFill>
                <a:latin typeface="Calibri" panose="020F0502020204030204" pitchFamily="34" charset="0"/>
                <a:cs typeface="Calibri" panose="020F0502020204030204" pitchFamily="34" charset="0"/>
              </a:rPr>
              <a:t>www.en.kremlin.ru</a:t>
            </a:r>
            <a:endParaRPr lang="en-GB" sz="1000" dirty="0">
              <a:solidFill>
                <a:schemeClr val="bg2">
                  <a:lumMod val="75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A3F4ED2E-CC6A-CC4D-8E81-3CF13BABFB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5000"/>
                    </a14:imgEffect>
                  </a14:imgLayer>
                </a14:imgProps>
              </a:ext>
            </a:extLst>
          </a:blip>
          <a:stretch>
            <a:fillRect/>
          </a:stretch>
        </p:blipFill>
        <p:spPr>
          <a:xfrm>
            <a:off x="7115795" y="6550629"/>
            <a:ext cx="248551" cy="184305"/>
          </a:xfrm>
          <a:prstGeom prst="rect">
            <a:avLst/>
          </a:prstGeom>
        </p:spPr>
      </p:pic>
    </p:spTree>
    <p:extLst>
      <p:ext uri="{BB962C8B-B14F-4D97-AF65-F5344CB8AC3E}">
        <p14:creationId xmlns:p14="http://schemas.microsoft.com/office/powerpoint/2010/main" val="832088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23528" y="2204864"/>
            <a:ext cx="8353425" cy="3527921"/>
          </a:xfrm>
        </p:spPr>
        <p:txBody>
          <a:bodyPr>
            <a:normAutofit/>
          </a:bodyPr>
          <a:lstStyle/>
          <a:p>
            <a:pPr marL="0" indent="0" algn="ctr">
              <a:lnSpc>
                <a:spcPct val="100000"/>
              </a:lnSpc>
              <a:buNone/>
            </a:pPr>
            <a:r>
              <a:rPr lang="en-GB" sz="3200" b="1" dirty="0">
                <a:solidFill>
                  <a:srgbClr val="FF0000"/>
                </a:solidFill>
                <a:latin typeface="Avenir LT Std 95 Black" charset="0"/>
                <a:ea typeface="Avenir LT Std 95 Black" charset="0"/>
                <a:cs typeface="Avenir LT Std 95 Black" charset="0"/>
              </a:rPr>
              <a:t>Attribution is hard</a:t>
            </a:r>
          </a:p>
          <a:p>
            <a:pPr marL="0" indent="0" algn="ctr">
              <a:lnSpc>
                <a:spcPct val="100000"/>
              </a:lnSpc>
              <a:buNone/>
            </a:pPr>
            <a:endParaRPr lang="en-GB" sz="3200" b="1" dirty="0">
              <a:solidFill>
                <a:srgbClr val="FF0000"/>
              </a:solidFill>
              <a:latin typeface="Avenir LT Std 95 Black" charset="0"/>
              <a:ea typeface="Avenir LT Std 95 Black" charset="0"/>
              <a:cs typeface="Avenir LT Std 95 Black" charset="0"/>
            </a:endParaRPr>
          </a:p>
          <a:p>
            <a:pPr marL="0" indent="0" algn="ctr">
              <a:lnSpc>
                <a:spcPct val="100000"/>
              </a:lnSpc>
              <a:buNone/>
            </a:pPr>
            <a:r>
              <a:rPr lang="en-GB" sz="3200" b="1" dirty="0">
                <a:solidFill>
                  <a:srgbClr val="FF0000"/>
                </a:solidFill>
                <a:latin typeface="Avenir LT Std 95 Black" charset="0"/>
                <a:ea typeface="Avenir LT Std 95 Black" charset="0"/>
                <a:cs typeface="Avenir LT Std 95 Black" charset="0"/>
              </a:rPr>
              <a:t>The boundaries between adversaries blur!</a:t>
            </a:r>
          </a:p>
          <a:p>
            <a:pPr marL="0" indent="0" algn="ctr">
              <a:buNone/>
            </a:pPr>
            <a:endParaRPr lang="en-GB" sz="3200" b="1" dirty="0">
              <a:solidFill>
                <a:srgbClr val="FF0000"/>
              </a:solidFill>
            </a:endParaRPr>
          </a:p>
        </p:txBody>
      </p:sp>
    </p:spTree>
    <p:extLst>
      <p:ext uri="{BB962C8B-B14F-4D97-AF65-F5344CB8AC3E}">
        <p14:creationId xmlns:p14="http://schemas.microsoft.com/office/powerpoint/2010/main" val="4170016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511C-5C54-2F49-8F81-339D056D7297}"/>
              </a:ext>
            </a:extLst>
          </p:cNvPr>
          <p:cNvSpPr>
            <a:spLocks noGrp="1"/>
          </p:cNvSpPr>
          <p:nvPr>
            <p:ph type="title"/>
          </p:nvPr>
        </p:nvSpPr>
        <p:spPr/>
        <p:txBody>
          <a:bodyPr/>
          <a:lstStyle/>
          <a:p>
            <a:pPr algn="ctr"/>
            <a:r>
              <a:rPr lang="en-GB" dirty="0"/>
              <a:t>Tools and methods</a:t>
            </a:r>
          </a:p>
        </p:txBody>
      </p:sp>
      <p:pic>
        <p:nvPicPr>
          <p:cNvPr id="3" name="Picture 2">
            <a:extLst>
              <a:ext uri="{FF2B5EF4-FFF2-40B4-BE49-F238E27FC236}">
                <a16:creationId xmlns:a16="http://schemas.microsoft.com/office/drawing/2014/main" id="{BAB16112-67F7-5648-BAFE-E8B9597B5807}"/>
              </a:ext>
            </a:extLst>
          </p:cNvPr>
          <p:cNvPicPr>
            <a:picLocks noChangeAspect="1"/>
          </p:cNvPicPr>
          <p:nvPr/>
        </p:nvPicPr>
        <p:blipFill>
          <a:blip r:embed="rId3"/>
          <a:stretch>
            <a:fillRect/>
          </a:stretch>
        </p:blipFill>
        <p:spPr>
          <a:xfrm>
            <a:off x="0" y="2009"/>
            <a:ext cx="9144000" cy="6853982"/>
          </a:xfrm>
          <a:prstGeom prst="rect">
            <a:avLst/>
          </a:prstGeom>
        </p:spPr>
      </p:pic>
      <p:sp>
        <p:nvSpPr>
          <p:cNvPr id="4" name="TextBox 3">
            <a:extLst>
              <a:ext uri="{FF2B5EF4-FFF2-40B4-BE49-F238E27FC236}">
                <a16:creationId xmlns:a16="http://schemas.microsoft.com/office/drawing/2014/main" id="{5771B8E1-0D1A-CF4D-980B-831C861B1F74}"/>
              </a:ext>
            </a:extLst>
          </p:cNvPr>
          <p:cNvSpPr txBox="1"/>
          <p:nvPr/>
        </p:nvSpPr>
        <p:spPr>
          <a:xfrm>
            <a:off x="5203596" y="6070861"/>
            <a:ext cx="3825343"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Tools and Methods</a:t>
            </a:r>
          </a:p>
        </p:txBody>
      </p:sp>
    </p:spTree>
    <p:extLst>
      <p:ext uri="{BB962C8B-B14F-4D97-AF65-F5344CB8AC3E}">
        <p14:creationId xmlns:p14="http://schemas.microsoft.com/office/powerpoint/2010/main" val="2526774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263580" y="2508870"/>
            <a:ext cx="2645635" cy="2645635"/>
            <a:chOff x="2975728" y="2465988"/>
            <a:chExt cx="3053634" cy="305363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spTree>
    <p:extLst>
      <p:ext uri="{BB962C8B-B14F-4D97-AF65-F5344CB8AC3E}">
        <p14:creationId xmlns:p14="http://schemas.microsoft.com/office/powerpoint/2010/main" val="2999278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6019-575B-DE42-BB2C-7EB4DBFCD90B}"/>
              </a:ext>
            </a:extLst>
          </p:cNvPr>
          <p:cNvSpPr>
            <a:spLocks noGrp="1"/>
          </p:cNvSpPr>
          <p:nvPr>
            <p:ph type="title"/>
          </p:nvPr>
        </p:nvSpPr>
        <p:spPr/>
        <p:txBody>
          <a:bodyPr/>
          <a:lstStyle/>
          <a:p>
            <a:r>
              <a:rPr lang="en-GB" dirty="0"/>
              <a:t>Popular vulnerabilities</a:t>
            </a:r>
          </a:p>
        </p:txBody>
      </p:sp>
      <p:sp>
        <p:nvSpPr>
          <p:cNvPr id="3" name="Content Placeholder 2">
            <a:extLst>
              <a:ext uri="{FF2B5EF4-FFF2-40B4-BE49-F238E27FC236}">
                <a16:creationId xmlns:a16="http://schemas.microsoft.com/office/drawing/2014/main" id="{2F319ACC-7A8A-424C-AA46-7F9B3C81627D}"/>
              </a:ext>
            </a:extLst>
          </p:cNvPr>
          <p:cNvSpPr>
            <a:spLocks noGrp="1"/>
          </p:cNvSpPr>
          <p:nvPr>
            <p:ph idx="1"/>
          </p:nvPr>
        </p:nvSpPr>
        <p:spPr/>
        <p:txBody>
          <a:bodyPr/>
          <a:lstStyle/>
          <a:p>
            <a:pPr marL="0" indent="0">
              <a:buNone/>
            </a:pPr>
            <a:r>
              <a:rPr lang="en-GB" dirty="0"/>
              <a:t>Most attacks use proven, year old vulnerabilities!</a:t>
            </a:r>
          </a:p>
          <a:p>
            <a:pPr marL="0" indent="0">
              <a:buNone/>
            </a:pPr>
            <a:endParaRPr lang="en-GB" dirty="0"/>
          </a:p>
          <a:p>
            <a:pPr marL="0" indent="0">
              <a:buNone/>
            </a:pPr>
            <a:endParaRPr lang="en-GB" dirty="0"/>
          </a:p>
          <a:p>
            <a:pPr marL="0" indent="0" algn="ctr">
              <a:buNone/>
            </a:pPr>
            <a:r>
              <a:rPr lang="en-GB" b="1" dirty="0">
                <a:solidFill>
                  <a:srgbClr val="FF0000"/>
                </a:solidFill>
              </a:rPr>
              <a:t>History teaches us, that history does not teach us!</a:t>
            </a:r>
          </a:p>
        </p:txBody>
      </p:sp>
    </p:spTree>
    <p:extLst>
      <p:ext uri="{BB962C8B-B14F-4D97-AF65-F5344CB8AC3E}">
        <p14:creationId xmlns:p14="http://schemas.microsoft.com/office/powerpoint/2010/main" val="3942916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CE03E3-FDEC-9D41-A7F9-9B4BC7C0C7DC}"/>
              </a:ext>
            </a:extLst>
          </p:cNvPr>
          <p:cNvSpPr>
            <a:spLocks noGrp="1"/>
          </p:cNvSpPr>
          <p:nvPr>
            <p:ph type="title"/>
          </p:nvPr>
        </p:nvSpPr>
        <p:spPr/>
        <p:txBody>
          <a:bodyPr/>
          <a:lstStyle/>
          <a:p>
            <a:r>
              <a:rPr lang="en-GB" dirty="0"/>
              <a:t>Buffer Overflows</a:t>
            </a:r>
          </a:p>
        </p:txBody>
      </p:sp>
      <p:sp>
        <p:nvSpPr>
          <p:cNvPr id="4" name="TextBox 3">
            <a:extLst>
              <a:ext uri="{FF2B5EF4-FFF2-40B4-BE49-F238E27FC236}">
                <a16:creationId xmlns:a16="http://schemas.microsoft.com/office/drawing/2014/main" id="{F2FC0463-1FCC-4A47-B73D-D4391D2E96C4}"/>
              </a:ext>
            </a:extLst>
          </p:cNvPr>
          <p:cNvSpPr txBox="1"/>
          <p:nvPr/>
        </p:nvSpPr>
        <p:spPr>
          <a:xfrm>
            <a:off x="750806" y="3093720"/>
            <a:ext cx="8140177" cy="584775"/>
          </a:xfrm>
          <a:prstGeom prst="rect">
            <a:avLst/>
          </a:prstGeom>
          <a:noFill/>
        </p:spPr>
        <p:txBody>
          <a:bodyPr wrap="none" rtlCol="0">
            <a:spAutoFit/>
          </a:bodyPr>
          <a:lstStyle/>
          <a:p>
            <a:r>
              <a:rPr lang="en-GB" sz="3200" dirty="0">
                <a:latin typeface="Calibri" panose="020F0502020204030204" pitchFamily="34" charset="0"/>
                <a:cs typeface="Calibri" panose="020F0502020204030204" pitchFamily="34" charset="0"/>
              </a:rPr>
              <a:t>Enter username: </a:t>
            </a:r>
            <a:r>
              <a:rPr lang="en-GB" sz="3200" dirty="0" err="1">
                <a:latin typeface="Calibri" panose="020F0502020204030204" pitchFamily="34" charset="0"/>
                <a:cs typeface="Calibri" panose="020F0502020204030204" pitchFamily="34" charset="0"/>
              </a:rPr>
              <a:t>aaaaaaaaaaaaaaaaaaaa</a:t>
            </a:r>
            <a:r>
              <a:rPr lang="en-GB" sz="3200" dirty="0">
                <a:latin typeface="Calibri" panose="020F0502020204030204" pitchFamily="34" charset="0"/>
                <a:cs typeface="Calibri" panose="020F0502020204030204" pitchFamily="34" charset="0"/>
              </a:rPr>
              <a:t> … </a:t>
            </a:r>
            <a:r>
              <a:rPr lang="en-GB" sz="3200" dirty="0" err="1">
                <a:latin typeface="Calibri" panose="020F0502020204030204" pitchFamily="34" charset="0"/>
                <a:cs typeface="Calibri" panose="020F0502020204030204" pitchFamily="34" charset="0"/>
              </a:rPr>
              <a:t>aaa</a:t>
            </a:r>
            <a:r>
              <a:rPr lang="en-GB" sz="3200" dirty="0">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0A376B40-F98B-4A43-A06F-15D4793F1301}"/>
              </a:ext>
            </a:extLst>
          </p:cNvPr>
          <p:cNvSpPr/>
          <p:nvPr/>
        </p:nvSpPr>
        <p:spPr>
          <a:xfrm>
            <a:off x="731520" y="1645920"/>
            <a:ext cx="3627120" cy="350520"/>
          </a:xfrm>
          <a:prstGeom prst="rect">
            <a:avLst/>
          </a:pr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8AAE93-5758-EE4E-8367-D54054C24EEF}"/>
              </a:ext>
            </a:extLst>
          </p:cNvPr>
          <p:cNvSpPr/>
          <p:nvPr/>
        </p:nvSpPr>
        <p:spPr>
          <a:xfrm>
            <a:off x="4358640" y="1645920"/>
            <a:ext cx="3505200" cy="35052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6BA7AE7-B2F1-4B43-A877-03DB5D23761E}"/>
              </a:ext>
            </a:extLst>
          </p:cNvPr>
          <p:cNvSpPr txBox="1"/>
          <p:nvPr/>
        </p:nvSpPr>
        <p:spPr>
          <a:xfrm>
            <a:off x="5440680" y="2301240"/>
            <a:ext cx="2757486" cy="584775"/>
          </a:xfrm>
          <a:prstGeom prst="rect">
            <a:avLst/>
          </a:prstGeom>
          <a:noFill/>
        </p:spPr>
        <p:txBody>
          <a:bodyPr wrap="none" rtlCol="0">
            <a:spAutoFit/>
          </a:bodyPr>
          <a:lstStyle/>
          <a:p>
            <a:r>
              <a:rPr lang="en-GB" sz="3200" dirty="0"/>
              <a:t>Program code</a:t>
            </a:r>
          </a:p>
        </p:txBody>
      </p:sp>
      <p:sp>
        <p:nvSpPr>
          <p:cNvPr id="8" name="TextBox 7">
            <a:extLst>
              <a:ext uri="{FF2B5EF4-FFF2-40B4-BE49-F238E27FC236}">
                <a16:creationId xmlns:a16="http://schemas.microsoft.com/office/drawing/2014/main" id="{61C407EF-5D75-7043-90A8-A4F932D0D8BB}"/>
              </a:ext>
            </a:extLst>
          </p:cNvPr>
          <p:cNvSpPr txBox="1"/>
          <p:nvPr/>
        </p:nvSpPr>
        <p:spPr>
          <a:xfrm>
            <a:off x="1615440" y="2301240"/>
            <a:ext cx="2666114" cy="584775"/>
          </a:xfrm>
          <a:prstGeom prst="rect">
            <a:avLst/>
          </a:prstGeom>
          <a:noFill/>
        </p:spPr>
        <p:txBody>
          <a:bodyPr wrap="none" rtlCol="0">
            <a:spAutoFit/>
          </a:bodyPr>
          <a:lstStyle/>
          <a:p>
            <a:r>
              <a:rPr lang="en-GB" sz="3200" dirty="0"/>
              <a:t>Program data</a:t>
            </a:r>
          </a:p>
        </p:txBody>
      </p:sp>
      <p:sp>
        <p:nvSpPr>
          <p:cNvPr id="10" name="Rectangle 9">
            <a:extLst>
              <a:ext uri="{FF2B5EF4-FFF2-40B4-BE49-F238E27FC236}">
                <a16:creationId xmlns:a16="http://schemas.microsoft.com/office/drawing/2014/main" id="{23E0D4A4-EF89-AC4C-B87B-7DB0E8B0BF36}"/>
              </a:ext>
            </a:extLst>
          </p:cNvPr>
          <p:cNvSpPr/>
          <p:nvPr/>
        </p:nvSpPr>
        <p:spPr>
          <a:xfrm>
            <a:off x="750806" y="3988950"/>
            <a:ext cx="3627120" cy="350520"/>
          </a:xfrm>
          <a:prstGeom prst="rect">
            <a:avLst/>
          </a:pr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r"/>
            <a:r>
              <a:rPr lang="en-GB" dirty="0">
                <a:solidFill>
                  <a:schemeClr val="tx1">
                    <a:lumMod val="95000"/>
                    <a:lumOff val="5000"/>
                  </a:schemeClr>
                </a:solidFill>
              </a:rPr>
              <a:t>  </a:t>
            </a:r>
            <a:r>
              <a:rPr lang="en-GB" dirty="0" err="1">
                <a:solidFill>
                  <a:schemeClr val="tx1">
                    <a:lumMod val="95000"/>
                    <a:lumOff val="5000"/>
                  </a:schemeClr>
                </a:solidFill>
              </a:rPr>
              <a:t>aaaaaaaaaa</a:t>
            </a:r>
            <a:endParaRPr lang="en-GB" dirty="0">
              <a:solidFill>
                <a:schemeClr val="tx1">
                  <a:lumMod val="95000"/>
                  <a:lumOff val="5000"/>
                </a:schemeClr>
              </a:solidFill>
            </a:endParaRPr>
          </a:p>
        </p:txBody>
      </p:sp>
      <p:sp>
        <p:nvSpPr>
          <p:cNvPr id="11" name="Rectangle 10">
            <a:extLst>
              <a:ext uri="{FF2B5EF4-FFF2-40B4-BE49-F238E27FC236}">
                <a16:creationId xmlns:a16="http://schemas.microsoft.com/office/drawing/2014/main" id="{71E0C48E-0F8D-8046-9DAA-4BA4198FC0AF}"/>
              </a:ext>
            </a:extLst>
          </p:cNvPr>
          <p:cNvSpPr/>
          <p:nvPr/>
        </p:nvSpPr>
        <p:spPr>
          <a:xfrm>
            <a:off x="4377926" y="3988950"/>
            <a:ext cx="3505200" cy="35052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r>
              <a:rPr lang="en-GB" dirty="0" err="1">
                <a:solidFill>
                  <a:srgbClr val="FF0000"/>
                </a:solidFill>
              </a:rPr>
              <a:t>aaaaaaaa</a:t>
            </a:r>
            <a:endParaRPr lang="en-GB" dirty="0">
              <a:solidFill>
                <a:srgbClr val="FF0000"/>
              </a:solidFill>
            </a:endParaRPr>
          </a:p>
        </p:txBody>
      </p:sp>
      <p:sp>
        <p:nvSpPr>
          <p:cNvPr id="12" name="TextBox 11">
            <a:extLst>
              <a:ext uri="{FF2B5EF4-FFF2-40B4-BE49-F238E27FC236}">
                <a16:creationId xmlns:a16="http://schemas.microsoft.com/office/drawing/2014/main" id="{EC133F33-1563-5444-9DAA-7ABEF5E079FC}"/>
              </a:ext>
            </a:extLst>
          </p:cNvPr>
          <p:cNvSpPr txBox="1"/>
          <p:nvPr/>
        </p:nvSpPr>
        <p:spPr>
          <a:xfrm>
            <a:off x="731520" y="4715965"/>
            <a:ext cx="8015977" cy="584775"/>
          </a:xfrm>
          <a:prstGeom prst="rect">
            <a:avLst/>
          </a:prstGeom>
          <a:noFill/>
        </p:spPr>
        <p:txBody>
          <a:bodyPr wrap="none" rtlCol="0">
            <a:spAutoFit/>
          </a:bodyPr>
          <a:lstStyle/>
          <a:p>
            <a:r>
              <a:rPr lang="en-GB" sz="3200" dirty="0">
                <a:latin typeface="Calibri" panose="020F0502020204030204" pitchFamily="34" charset="0"/>
                <a:cs typeface="Calibri" panose="020F0502020204030204" pitchFamily="34" charset="0"/>
              </a:rPr>
              <a:t>Enter username: </a:t>
            </a:r>
            <a:r>
              <a:rPr lang="en-GB" sz="3200" dirty="0" err="1">
                <a:latin typeface="Calibri" panose="020F0502020204030204" pitchFamily="34" charset="0"/>
                <a:cs typeface="Calibri" panose="020F0502020204030204" pitchFamily="34" charset="0"/>
              </a:rPr>
              <a:t>aaaaaaaaaa%program</a:t>
            </a:r>
            <a:r>
              <a:rPr lang="en-GB" sz="3200" dirty="0">
                <a:latin typeface="Calibri" panose="020F0502020204030204" pitchFamily="34" charset="0"/>
                <a:cs typeface="Calibri" panose="020F0502020204030204" pitchFamily="34" charset="0"/>
              </a:rPr>
              <a:t> code% </a:t>
            </a:r>
          </a:p>
        </p:txBody>
      </p:sp>
      <p:sp>
        <p:nvSpPr>
          <p:cNvPr id="13" name="Rectangle 12">
            <a:extLst>
              <a:ext uri="{FF2B5EF4-FFF2-40B4-BE49-F238E27FC236}">
                <a16:creationId xmlns:a16="http://schemas.microsoft.com/office/drawing/2014/main" id="{31C4A925-BBD2-654A-A354-8A2106C838B6}"/>
              </a:ext>
            </a:extLst>
          </p:cNvPr>
          <p:cNvSpPr/>
          <p:nvPr/>
        </p:nvSpPr>
        <p:spPr>
          <a:xfrm>
            <a:off x="654434" y="5605540"/>
            <a:ext cx="3627120" cy="350520"/>
          </a:xfrm>
          <a:prstGeom prst="rect">
            <a:avLst/>
          </a:pr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r"/>
            <a:r>
              <a:rPr lang="en-GB" dirty="0">
                <a:solidFill>
                  <a:schemeClr val="tx1">
                    <a:lumMod val="95000"/>
                    <a:lumOff val="5000"/>
                  </a:schemeClr>
                </a:solidFill>
              </a:rPr>
              <a:t>  </a:t>
            </a:r>
            <a:r>
              <a:rPr lang="en-GB" dirty="0" err="1">
                <a:solidFill>
                  <a:schemeClr val="tx1">
                    <a:lumMod val="95000"/>
                    <a:lumOff val="5000"/>
                  </a:schemeClr>
                </a:solidFill>
              </a:rPr>
              <a:t>aaaaaaaaaa</a:t>
            </a:r>
            <a:endParaRPr lang="en-GB" dirty="0">
              <a:solidFill>
                <a:schemeClr val="tx1">
                  <a:lumMod val="95000"/>
                  <a:lumOff val="5000"/>
                </a:schemeClr>
              </a:solidFill>
            </a:endParaRPr>
          </a:p>
        </p:txBody>
      </p:sp>
      <p:sp>
        <p:nvSpPr>
          <p:cNvPr id="14" name="Rectangle 13">
            <a:extLst>
              <a:ext uri="{FF2B5EF4-FFF2-40B4-BE49-F238E27FC236}">
                <a16:creationId xmlns:a16="http://schemas.microsoft.com/office/drawing/2014/main" id="{4612ECEE-8346-8D45-8FC3-37422C7000DC}"/>
              </a:ext>
            </a:extLst>
          </p:cNvPr>
          <p:cNvSpPr/>
          <p:nvPr/>
        </p:nvSpPr>
        <p:spPr>
          <a:xfrm>
            <a:off x="4281554" y="5605540"/>
            <a:ext cx="3505200" cy="35052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r>
              <a:rPr lang="en-GB" dirty="0">
                <a:solidFill>
                  <a:srgbClr val="FF0000"/>
                </a:solidFill>
              </a:rPr>
              <a:t>%program code%</a:t>
            </a:r>
          </a:p>
        </p:txBody>
      </p:sp>
    </p:spTree>
    <p:extLst>
      <p:ext uri="{BB962C8B-B14F-4D97-AF65-F5344CB8AC3E}">
        <p14:creationId xmlns:p14="http://schemas.microsoft.com/office/powerpoint/2010/main" val="3645611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D9160F-3A37-824A-B69B-1372C5298D74}"/>
              </a:ext>
            </a:extLst>
          </p:cNvPr>
          <p:cNvSpPr>
            <a:spLocks noGrp="1"/>
          </p:cNvSpPr>
          <p:nvPr>
            <p:ph idx="1"/>
          </p:nvPr>
        </p:nvSpPr>
        <p:spPr/>
        <p:txBody>
          <a:bodyPr>
            <a:normAutofit lnSpcReduction="10000"/>
          </a:bodyPr>
          <a:lstStyle/>
          <a:p>
            <a:pPr marL="0" indent="0" algn="ctr">
              <a:buNone/>
            </a:pPr>
            <a:r>
              <a:rPr lang="en-US" sz="1400" dirty="0">
                <a:latin typeface="Courier" pitchFamily="2" charset="0"/>
              </a:rPr>
              <a:t>.</a:t>
            </a:r>
            <a:r>
              <a:rPr lang="en-US" sz="1400" dirty="0" err="1">
                <a:latin typeface="Courier" pitchFamily="2" charset="0"/>
              </a:rPr>
              <a:t>oO</a:t>
            </a:r>
            <a:r>
              <a:rPr lang="en-US" sz="1400" dirty="0">
                <a:latin typeface="Courier" pitchFamily="2" charset="0"/>
              </a:rPr>
              <a:t> </a:t>
            </a:r>
            <a:r>
              <a:rPr lang="en-US" sz="1400" dirty="0" err="1">
                <a:latin typeface="Courier" pitchFamily="2" charset="0"/>
              </a:rPr>
              <a:t>Phrack</a:t>
            </a:r>
            <a:r>
              <a:rPr lang="en-US" sz="1400" dirty="0">
                <a:latin typeface="Courier" pitchFamily="2" charset="0"/>
              </a:rPr>
              <a:t> 49 </a:t>
            </a:r>
            <a:r>
              <a:rPr lang="en-US" sz="1400" dirty="0" err="1">
                <a:latin typeface="Courier" pitchFamily="2" charset="0"/>
              </a:rPr>
              <a:t>Oo</a:t>
            </a:r>
            <a:r>
              <a:rPr lang="en-US" sz="1400" dirty="0">
                <a:latin typeface="Courier" pitchFamily="2" charset="0"/>
              </a:rPr>
              <a:t>.</a:t>
            </a:r>
          </a:p>
          <a:p>
            <a:pPr marL="0" indent="0" algn="ctr">
              <a:buNone/>
            </a:pPr>
            <a:endParaRPr lang="en-US" sz="1400" dirty="0">
              <a:latin typeface="Courier" pitchFamily="2" charset="0"/>
            </a:endParaRPr>
          </a:p>
          <a:p>
            <a:pPr marL="0" indent="0" algn="ctr">
              <a:buNone/>
            </a:pPr>
            <a:r>
              <a:rPr lang="en-US" sz="1400" dirty="0">
                <a:latin typeface="Courier" pitchFamily="2" charset="0"/>
              </a:rPr>
              <a:t>Volume Seven, Issue Forty-Nine</a:t>
            </a:r>
          </a:p>
          <a:p>
            <a:pPr marL="0" indent="0" algn="ctr">
              <a:buNone/>
            </a:pPr>
            <a:r>
              <a:rPr lang="en-US" sz="1400" dirty="0">
                <a:latin typeface="Courier" pitchFamily="2" charset="0"/>
              </a:rPr>
              <a:t>                                     </a:t>
            </a:r>
          </a:p>
          <a:p>
            <a:pPr marL="0" indent="0" algn="ctr">
              <a:buNone/>
            </a:pPr>
            <a:r>
              <a:rPr lang="en-US" sz="1400" dirty="0">
                <a:latin typeface="Courier" pitchFamily="2" charset="0"/>
              </a:rPr>
              <a:t>File 14 of 16</a:t>
            </a:r>
          </a:p>
          <a:p>
            <a:pPr marL="0" indent="0" algn="ctr">
              <a:buNone/>
            </a:pPr>
            <a:endParaRPr lang="en-US" sz="1400" dirty="0">
              <a:latin typeface="Courier" pitchFamily="2" charset="0"/>
            </a:endParaRPr>
          </a:p>
          <a:p>
            <a:pPr marL="0" indent="0" algn="ctr">
              <a:buNone/>
            </a:pPr>
            <a:r>
              <a:rPr lang="en-US" sz="1400" dirty="0" err="1">
                <a:latin typeface="Courier" pitchFamily="2" charset="0"/>
              </a:rPr>
              <a:t>BugTraq</a:t>
            </a:r>
            <a:r>
              <a:rPr lang="en-US" sz="1400" dirty="0">
                <a:latin typeface="Courier" pitchFamily="2" charset="0"/>
              </a:rPr>
              <a:t>, r00t, and </a:t>
            </a:r>
            <a:r>
              <a:rPr lang="en-US" sz="1400" dirty="0" err="1">
                <a:latin typeface="Courier" pitchFamily="2" charset="0"/>
              </a:rPr>
              <a:t>Underground.Org</a:t>
            </a:r>
            <a:endParaRPr lang="en-US" sz="1400" dirty="0">
              <a:latin typeface="Courier" pitchFamily="2" charset="0"/>
            </a:endParaRPr>
          </a:p>
          <a:p>
            <a:pPr marL="0" indent="0" algn="ctr">
              <a:buNone/>
            </a:pPr>
            <a:r>
              <a:rPr lang="en-US" sz="1400" dirty="0">
                <a:latin typeface="Courier" pitchFamily="2" charset="0"/>
              </a:rPr>
              <a:t>bring you</a:t>
            </a:r>
          </a:p>
          <a:p>
            <a:pPr marL="0" indent="0" algn="ctr">
              <a:buNone/>
            </a:pPr>
            <a:endParaRPr lang="en-US" sz="1400" dirty="0">
              <a:latin typeface="Courier" pitchFamily="2" charset="0"/>
            </a:endParaRPr>
          </a:p>
          <a:p>
            <a:pPr marL="0" indent="0" algn="ctr">
              <a:buNone/>
            </a:pPr>
            <a:r>
              <a:rPr lang="en-US" sz="1400" dirty="0">
                <a:latin typeface="Courier" pitchFamily="2" charset="0"/>
              </a:rPr>
              <a:t>XXXXXXXXXXXXXXXXXXXXXXXXXXXXXXXXXXXXX</a:t>
            </a:r>
          </a:p>
          <a:p>
            <a:pPr marL="0" indent="0" algn="ctr">
              <a:buNone/>
            </a:pPr>
            <a:r>
              <a:rPr lang="en-US" sz="1400" dirty="0">
                <a:latin typeface="Courier" pitchFamily="2" charset="0"/>
              </a:rPr>
              <a:t>Smashing The Stack For Fun And Profit</a:t>
            </a:r>
          </a:p>
          <a:p>
            <a:pPr marL="0" indent="0" algn="ctr">
              <a:buNone/>
            </a:pPr>
            <a:r>
              <a:rPr lang="en-US" sz="1400" dirty="0">
                <a:latin typeface="Courier" pitchFamily="2" charset="0"/>
              </a:rPr>
              <a:t>XXXXXXXXXXXXXXXXXXXXXXXXXXXXXXXXXXXXX</a:t>
            </a:r>
          </a:p>
          <a:p>
            <a:pPr marL="0" indent="0" algn="ctr">
              <a:buNone/>
            </a:pPr>
            <a:endParaRPr lang="en-US" sz="1400" dirty="0">
              <a:latin typeface="Courier" pitchFamily="2" charset="0"/>
            </a:endParaRPr>
          </a:p>
          <a:p>
            <a:pPr marL="0" indent="0" algn="ctr">
              <a:buNone/>
            </a:pPr>
            <a:r>
              <a:rPr lang="en-US" sz="1400" dirty="0">
                <a:latin typeface="Courier" pitchFamily="2" charset="0"/>
              </a:rPr>
              <a:t>by Aleph One</a:t>
            </a:r>
          </a:p>
          <a:p>
            <a:pPr marL="0" indent="0" algn="ctr">
              <a:buNone/>
            </a:pPr>
            <a:r>
              <a:rPr lang="en-US" sz="1400" dirty="0">
                <a:latin typeface="Courier" pitchFamily="2" charset="0"/>
              </a:rPr>
              <a:t>aleph1@underground.org</a:t>
            </a:r>
            <a:endParaRPr lang="en-GB" sz="1400" dirty="0">
              <a:latin typeface="Courier" pitchFamily="2" charset="0"/>
            </a:endParaRPr>
          </a:p>
        </p:txBody>
      </p:sp>
      <p:sp>
        <p:nvSpPr>
          <p:cNvPr id="3" name="Title 2">
            <a:extLst>
              <a:ext uri="{FF2B5EF4-FFF2-40B4-BE49-F238E27FC236}">
                <a16:creationId xmlns:a16="http://schemas.microsoft.com/office/drawing/2014/main" id="{4E770AB9-8EE0-3E41-9668-526869AFE138}"/>
              </a:ext>
            </a:extLst>
          </p:cNvPr>
          <p:cNvSpPr>
            <a:spLocks noGrp="1"/>
          </p:cNvSpPr>
          <p:nvPr>
            <p:ph type="title"/>
          </p:nvPr>
        </p:nvSpPr>
        <p:spPr/>
        <p:txBody>
          <a:bodyPr/>
          <a:lstStyle/>
          <a:p>
            <a:pPr algn="ctr"/>
            <a:r>
              <a:rPr lang="en-US" dirty="0"/>
              <a:t>.:: Smashing The Stack For Fun And Profit ::.</a:t>
            </a:r>
            <a:endParaRPr lang="en-GB" dirty="0"/>
          </a:p>
        </p:txBody>
      </p:sp>
      <p:sp>
        <p:nvSpPr>
          <p:cNvPr id="4" name="TextBox 3">
            <a:extLst>
              <a:ext uri="{FF2B5EF4-FFF2-40B4-BE49-F238E27FC236}">
                <a16:creationId xmlns:a16="http://schemas.microsoft.com/office/drawing/2014/main" id="{6B5AC66F-5646-0A49-A51C-C54C2909467F}"/>
              </a:ext>
            </a:extLst>
          </p:cNvPr>
          <p:cNvSpPr txBox="1"/>
          <p:nvPr/>
        </p:nvSpPr>
        <p:spPr>
          <a:xfrm>
            <a:off x="4297680" y="6232009"/>
            <a:ext cx="3659976" cy="369332"/>
          </a:xfrm>
          <a:prstGeom prst="rect">
            <a:avLst/>
          </a:prstGeom>
          <a:noFill/>
        </p:spPr>
        <p:txBody>
          <a:bodyPr wrap="none" rtlCol="0">
            <a:spAutoFit/>
          </a:bodyPr>
          <a:lstStyle/>
          <a:p>
            <a:r>
              <a:rPr lang="en-GB" dirty="0"/>
              <a:t>http://</a:t>
            </a:r>
            <a:r>
              <a:rPr lang="en-GB" dirty="0" err="1"/>
              <a:t>phrack.org</a:t>
            </a:r>
            <a:r>
              <a:rPr lang="en-GB" dirty="0"/>
              <a:t>/issues/49/14.htm</a:t>
            </a:r>
          </a:p>
        </p:txBody>
      </p:sp>
      <p:sp>
        <p:nvSpPr>
          <p:cNvPr id="5" name="TextBox 4">
            <a:extLst>
              <a:ext uri="{FF2B5EF4-FFF2-40B4-BE49-F238E27FC236}">
                <a16:creationId xmlns:a16="http://schemas.microsoft.com/office/drawing/2014/main" id="{9E55555B-339D-6F40-8330-D21D5D8C672B}"/>
              </a:ext>
            </a:extLst>
          </p:cNvPr>
          <p:cNvSpPr txBox="1"/>
          <p:nvPr/>
        </p:nvSpPr>
        <p:spPr>
          <a:xfrm>
            <a:off x="3049483" y="6232009"/>
            <a:ext cx="1415837" cy="369332"/>
          </a:xfrm>
          <a:prstGeom prst="rect">
            <a:avLst/>
          </a:prstGeom>
          <a:noFill/>
        </p:spPr>
        <p:txBody>
          <a:bodyPr wrap="none" rtlCol="0">
            <a:spAutoFit/>
          </a:bodyPr>
          <a:lstStyle/>
          <a:p>
            <a:r>
              <a:rPr lang="en-US" dirty="0"/>
              <a:t>1996-11-08 </a:t>
            </a:r>
            <a:endParaRPr lang="en-GB" dirty="0"/>
          </a:p>
        </p:txBody>
      </p:sp>
    </p:spTree>
    <p:extLst>
      <p:ext uri="{BB962C8B-B14F-4D97-AF65-F5344CB8AC3E}">
        <p14:creationId xmlns:p14="http://schemas.microsoft.com/office/powerpoint/2010/main" val="1270924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A89E8-07C9-1B46-9716-560458BFCB7D}"/>
              </a:ext>
            </a:extLst>
          </p:cNvPr>
          <p:cNvSpPr>
            <a:spLocks noGrp="1"/>
          </p:cNvSpPr>
          <p:nvPr>
            <p:ph idx="1"/>
          </p:nvPr>
        </p:nvSpPr>
        <p:spPr/>
        <p:txBody>
          <a:bodyPr/>
          <a:lstStyle/>
          <a:p>
            <a:pPr marL="0" indent="0">
              <a:buNone/>
            </a:pPr>
            <a:r>
              <a:rPr lang="en-GB" dirty="0"/>
              <a:t>Web browser based issue, XXS is the ability of an attacker to execute his JavaScript in a different web page.</a:t>
            </a:r>
          </a:p>
          <a:p>
            <a:pPr marL="0" indent="0">
              <a:buNone/>
            </a:pPr>
            <a:endParaRPr lang="en-GB" dirty="0"/>
          </a:p>
          <a:p>
            <a:pPr marL="0" indent="0">
              <a:buNone/>
            </a:pPr>
            <a:r>
              <a:rPr lang="en-GB" dirty="0"/>
              <a:t>Effect: The attacker can manipulate a third party, e.g. banking website.</a:t>
            </a:r>
          </a:p>
          <a:p>
            <a:pPr mar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id="{ACDB72D6-E3FE-D341-A2D0-2C184F919B3A}"/>
              </a:ext>
            </a:extLst>
          </p:cNvPr>
          <p:cNvSpPr>
            <a:spLocks noGrp="1"/>
          </p:cNvSpPr>
          <p:nvPr>
            <p:ph type="title"/>
          </p:nvPr>
        </p:nvSpPr>
        <p:spPr/>
        <p:txBody>
          <a:bodyPr/>
          <a:lstStyle/>
          <a:p>
            <a:r>
              <a:rPr lang="en-GB" dirty="0"/>
              <a:t>Cross Site Scripting</a:t>
            </a:r>
          </a:p>
        </p:txBody>
      </p:sp>
    </p:spTree>
    <p:extLst>
      <p:ext uri="{BB962C8B-B14F-4D97-AF65-F5344CB8AC3E}">
        <p14:creationId xmlns:p14="http://schemas.microsoft.com/office/powerpoint/2010/main" val="656338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4FFF8-7E10-0745-9987-0009D0F43CA6}"/>
              </a:ext>
            </a:extLst>
          </p:cNvPr>
          <p:cNvSpPr>
            <a:spLocks noGrp="1"/>
          </p:cNvSpPr>
          <p:nvPr>
            <p:ph idx="1"/>
          </p:nvPr>
        </p:nvSpPr>
        <p:spPr/>
        <p:txBody>
          <a:bodyPr/>
          <a:lstStyle/>
          <a:p>
            <a:pPr marL="0" indent="0">
              <a:buNone/>
            </a:pPr>
            <a:r>
              <a:rPr lang="en-GB" dirty="0"/>
              <a:t>SQL = Sequential Query Language, the de facto database query language.</a:t>
            </a:r>
          </a:p>
          <a:p>
            <a:pPr marL="0" indent="0">
              <a:buNone/>
            </a:pPr>
            <a:r>
              <a:rPr lang="en-GB" dirty="0"/>
              <a:t>Typical call in a web app:</a:t>
            </a:r>
          </a:p>
          <a:p>
            <a:pPr marL="0" indent="0">
              <a:buNone/>
            </a:pPr>
            <a:r>
              <a:rPr lang="en-GB" sz="2000" dirty="0">
                <a:latin typeface="Courier" pitchFamily="2" charset="0"/>
              </a:rPr>
              <a:t>result = query(SELECT id FROM users WHERE users=‘%s’ AND password =‘%s’ ,username, password) ;</a:t>
            </a:r>
          </a:p>
          <a:p>
            <a:pPr marL="0" indent="0">
              <a:buNone/>
            </a:pPr>
            <a:endParaRPr lang="en-GB" dirty="0"/>
          </a:p>
          <a:p>
            <a:pPr marL="0" indent="0">
              <a:buNone/>
            </a:pPr>
            <a:r>
              <a:rPr lang="en-GB" dirty="0"/>
              <a:t>Now what happens if </a:t>
            </a:r>
          </a:p>
          <a:p>
            <a:pPr marL="0" indent="0">
              <a:buNone/>
            </a:pPr>
            <a:endParaRPr lang="en-GB" dirty="0"/>
          </a:p>
          <a:p>
            <a:pPr marL="0" indent="0">
              <a:buNone/>
            </a:pPr>
            <a:r>
              <a:rPr lang="en-GB" dirty="0"/>
              <a:t>Password = ’ OR ‘1’=‘1 </a:t>
            </a:r>
          </a:p>
        </p:txBody>
      </p:sp>
      <p:sp>
        <p:nvSpPr>
          <p:cNvPr id="3" name="Title 2">
            <a:extLst>
              <a:ext uri="{FF2B5EF4-FFF2-40B4-BE49-F238E27FC236}">
                <a16:creationId xmlns:a16="http://schemas.microsoft.com/office/drawing/2014/main" id="{865B16D1-BAAA-F04F-BEDC-16D35F9EF85E}"/>
              </a:ext>
            </a:extLst>
          </p:cNvPr>
          <p:cNvSpPr>
            <a:spLocks noGrp="1"/>
          </p:cNvSpPr>
          <p:nvPr>
            <p:ph type="title"/>
          </p:nvPr>
        </p:nvSpPr>
        <p:spPr/>
        <p:txBody>
          <a:bodyPr/>
          <a:lstStyle/>
          <a:p>
            <a:r>
              <a:rPr lang="en-GB" dirty="0"/>
              <a:t>SQL Injection</a:t>
            </a:r>
          </a:p>
        </p:txBody>
      </p:sp>
    </p:spTree>
    <p:extLst>
      <p:ext uri="{BB962C8B-B14F-4D97-AF65-F5344CB8AC3E}">
        <p14:creationId xmlns:p14="http://schemas.microsoft.com/office/powerpoint/2010/main" val="790282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p:nvPr/>
        </p:nvSpPr>
        <p:spPr>
          <a:xfrm>
            <a:off x="2819400" y="5564982"/>
            <a:ext cx="6324600" cy="369332"/>
          </a:xfrm>
          <a:prstGeom prst="rect">
            <a:avLst/>
          </a:prstGeom>
          <a:solidFill>
            <a:schemeClr val="lt1"/>
          </a:solidFill>
          <a:ln>
            <a:noFill/>
          </a:ln>
        </p:spPr>
        <p:txBody>
          <a:bodyPr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 name="Shape 148"/>
          <p:cNvSpPr txBox="1"/>
          <p:nvPr/>
        </p:nvSpPr>
        <p:spPr>
          <a:xfrm>
            <a:off x="514350" y="1085850"/>
            <a:ext cx="6172200" cy="857250"/>
          </a:xfrm>
          <a:prstGeom prst="rect">
            <a:avLst/>
          </a:prstGeom>
          <a:noFill/>
          <a:ln>
            <a:noFill/>
          </a:ln>
        </p:spPr>
        <p:txBody>
          <a:bodyPr wrap="square" lIns="91425" tIns="45700" rIns="91425" bIns="45700" anchor="ctr" anchorCtr="0">
            <a:noAutofit/>
          </a:bodyPr>
          <a:lstStyle/>
          <a:p>
            <a:pPr marL="0" marR="0" lvl="0" indent="-171450" algn="l" rtl="0">
              <a:spcBef>
                <a:spcPts val="0"/>
              </a:spcBef>
              <a:spcAft>
                <a:spcPts val="0"/>
              </a:spcAft>
              <a:buClr>
                <a:srgbClr val="000000"/>
              </a:buClr>
              <a:buSzPts val="2700"/>
              <a:buFont typeface="Times New Roman"/>
              <a:buNone/>
            </a:pPr>
            <a:r>
              <a:rPr lang="en-US" sz="2700" b="1">
                <a:solidFill>
                  <a:srgbClr val="000000"/>
                </a:solidFill>
                <a:latin typeface="Calibri"/>
                <a:ea typeface="Calibri"/>
                <a:cs typeface="Calibri"/>
                <a:sym typeface="Calibri"/>
              </a:rPr>
              <a:t>Events</a:t>
            </a:r>
          </a:p>
        </p:txBody>
      </p:sp>
      <p:pic>
        <p:nvPicPr>
          <p:cNvPr id="150" name="Shape 150"/>
          <p:cNvPicPr preferRelativeResize="0"/>
          <p:nvPr/>
        </p:nvPicPr>
        <p:blipFill rotWithShape="1">
          <a:blip r:embed="rId3">
            <a:alphaModFix/>
          </a:blip>
          <a:srcRect/>
          <a:stretch/>
        </p:blipFill>
        <p:spPr>
          <a:xfrm>
            <a:off x="3800475" y="5562600"/>
            <a:ext cx="5267325" cy="323850"/>
          </a:xfrm>
          <a:prstGeom prst="rect">
            <a:avLst/>
          </a:prstGeom>
          <a:noFill/>
          <a:ln>
            <a:noFill/>
          </a:ln>
        </p:spPr>
      </p:pic>
      <p:sp>
        <p:nvSpPr>
          <p:cNvPr id="151" name="Shape 151"/>
          <p:cNvSpPr txBox="1"/>
          <p:nvPr/>
        </p:nvSpPr>
        <p:spPr>
          <a:xfrm>
            <a:off x="457200" y="365126"/>
            <a:ext cx="8292704" cy="87947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000" b="1" dirty="0">
                <a:solidFill>
                  <a:schemeClr val="dk1"/>
                </a:solidFill>
                <a:latin typeface="Calibri"/>
                <a:ea typeface="Calibri"/>
                <a:cs typeface="Calibri"/>
                <a:sym typeface="Calibri"/>
              </a:rPr>
              <a:t>Global events 2017-2018</a:t>
            </a:r>
          </a:p>
        </p:txBody>
      </p:sp>
      <p:pic>
        <p:nvPicPr>
          <p:cNvPr id="7" name="Picture 6">
            <a:extLst>
              <a:ext uri="{FF2B5EF4-FFF2-40B4-BE49-F238E27FC236}">
                <a16:creationId xmlns:a16="http://schemas.microsoft.com/office/drawing/2014/main" id="{779462AA-E1E5-494C-9953-7C05DC244D21}"/>
              </a:ext>
            </a:extLst>
          </p:cNvPr>
          <p:cNvPicPr/>
          <p:nvPr/>
        </p:nvPicPr>
        <p:blipFill>
          <a:blip r:embed="rId4"/>
          <a:stretch>
            <a:fillRect/>
          </a:stretch>
        </p:blipFill>
        <p:spPr>
          <a:xfrm>
            <a:off x="327468" y="1033124"/>
            <a:ext cx="8552167" cy="4481612"/>
          </a:xfrm>
          <a:prstGeom prst="rect">
            <a:avLst/>
          </a:prstGeom>
        </p:spPr>
      </p:pic>
    </p:spTree>
    <p:extLst>
      <p:ext uri="{BB962C8B-B14F-4D97-AF65-F5344CB8AC3E}">
        <p14:creationId xmlns:p14="http://schemas.microsoft.com/office/powerpoint/2010/main" val="1651061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4FFF8-7E10-0745-9987-0009D0F43CA6}"/>
              </a:ext>
            </a:extLst>
          </p:cNvPr>
          <p:cNvSpPr>
            <a:spLocks noGrp="1"/>
          </p:cNvSpPr>
          <p:nvPr>
            <p:ph idx="1"/>
          </p:nvPr>
        </p:nvSpPr>
        <p:spPr/>
        <p:txBody>
          <a:bodyPr/>
          <a:lstStyle/>
          <a:p>
            <a:pPr marL="0" indent="0">
              <a:buNone/>
            </a:pPr>
            <a:r>
              <a:rPr lang="en-GB" sz="2000" dirty="0">
                <a:latin typeface="Courier" pitchFamily="2" charset="0"/>
              </a:rPr>
              <a:t>result = query(SELECT id FROM users WHERE users=‘%s’ AND password =‘root’ and password=‘’ or ‘1’ = ‘1’ );</a:t>
            </a:r>
          </a:p>
          <a:p>
            <a:pPr marL="0" indent="0">
              <a:buNone/>
            </a:pPr>
            <a:endParaRPr lang="en-GB" dirty="0"/>
          </a:p>
          <a:p>
            <a:pPr marL="0" indent="0">
              <a:buNone/>
            </a:pPr>
            <a:r>
              <a:rPr lang="en-GB" dirty="0"/>
              <a:t>This is always true!</a:t>
            </a:r>
          </a:p>
          <a:p>
            <a:pPr mar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id="{865B16D1-BAAA-F04F-BEDC-16D35F9EF85E}"/>
              </a:ext>
            </a:extLst>
          </p:cNvPr>
          <p:cNvSpPr>
            <a:spLocks noGrp="1"/>
          </p:cNvSpPr>
          <p:nvPr>
            <p:ph type="title"/>
          </p:nvPr>
        </p:nvSpPr>
        <p:spPr/>
        <p:txBody>
          <a:bodyPr/>
          <a:lstStyle/>
          <a:p>
            <a:r>
              <a:rPr lang="en-GB" dirty="0"/>
              <a:t>SQL Injection</a:t>
            </a:r>
          </a:p>
        </p:txBody>
      </p:sp>
    </p:spTree>
    <p:extLst>
      <p:ext uri="{BB962C8B-B14F-4D97-AF65-F5344CB8AC3E}">
        <p14:creationId xmlns:p14="http://schemas.microsoft.com/office/powerpoint/2010/main" val="3741642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096018-F29B-0C45-B6E4-3A67ED1E8348}"/>
              </a:ext>
            </a:extLst>
          </p:cNvPr>
          <p:cNvSpPr>
            <a:spLocks noGrp="1"/>
          </p:cNvSpPr>
          <p:nvPr>
            <p:ph idx="1"/>
          </p:nvPr>
        </p:nvSpPr>
        <p:spPr/>
        <p:txBody>
          <a:bodyPr/>
          <a:lstStyle/>
          <a:p>
            <a:pPr marL="0" indent="0" algn="ctr">
              <a:buNone/>
            </a:pPr>
            <a:r>
              <a:rPr lang="en-GB" b="1" dirty="0"/>
              <a:t>The art of convincing some one to something he shouldn’t. </a:t>
            </a:r>
          </a:p>
        </p:txBody>
      </p:sp>
      <p:sp>
        <p:nvSpPr>
          <p:cNvPr id="3" name="Title 2">
            <a:extLst>
              <a:ext uri="{FF2B5EF4-FFF2-40B4-BE49-F238E27FC236}">
                <a16:creationId xmlns:a16="http://schemas.microsoft.com/office/drawing/2014/main" id="{4354BFCE-6CA0-C34C-9EDB-CD87EBF282F5}"/>
              </a:ext>
            </a:extLst>
          </p:cNvPr>
          <p:cNvSpPr>
            <a:spLocks noGrp="1"/>
          </p:cNvSpPr>
          <p:nvPr>
            <p:ph type="title"/>
          </p:nvPr>
        </p:nvSpPr>
        <p:spPr/>
        <p:txBody>
          <a:bodyPr/>
          <a:lstStyle/>
          <a:p>
            <a:r>
              <a:rPr lang="en-GB" dirty="0"/>
              <a:t>Social engineering</a:t>
            </a:r>
          </a:p>
        </p:txBody>
      </p:sp>
    </p:spTree>
    <p:extLst>
      <p:ext uri="{BB962C8B-B14F-4D97-AF65-F5344CB8AC3E}">
        <p14:creationId xmlns:p14="http://schemas.microsoft.com/office/powerpoint/2010/main" val="2491459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096018-F29B-0C45-B6E4-3A67ED1E8348}"/>
              </a:ext>
            </a:extLst>
          </p:cNvPr>
          <p:cNvSpPr>
            <a:spLocks noGrp="1"/>
          </p:cNvSpPr>
          <p:nvPr>
            <p:ph idx="1"/>
          </p:nvPr>
        </p:nvSpPr>
        <p:spPr>
          <a:xfrm>
            <a:off x="457200" y="2938072"/>
            <a:ext cx="8293100" cy="3244447"/>
          </a:xfrm>
        </p:spPr>
        <p:txBody>
          <a:bodyPr/>
          <a:lstStyle/>
          <a:p>
            <a:pPr marL="0" indent="0" algn="ctr">
              <a:buNone/>
            </a:pPr>
            <a:r>
              <a:rPr lang="en-GB" b="1" dirty="0"/>
              <a:t>The art of convincing some one to something he shouldn’t. </a:t>
            </a:r>
          </a:p>
        </p:txBody>
      </p:sp>
      <p:sp>
        <p:nvSpPr>
          <p:cNvPr id="3" name="Title 2">
            <a:extLst>
              <a:ext uri="{FF2B5EF4-FFF2-40B4-BE49-F238E27FC236}">
                <a16:creationId xmlns:a16="http://schemas.microsoft.com/office/drawing/2014/main" id="{4354BFCE-6CA0-C34C-9EDB-CD87EBF282F5}"/>
              </a:ext>
            </a:extLst>
          </p:cNvPr>
          <p:cNvSpPr>
            <a:spLocks noGrp="1"/>
          </p:cNvSpPr>
          <p:nvPr>
            <p:ph type="title"/>
          </p:nvPr>
        </p:nvSpPr>
        <p:spPr/>
        <p:txBody>
          <a:bodyPr/>
          <a:lstStyle/>
          <a:p>
            <a:r>
              <a:rPr lang="en-GB" dirty="0"/>
              <a:t>Social engineering</a:t>
            </a:r>
          </a:p>
        </p:txBody>
      </p:sp>
      <p:pic>
        <p:nvPicPr>
          <p:cNvPr id="7" name="Shape 451">
            <a:extLst>
              <a:ext uri="{FF2B5EF4-FFF2-40B4-BE49-F238E27FC236}">
                <a16:creationId xmlns:a16="http://schemas.microsoft.com/office/drawing/2014/main" id="{2EA99FB7-1318-174A-9E92-E4EED3B2C8AB}"/>
              </a:ext>
            </a:extLst>
          </p:cNvPr>
          <p:cNvPicPr preferRelativeResize="0"/>
          <p:nvPr/>
        </p:nvPicPr>
        <p:blipFill>
          <a:blip r:embed="rId3">
            <a:alphaModFix/>
            <a:extLst>
              <a:ext uri="{BEBA8EAE-BF5A-486C-A8C5-ECC9F3942E4B}">
                <a14:imgProps xmlns:a14="http://schemas.microsoft.com/office/drawing/2010/main">
                  <a14:imgLayer>
                    <a14:imgEffect>
                      <a14:brightnessContrast bright="-45000"/>
                    </a14:imgEffect>
                  </a14:imgLayer>
                </a14:imgProps>
              </a:ext>
            </a:extLst>
          </a:blip>
          <a:stretch>
            <a:fillRect/>
          </a:stretch>
        </p:blipFill>
        <p:spPr>
          <a:xfrm>
            <a:off x="5564850" y="6563197"/>
            <a:ext cx="323500" cy="252750"/>
          </a:xfrm>
          <a:prstGeom prst="rect">
            <a:avLst/>
          </a:prstGeom>
          <a:noFill/>
          <a:ln>
            <a:noFill/>
          </a:ln>
        </p:spPr>
      </p:pic>
      <p:sp>
        <p:nvSpPr>
          <p:cNvPr id="8" name="Shape 452">
            <a:extLst>
              <a:ext uri="{FF2B5EF4-FFF2-40B4-BE49-F238E27FC236}">
                <a16:creationId xmlns:a16="http://schemas.microsoft.com/office/drawing/2014/main" id="{B9453964-34FC-F546-BB60-B3E0861DEE9C}"/>
              </a:ext>
            </a:extLst>
          </p:cNvPr>
          <p:cNvSpPr txBox="1"/>
          <p:nvPr/>
        </p:nvSpPr>
        <p:spPr>
          <a:xfrm>
            <a:off x="5888350" y="6542125"/>
            <a:ext cx="3705300" cy="294900"/>
          </a:xfrm>
          <a:prstGeom prst="rect">
            <a:avLst/>
          </a:prstGeom>
          <a:noFill/>
          <a:ln>
            <a:noFill/>
          </a:ln>
        </p:spPr>
        <p:txBody>
          <a:bodyPr wrap="square" lIns="91425" tIns="91425" rIns="91425" bIns="91425" anchor="t" anchorCtr="0">
            <a:noAutofit/>
          </a:bodyPr>
          <a:lstStyle/>
          <a:p>
            <a:r>
              <a:rPr lang="en-GB" sz="1100" dirty="0">
                <a:solidFill>
                  <a:schemeClr val="bg2">
                    <a:lumMod val="50000"/>
                  </a:schemeClr>
                </a:solidFill>
                <a:latin typeface="Verdana"/>
                <a:ea typeface="Verdana"/>
                <a:cs typeface="Verdana"/>
                <a:sym typeface="Verdana"/>
              </a:rPr>
              <a:t>CC2 </a:t>
            </a:r>
            <a:r>
              <a:rPr lang="en-GB" sz="1100" dirty="0">
                <a:solidFill>
                  <a:schemeClr val="bg2">
                    <a:lumMod val="50000"/>
                  </a:schemeClr>
                </a:solidFill>
              </a:rPr>
              <a:t> </a:t>
            </a:r>
            <a:r>
              <a:rPr lang="en-US" sz="1100" b="1" dirty="0">
                <a:solidFill>
                  <a:schemeClr val="bg2">
                    <a:lumMod val="50000"/>
                  </a:schemeClr>
                </a:solidFill>
              </a:rPr>
              <a:t>DLG Images</a:t>
            </a:r>
          </a:p>
        </p:txBody>
      </p:sp>
    </p:spTree>
    <p:extLst>
      <p:ext uri="{BB962C8B-B14F-4D97-AF65-F5344CB8AC3E}">
        <p14:creationId xmlns:p14="http://schemas.microsoft.com/office/powerpoint/2010/main" val="3574276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816B2-05B8-3142-A359-46B0EC39BE79}"/>
              </a:ext>
            </a:extLst>
          </p:cNvPr>
          <p:cNvSpPr>
            <a:spLocks noGrp="1"/>
          </p:cNvSpPr>
          <p:nvPr>
            <p:ph idx="1"/>
          </p:nvPr>
        </p:nvSpPr>
        <p:spPr/>
        <p:txBody>
          <a:bodyPr/>
          <a:lstStyle/>
          <a:p>
            <a:r>
              <a:rPr lang="en-GB" dirty="0"/>
              <a:t>CEO Fraud</a:t>
            </a:r>
          </a:p>
          <a:p>
            <a:r>
              <a:rPr lang="en-GB" dirty="0"/>
              <a:t>Microsoft Scam calls</a:t>
            </a:r>
          </a:p>
          <a:p>
            <a:r>
              <a:rPr lang="en-GB" dirty="0"/>
              <a:t>419 Scams</a:t>
            </a:r>
          </a:p>
          <a:p>
            <a:r>
              <a:rPr lang="en-GB" dirty="0"/>
              <a:t>Manipulated websites ….</a:t>
            </a:r>
          </a:p>
          <a:p>
            <a:endParaRPr lang="en-GB" dirty="0"/>
          </a:p>
          <a:p>
            <a:pPr marL="0" indent="0" algn="ctr">
              <a:buNone/>
            </a:pPr>
            <a:r>
              <a:rPr lang="en-GB" b="1" dirty="0">
                <a:solidFill>
                  <a:srgbClr val="FF0000"/>
                </a:solidFill>
              </a:rPr>
              <a:t>Make sure you know who is on the phone! </a:t>
            </a:r>
          </a:p>
          <a:p>
            <a:pPr marL="0" indent="0">
              <a:buNone/>
            </a:pPr>
            <a:endParaRPr lang="en-GB" dirty="0"/>
          </a:p>
          <a:p>
            <a:pPr marL="0" indent="0">
              <a:buNone/>
            </a:pPr>
            <a:endParaRPr lang="en-GB" dirty="0"/>
          </a:p>
          <a:p>
            <a:endParaRPr lang="en-GB" dirty="0"/>
          </a:p>
        </p:txBody>
      </p:sp>
      <p:sp>
        <p:nvSpPr>
          <p:cNvPr id="3" name="Title 2">
            <a:extLst>
              <a:ext uri="{FF2B5EF4-FFF2-40B4-BE49-F238E27FC236}">
                <a16:creationId xmlns:a16="http://schemas.microsoft.com/office/drawing/2014/main" id="{7EE752B9-6E0F-174B-8161-6B5D06BABD94}"/>
              </a:ext>
            </a:extLst>
          </p:cNvPr>
          <p:cNvSpPr>
            <a:spLocks noGrp="1"/>
          </p:cNvSpPr>
          <p:nvPr>
            <p:ph type="title"/>
          </p:nvPr>
        </p:nvSpPr>
        <p:spPr/>
        <p:txBody>
          <a:bodyPr/>
          <a:lstStyle/>
          <a:p>
            <a:r>
              <a:rPr lang="en-GB" dirty="0"/>
              <a:t>Today</a:t>
            </a:r>
          </a:p>
        </p:txBody>
      </p:sp>
    </p:spTree>
    <p:extLst>
      <p:ext uri="{BB962C8B-B14F-4D97-AF65-F5344CB8AC3E}">
        <p14:creationId xmlns:p14="http://schemas.microsoft.com/office/powerpoint/2010/main" val="827993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A343B-F0C2-B04B-B3C8-DE53D1DBB8A2}"/>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E2D8358A-254D-A84E-92BB-6B72AF7F7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19" y="0"/>
            <a:ext cx="8787161" cy="6858000"/>
          </a:xfrm>
          <a:prstGeom prst="rect">
            <a:avLst/>
          </a:prstGeom>
        </p:spPr>
      </p:pic>
    </p:spTree>
    <p:extLst>
      <p:ext uri="{BB962C8B-B14F-4D97-AF65-F5344CB8AC3E}">
        <p14:creationId xmlns:p14="http://schemas.microsoft.com/office/powerpoint/2010/main" val="6634213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C1CF9-425C-C140-8B28-14B60C00D72F}"/>
              </a:ext>
            </a:extLst>
          </p:cNvPr>
          <p:cNvSpPr>
            <a:spLocks noGrp="1"/>
          </p:cNvSpPr>
          <p:nvPr>
            <p:ph type="title"/>
          </p:nvPr>
        </p:nvSpPr>
        <p:spPr/>
        <p:txBody>
          <a:bodyPr/>
          <a:lstStyle/>
          <a:p>
            <a:r>
              <a:rPr lang="en-GB" dirty="0"/>
              <a:t>Malware distribution</a:t>
            </a:r>
          </a:p>
        </p:txBody>
      </p:sp>
      <p:pic>
        <p:nvPicPr>
          <p:cNvPr id="5" name="Picture 4">
            <a:extLst>
              <a:ext uri="{FF2B5EF4-FFF2-40B4-BE49-F238E27FC236}">
                <a16:creationId xmlns:a16="http://schemas.microsoft.com/office/drawing/2014/main" id="{A73D43EC-C5C0-454B-8B78-44FC0BA1B1E3}"/>
              </a:ext>
            </a:extLst>
          </p:cNvPr>
          <p:cNvPicPr>
            <a:picLocks noChangeAspect="1"/>
          </p:cNvPicPr>
          <p:nvPr/>
        </p:nvPicPr>
        <p:blipFill>
          <a:blip r:embed="rId3"/>
          <a:stretch>
            <a:fillRect/>
          </a:stretch>
        </p:blipFill>
        <p:spPr>
          <a:xfrm>
            <a:off x="906780" y="2284730"/>
            <a:ext cx="2544979" cy="2805430"/>
          </a:xfrm>
          <a:prstGeom prst="rect">
            <a:avLst/>
          </a:prstGeom>
        </p:spPr>
      </p:pic>
      <p:pic>
        <p:nvPicPr>
          <p:cNvPr id="7" name="Picture 6">
            <a:extLst>
              <a:ext uri="{FF2B5EF4-FFF2-40B4-BE49-F238E27FC236}">
                <a16:creationId xmlns:a16="http://schemas.microsoft.com/office/drawing/2014/main" id="{52C881B6-5BCC-E04E-9CAC-E26AA39711BA}"/>
              </a:ext>
            </a:extLst>
          </p:cNvPr>
          <p:cNvPicPr>
            <a:picLocks noChangeAspect="1"/>
          </p:cNvPicPr>
          <p:nvPr/>
        </p:nvPicPr>
        <p:blipFill>
          <a:blip r:embed="rId4"/>
          <a:stretch>
            <a:fillRect/>
          </a:stretch>
        </p:blipFill>
        <p:spPr>
          <a:xfrm>
            <a:off x="5846996" y="1828800"/>
            <a:ext cx="1632015" cy="3718560"/>
          </a:xfrm>
          <a:prstGeom prst="rect">
            <a:avLst/>
          </a:prstGeom>
        </p:spPr>
      </p:pic>
      <p:sp>
        <p:nvSpPr>
          <p:cNvPr id="8" name="TextBox 7">
            <a:extLst>
              <a:ext uri="{FF2B5EF4-FFF2-40B4-BE49-F238E27FC236}">
                <a16:creationId xmlns:a16="http://schemas.microsoft.com/office/drawing/2014/main" id="{D989AE5E-19E3-3047-B1F6-3E99172A9E49}"/>
              </a:ext>
            </a:extLst>
          </p:cNvPr>
          <p:cNvSpPr txBox="1"/>
          <p:nvPr/>
        </p:nvSpPr>
        <p:spPr>
          <a:xfrm>
            <a:off x="5937357" y="3687445"/>
            <a:ext cx="1451295" cy="769441"/>
          </a:xfrm>
          <a:prstGeom prst="rect">
            <a:avLst/>
          </a:prstGeom>
          <a:noFill/>
        </p:spPr>
        <p:txBody>
          <a:bodyPr wrap="none" rtlCol="0">
            <a:spAutoFit/>
          </a:bodyPr>
          <a:lstStyle/>
          <a:p>
            <a:pPr algn="ctr"/>
            <a:r>
              <a:rPr lang="en-GB" sz="4400" b="1" dirty="0">
                <a:solidFill>
                  <a:schemeClr val="bg1">
                    <a:lumMod val="95000"/>
                  </a:schemeClr>
                </a:solidFill>
                <a:latin typeface="Calibri" panose="020F0502020204030204" pitchFamily="34" charset="0"/>
                <a:cs typeface="Calibri" panose="020F0502020204030204" pitchFamily="34" charset="0"/>
              </a:rPr>
              <a:t>www</a:t>
            </a:r>
            <a:endParaRPr lang="en-GB" sz="2400" b="1"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367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23513-8EE9-0347-B0A9-86C74EF4B402}"/>
              </a:ext>
            </a:extLst>
          </p:cNvPr>
          <p:cNvSpPr>
            <a:spLocks noGrp="1"/>
          </p:cNvSpPr>
          <p:nvPr>
            <p:ph idx="1"/>
          </p:nvPr>
        </p:nvSpPr>
        <p:spPr/>
        <p:txBody>
          <a:bodyPr/>
          <a:lstStyle/>
          <a:p>
            <a:pPr marL="0" indent="0">
              <a:buNone/>
            </a:pPr>
            <a:r>
              <a:rPr lang="en-GB" dirty="0"/>
              <a:t>We generally speak of </a:t>
            </a:r>
            <a:r>
              <a:rPr lang="en-GB" b="1" dirty="0"/>
              <a:t>malware</a:t>
            </a:r>
            <a:r>
              <a:rPr lang="en-GB" dirty="0"/>
              <a:t> as a generic term. </a:t>
            </a:r>
          </a:p>
          <a:p>
            <a:pPr marL="0" indent="0">
              <a:buNone/>
            </a:pPr>
            <a:endParaRPr lang="en-GB" dirty="0"/>
          </a:p>
          <a:p>
            <a:pPr marL="0" indent="0">
              <a:buNone/>
            </a:pPr>
            <a:r>
              <a:rPr lang="en-GB" dirty="0"/>
              <a:t>Special cases:</a:t>
            </a:r>
          </a:p>
          <a:p>
            <a:r>
              <a:rPr lang="en-GB" dirty="0"/>
              <a:t>Worm -&gt; propagates on its own</a:t>
            </a:r>
          </a:p>
          <a:p>
            <a:r>
              <a:rPr lang="en-GB" dirty="0"/>
              <a:t>Virus -&gt; Needs a host</a:t>
            </a:r>
          </a:p>
          <a:p>
            <a:r>
              <a:rPr lang="en-GB" dirty="0"/>
              <a:t>Trojan -&gt; Commonly used for backdoor</a:t>
            </a:r>
          </a:p>
          <a:p>
            <a:pPr marL="0" indent="0">
              <a:buNone/>
            </a:pPr>
            <a:endParaRPr lang="en-GB" dirty="0"/>
          </a:p>
          <a:p>
            <a:pPr marL="0" indent="0">
              <a:buNone/>
            </a:pPr>
            <a:r>
              <a:rPr lang="en-GB" dirty="0"/>
              <a:t>Not very helpful, so best ignored!</a:t>
            </a:r>
          </a:p>
        </p:txBody>
      </p:sp>
      <p:sp>
        <p:nvSpPr>
          <p:cNvPr id="3" name="Title 2">
            <a:extLst>
              <a:ext uri="{FF2B5EF4-FFF2-40B4-BE49-F238E27FC236}">
                <a16:creationId xmlns:a16="http://schemas.microsoft.com/office/drawing/2014/main" id="{F58CEC0B-6031-3344-B023-51834E2FC4B2}"/>
              </a:ext>
            </a:extLst>
          </p:cNvPr>
          <p:cNvSpPr>
            <a:spLocks noGrp="1"/>
          </p:cNvSpPr>
          <p:nvPr>
            <p:ph type="title"/>
          </p:nvPr>
        </p:nvSpPr>
        <p:spPr/>
        <p:txBody>
          <a:bodyPr/>
          <a:lstStyle/>
          <a:p>
            <a:r>
              <a:rPr lang="en-GB" dirty="0"/>
              <a:t>A bit of Taxonomy</a:t>
            </a:r>
          </a:p>
        </p:txBody>
      </p:sp>
      <p:pic>
        <p:nvPicPr>
          <p:cNvPr id="7" name="Picture 6">
            <a:extLst>
              <a:ext uri="{FF2B5EF4-FFF2-40B4-BE49-F238E27FC236}">
                <a16:creationId xmlns:a16="http://schemas.microsoft.com/office/drawing/2014/main" id="{C207B563-8A44-3842-8ABD-DC75077CB691}"/>
              </a:ext>
            </a:extLst>
          </p:cNvPr>
          <p:cNvPicPr>
            <a:picLocks noChangeAspect="1"/>
          </p:cNvPicPr>
          <p:nvPr/>
        </p:nvPicPr>
        <p:blipFill>
          <a:blip r:embed="rId2"/>
          <a:stretch>
            <a:fillRect/>
          </a:stretch>
        </p:blipFill>
        <p:spPr>
          <a:xfrm>
            <a:off x="6245928" y="2384981"/>
            <a:ext cx="2504372" cy="3425334"/>
          </a:xfrm>
          <a:prstGeom prst="rect">
            <a:avLst/>
          </a:prstGeom>
        </p:spPr>
      </p:pic>
    </p:spTree>
    <p:extLst>
      <p:ext uri="{BB962C8B-B14F-4D97-AF65-F5344CB8AC3E}">
        <p14:creationId xmlns:p14="http://schemas.microsoft.com/office/powerpoint/2010/main" val="2812917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9C1CF9-425C-C140-8B28-14B60C00D72F}"/>
              </a:ext>
            </a:extLst>
          </p:cNvPr>
          <p:cNvSpPr>
            <a:spLocks noGrp="1"/>
          </p:cNvSpPr>
          <p:nvPr>
            <p:ph type="title"/>
          </p:nvPr>
        </p:nvSpPr>
        <p:spPr/>
        <p:txBody>
          <a:bodyPr/>
          <a:lstStyle/>
          <a:p>
            <a:r>
              <a:rPr lang="en-GB" dirty="0"/>
              <a:t>Malware distribution</a:t>
            </a:r>
          </a:p>
        </p:txBody>
      </p:sp>
      <p:pic>
        <p:nvPicPr>
          <p:cNvPr id="5" name="Picture 4">
            <a:extLst>
              <a:ext uri="{FF2B5EF4-FFF2-40B4-BE49-F238E27FC236}">
                <a16:creationId xmlns:a16="http://schemas.microsoft.com/office/drawing/2014/main" id="{A73D43EC-C5C0-454B-8B78-44FC0BA1B1E3}"/>
              </a:ext>
            </a:extLst>
          </p:cNvPr>
          <p:cNvPicPr>
            <a:picLocks noChangeAspect="1"/>
          </p:cNvPicPr>
          <p:nvPr/>
        </p:nvPicPr>
        <p:blipFill>
          <a:blip r:embed="rId3"/>
          <a:stretch>
            <a:fillRect/>
          </a:stretch>
        </p:blipFill>
        <p:spPr>
          <a:xfrm>
            <a:off x="906780" y="2284730"/>
            <a:ext cx="2544979" cy="2805430"/>
          </a:xfrm>
          <a:prstGeom prst="rect">
            <a:avLst/>
          </a:prstGeom>
        </p:spPr>
      </p:pic>
      <p:pic>
        <p:nvPicPr>
          <p:cNvPr id="7" name="Picture 6">
            <a:extLst>
              <a:ext uri="{FF2B5EF4-FFF2-40B4-BE49-F238E27FC236}">
                <a16:creationId xmlns:a16="http://schemas.microsoft.com/office/drawing/2014/main" id="{52C881B6-5BCC-E04E-9CAC-E26AA39711BA}"/>
              </a:ext>
            </a:extLst>
          </p:cNvPr>
          <p:cNvPicPr>
            <a:picLocks noChangeAspect="1"/>
          </p:cNvPicPr>
          <p:nvPr/>
        </p:nvPicPr>
        <p:blipFill>
          <a:blip r:embed="rId4"/>
          <a:stretch>
            <a:fillRect/>
          </a:stretch>
        </p:blipFill>
        <p:spPr>
          <a:xfrm>
            <a:off x="5846996" y="1828800"/>
            <a:ext cx="1632015" cy="3718560"/>
          </a:xfrm>
          <a:prstGeom prst="rect">
            <a:avLst/>
          </a:prstGeom>
        </p:spPr>
      </p:pic>
      <p:sp>
        <p:nvSpPr>
          <p:cNvPr id="8" name="TextBox 7">
            <a:extLst>
              <a:ext uri="{FF2B5EF4-FFF2-40B4-BE49-F238E27FC236}">
                <a16:creationId xmlns:a16="http://schemas.microsoft.com/office/drawing/2014/main" id="{D989AE5E-19E3-3047-B1F6-3E99172A9E49}"/>
              </a:ext>
            </a:extLst>
          </p:cNvPr>
          <p:cNvSpPr txBox="1"/>
          <p:nvPr/>
        </p:nvSpPr>
        <p:spPr>
          <a:xfrm>
            <a:off x="5937357" y="3687445"/>
            <a:ext cx="1451295" cy="769441"/>
          </a:xfrm>
          <a:prstGeom prst="rect">
            <a:avLst/>
          </a:prstGeom>
          <a:noFill/>
        </p:spPr>
        <p:txBody>
          <a:bodyPr wrap="none" rtlCol="0">
            <a:spAutoFit/>
          </a:bodyPr>
          <a:lstStyle/>
          <a:p>
            <a:pPr algn="ctr"/>
            <a:r>
              <a:rPr lang="en-GB" sz="4400" b="1" dirty="0">
                <a:solidFill>
                  <a:schemeClr val="bg1">
                    <a:lumMod val="95000"/>
                  </a:schemeClr>
                </a:solidFill>
                <a:latin typeface="Calibri" panose="020F0502020204030204" pitchFamily="34" charset="0"/>
                <a:cs typeface="Calibri" panose="020F0502020204030204" pitchFamily="34" charset="0"/>
              </a:rPr>
              <a:t>www</a:t>
            </a:r>
            <a:endParaRPr lang="en-GB" sz="2400" b="1"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3119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3D9078-7CD1-4744-B1D7-B04F520CEFC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4F9B6C1F-1826-B048-AD5B-A9786C68B3E4}"/>
              </a:ext>
            </a:extLst>
          </p:cNvPr>
          <p:cNvPicPr>
            <a:picLocks noChangeAspect="1"/>
          </p:cNvPicPr>
          <p:nvPr/>
        </p:nvPicPr>
        <p:blipFill>
          <a:blip r:embed="rId3"/>
          <a:stretch>
            <a:fillRect/>
          </a:stretch>
        </p:blipFill>
        <p:spPr>
          <a:xfrm>
            <a:off x="20577" y="0"/>
            <a:ext cx="9102845" cy="6858000"/>
          </a:xfrm>
          <a:prstGeom prst="rect">
            <a:avLst/>
          </a:prstGeom>
        </p:spPr>
      </p:pic>
    </p:spTree>
    <p:extLst>
      <p:ext uri="{BB962C8B-B14F-4D97-AF65-F5344CB8AC3E}">
        <p14:creationId xmlns:p14="http://schemas.microsoft.com/office/powerpoint/2010/main" val="2988208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AFE21A-920C-A04A-83B6-A3AE2957E9B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7656DCF-A999-7940-A26B-DD9CD4A634C8}"/>
              </a:ext>
            </a:extLst>
          </p:cNvPr>
          <p:cNvPicPr>
            <a:picLocks noChangeAspect="1"/>
          </p:cNvPicPr>
          <p:nvPr/>
        </p:nvPicPr>
        <p:blipFill>
          <a:blip r:embed="rId3"/>
          <a:stretch>
            <a:fillRect/>
          </a:stretch>
        </p:blipFill>
        <p:spPr>
          <a:xfrm>
            <a:off x="932366" y="0"/>
            <a:ext cx="7279268" cy="6858000"/>
          </a:xfrm>
          <a:prstGeom prst="rect">
            <a:avLst/>
          </a:prstGeom>
        </p:spPr>
      </p:pic>
    </p:spTree>
    <p:extLst>
      <p:ext uri="{BB962C8B-B14F-4D97-AF65-F5344CB8AC3E}">
        <p14:creationId xmlns:p14="http://schemas.microsoft.com/office/powerpoint/2010/main" val="2056806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p:nvPr/>
        </p:nvSpPr>
        <p:spPr>
          <a:xfrm>
            <a:off x="457200" y="990600"/>
            <a:ext cx="8324850" cy="5241532"/>
          </a:xfrm>
          <a:prstGeom prst="rect">
            <a:avLst/>
          </a:prstGeom>
          <a:noFill/>
          <a:ln>
            <a:noFill/>
          </a:ln>
        </p:spPr>
        <p:txBody>
          <a:bodyPr wrap="square" lIns="67500" tIns="35100" rIns="67500" bIns="35100" anchor="t" anchorCtr="0">
            <a:noAutofit/>
          </a:bodyPr>
          <a:lstStyle/>
          <a:p>
            <a:pPr marL="257175" marR="0" lvl="0" indent="-257175"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FIRST maintains a </a:t>
            </a:r>
            <a:r>
              <a:rPr lang="en-US" sz="2400" b="1">
                <a:solidFill>
                  <a:srgbClr val="000000"/>
                </a:solidFill>
                <a:latin typeface="Calibri"/>
                <a:ea typeface="Calibri"/>
                <a:cs typeface="Calibri"/>
                <a:sym typeface="Calibri"/>
              </a:rPr>
              <a:t>CSIRT and PSIRT Services Framework</a:t>
            </a:r>
          </a:p>
          <a:p>
            <a:pPr marL="814388" marR="0" lvl="1" indent="-257175"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Details all services typically offered by CSIRT</a:t>
            </a:r>
          </a:p>
          <a:p>
            <a:pPr marL="814388" marR="0" lvl="1" indent="-257175"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Offers a roadmap and guide for CSIRT as they expand capability</a:t>
            </a:r>
            <a:br>
              <a:rPr lang="en-US" sz="2400" b="0" i="0" u="none" strike="noStrike" cap="none">
                <a:solidFill>
                  <a:srgbClr val="000000"/>
                </a:solidFill>
                <a:latin typeface="Calibri"/>
                <a:ea typeface="Calibri"/>
                <a:cs typeface="Calibri"/>
                <a:sym typeface="Calibri"/>
              </a:rPr>
            </a:br>
            <a:endParaRPr lang="en-US" sz="2400" b="0" i="0" u="none" strike="noStrike" cap="none">
              <a:solidFill>
                <a:srgbClr val="000000"/>
              </a:solidFill>
              <a:latin typeface="Calibri"/>
              <a:ea typeface="Calibri"/>
              <a:cs typeface="Calibri"/>
              <a:sym typeface="Calibri"/>
            </a:endParaRPr>
          </a:p>
          <a:p>
            <a:pPr marL="257175" marR="0" lvl="0" indent="-257175"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FIRST </a:t>
            </a:r>
            <a:r>
              <a:rPr lang="en-US" sz="2400" b="1">
                <a:solidFill>
                  <a:srgbClr val="000000"/>
                </a:solidFill>
                <a:latin typeface="Calibri"/>
                <a:ea typeface="Calibri"/>
                <a:cs typeface="Calibri"/>
                <a:sym typeface="Calibri"/>
              </a:rPr>
              <a:t>develops training </a:t>
            </a:r>
            <a:r>
              <a:rPr lang="en-US" sz="2400">
                <a:solidFill>
                  <a:srgbClr val="000000"/>
                </a:solidFill>
                <a:latin typeface="Calibri"/>
                <a:ea typeface="Calibri"/>
                <a:cs typeface="Calibri"/>
                <a:sym typeface="Calibri"/>
              </a:rPr>
              <a:t>for individual services</a:t>
            </a:r>
          </a:p>
          <a:p>
            <a:pPr marL="814388" marR="0" lvl="1" indent="-257175"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CSIRT Fundamentals, Incident Coordination, Information Sources</a:t>
            </a:r>
          </a:p>
          <a:p>
            <a:pPr marL="814388" marR="0" lvl="1" indent="-257175"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All materials are Creative Commons licensed and available for free</a:t>
            </a:r>
          </a:p>
          <a:p>
            <a:pPr marL="814388" marR="0" lvl="1" indent="-257175" algn="l" rtl="0">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257175" marR="0" lvl="0" indent="-257175"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FIRST </a:t>
            </a:r>
            <a:r>
              <a:rPr lang="en-US" sz="2400" b="1">
                <a:solidFill>
                  <a:srgbClr val="000000"/>
                </a:solidFill>
                <a:latin typeface="Calibri"/>
                <a:ea typeface="Calibri"/>
                <a:cs typeface="Calibri"/>
                <a:sym typeface="Calibri"/>
              </a:rPr>
              <a:t>delivers training </a:t>
            </a:r>
            <a:r>
              <a:rPr lang="en-US" sz="2400">
                <a:solidFill>
                  <a:srgbClr val="000000"/>
                </a:solidFill>
                <a:latin typeface="Calibri"/>
                <a:ea typeface="Calibri"/>
                <a:cs typeface="Calibri"/>
                <a:sym typeface="Calibri"/>
              </a:rPr>
              <a:t>with partners and at events</a:t>
            </a:r>
          </a:p>
          <a:p>
            <a:pPr marL="814388" marR="0" lvl="1" indent="-257175" algn="l" rtl="0">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Roster of trainer-practitioners</a:t>
            </a:r>
          </a:p>
          <a:p>
            <a:pPr marL="257175" marR="0" lvl="0" indent="-257175" algn="l" rtl="0">
              <a:spcBef>
                <a:spcPts val="0"/>
              </a:spcBef>
              <a:spcAft>
                <a:spcPts val="0"/>
              </a:spcAft>
              <a:buClr>
                <a:srgbClr val="000000"/>
              </a:buClr>
              <a:buSzPts val="2400"/>
              <a:buFont typeface="Arial"/>
              <a:buNone/>
            </a:pPr>
            <a:endParaRPr sz="2400">
              <a:solidFill>
                <a:srgbClr val="000000"/>
              </a:solidFill>
              <a:latin typeface="Calibri"/>
              <a:ea typeface="Calibri"/>
              <a:cs typeface="Calibri"/>
              <a:sym typeface="Calibri"/>
            </a:endParaRPr>
          </a:p>
        </p:txBody>
      </p:sp>
      <p:sp>
        <p:nvSpPr>
          <p:cNvPr id="157" name="Shape 157"/>
          <p:cNvSpPr txBox="1"/>
          <p:nvPr/>
        </p:nvSpPr>
        <p:spPr>
          <a:xfrm>
            <a:off x="457200" y="365126"/>
            <a:ext cx="8292704" cy="879475"/>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3000" b="1">
                <a:solidFill>
                  <a:schemeClr val="dk1"/>
                </a:solidFill>
                <a:latin typeface="Calibri"/>
                <a:ea typeface="Calibri"/>
                <a:cs typeface="Calibri"/>
                <a:sym typeface="Calibri"/>
              </a:rPr>
              <a:t>Training and education</a:t>
            </a:r>
          </a:p>
        </p:txBody>
      </p:sp>
    </p:spTree>
    <p:extLst>
      <p:ext uri="{BB962C8B-B14F-4D97-AF65-F5344CB8AC3E}">
        <p14:creationId xmlns:p14="http://schemas.microsoft.com/office/powerpoint/2010/main" val="2679312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Drive by</a:t>
            </a:r>
          </a:p>
        </p:txBody>
      </p:sp>
      <p:pic>
        <p:nvPicPr>
          <p:cNvPr id="7" name="Picture 6">
            <a:extLst>
              <a:ext uri="{FF2B5EF4-FFF2-40B4-BE49-F238E27FC236}">
                <a16:creationId xmlns:a16="http://schemas.microsoft.com/office/drawing/2014/main" id="{4E817DA8-9B4F-5640-90A3-C680C8562221}"/>
              </a:ext>
            </a:extLst>
          </p:cNvPr>
          <p:cNvPicPr>
            <a:picLocks noChangeAspect="1"/>
          </p:cNvPicPr>
          <p:nvPr/>
        </p:nvPicPr>
        <p:blipFill>
          <a:blip r:embed="rId2"/>
          <a:stretch>
            <a:fillRect/>
          </a:stretch>
        </p:blipFill>
        <p:spPr>
          <a:xfrm>
            <a:off x="4115483" y="2545080"/>
            <a:ext cx="976533" cy="2225040"/>
          </a:xfrm>
          <a:prstGeom prst="rect">
            <a:avLst/>
          </a:prstGeom>
        </p:spPr>
      </p:pic>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sp>
        <p:nvSpPr>
          <p:cNvPr id="12" name="TextBox 11">
            <a:extLst>
              <a:ext uri="{FF2B5EF4-FFF2-40B4-BE49-F238E27FC236}">
                <a16:creationId xmlns:a16="http://schemas.microsoft.com/office/drawing/2014/main" id="{C4091E5E-A120-CD49-9B3C-E87D1DB106A5}"/>
              </a:ext>
            </a:extLst>
          </p:cNvPr>
          <p:cNvSpPr txBox="1"/>
          <p:nvPr/>
        </p:nvSpPr>
        <p:spPr>
          <a:xfrm>
            <a:off x="3955654" y="5029200"/>
            <a:ext cx="120244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Webserver</a:t>
            </a:r>
          </a:p>
        </p:txBody>
      </p:sp>
      <p:sp>
        <p:nvSpPr>
          <p:cNvPr id="13" name="TextBox 12">
            <a:extLst>
              <a:ext uri="{FF2B5EF4-FFF2-40B4-BE49-F238E27FC236}">
                <a16:creationId xmlns:a16="http://schemas.microsoft.com/office/drawing/2014/main" id="{EF495495-A79A-3548-A40A-45DF568784AB}"/>
              </a:ext>
            </a:extLst>
          </p:cNvPr>
          <p:cNvSpPr txBox="1"/>
          <p:nvPr/>
        </p:nvSpPr>
        <p:spPr>
          <a:xfrm>
            <a:off x="1158240" y="1859280"/>
            <a:ext cx="748923" cy="769441"/>
          </a:xfrm>
          <a:prstGeom prst="rect">
            <a:avLst/>
          </a:prstGeom>
          <a:noFill/>
        </p:spPr>
        <p:txBody>
          <a:bodyPr wrap="none" rtlCol="0">
            <a:spAutoFit/>
          </a:bodyPr>
          <a:lstStyle/>
          <a:p>
            <a:r>
              <a:rPr lang="en-GB" sz="4400" dirty="0"/>
              <a:t>😃</a:t>
            </a:r>
          </a:p>
        </p:txBody>
      </p:sp>
      <p:cxnSp>
        <p:nvCxnSpPr>
          <p:cNvPr id="15" name="Straight Arrow Connector 14">
            <a:extLst>
              <a:ext uri="{FF2B5EF4-FFF2-40B4-BE49-F238E27FC236}">
                <a16:creationId xmlns:a16="http://schemas.microsoft.com/office/drawing/2014/main" id="{E48E4316-3A58-FC44-92EC-1ABC68E8B470}"/>
              </a:ext>
            </a:extLst>
          </p:cNvPr>
          <p:cNvCxnSpPr/>
          <p:nvPr/>
        </p:nvCxnSpPr>
        <p:spPr>
          <a:xfrm flipH="1" flipV="1">
            <a:off x="2461006" y="2545080"/>
            <a:ext cx="1348994" cy="990600"/>
          </a:xfrm>
          <a:prstGeom prst="straightConnector1">
            <a:avLst/>
          </a:prstGeom>
          <a:ln w="57150">
            <a:solidFill>
              <a:schemeClr val="accent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114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Drive by</a:t>
            </a:r>
          </a:p>
        </p:txBody>
      </p:sp>
      <p:pic>
        <p:nvPicPr>
          <p:cNvPr id="7" name="Picture 6">
            <a:extLst>
              <a:ext uri="{FF2B5EF4-FFF2-40B4-BE49-F238E27FC236}">
                <a16:creationId xmlns:a16="http://schemas.microsoft.com/office/drawing/2014/main" id="{4E817DA8-9B4F-5640-90A3-C680C8562221}"/>
              </a:ext>
            </a:extLst>
          </p:cNvPr>
          <p:cNvPicPr>
            <a:picLocks noChangeAspect="1"/>
          </p:cNvPicPr>
          <p:nvPr/>
        </p:nvPicPr>
        <p:blipFill>
          <a:blip r:embed="rId2"/>
          <a:stretch>
            <a:fillRect/>
          </a:stretch>
        </p:blipFill>
        <p:spPr>
          <a:xfrm>
            <a:off x="4115483" y="2545080"/>
            <a:ext cx="976533" cy="2225040"/>
          </a:xfrm>
          <a:prstGeom prst="rect">
            <a:avLst/>
          </a:prstGeom>
        </p:spPr>
      </p:pic>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sp>
        <p:nvSpPr>
          <p:cNvPr id="12" name="TextBox 11">
            <a:extLst>
              <a:ext uri="{FF2B5EF4-FFF2-40B4-BE49-F238E27FC236}">
                <a16:creationId xmlns:a16="http://schemas.microsoft.com/office/drawing/2014/main" id="{C4091E5E-A120-CD49-9B3C-E87D1DB106A5}"/>
              </a:ext>
            </a:extLst>
          </p:cNvPr>
          <p:cNvSpPr txBox="1"/>
          <p:nvPr/>
        </p:nvSpPr>
        <p:spPr>
          <a:xfrm>
            <a:off x="3955654" y="5029200"/>
            <a:ext cx="120244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Webserver</a:t>
            </a:r>
          </a:p>
        </p:txBody>
      </p:sp>
      <p:sp>
        <p:nvSpPr>
          <p:cNvPr id="13" name="TextBox 12">
            <a:extLst>
              <a:ext uri="{FF2B5EF4-FFF2-40B4-BE49-F238E27FC236}">
                <a16:creationId xmlns:a16="http://schemas.microsoft.com/office/drawing/2014/main" id="{EF495495-A79A-3548-A40A-45DF568784AB}"/>
              </a:ext>
            </a:extLst>
          </p:cNvPr>
          <p:cNvSpPr txBox="1"/>
          <p:nvPr/>
        </p:nvSpPr>
        <p:spPr>
          <a:xfrm>
            <a:off x="1158240" y="1859280"/>
            <a:ext cx="748923" cy="769441"/>
          </a:xfrm>
          <a:prstGeom prst="rect">
            <a:avLst/>
          </a:prstGeom>
          <a:noFill/>
        </p:spPr>
        <p:txBody>
          <a:bodyPr wrap="none" rtlCol="0">
            <a:spAutoFit/>
          </a:bodyPr>
          <a:lstStyle/>
          <a:p>
            <a:r>
              <a:rPr lang="en-GB" sz="4400" dirty="0"/>
              <a:t>😃</a:t>
            </a:r>
          </a:p>
        </p:txBody>
      </p:sp>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4"/>
          <a:stretch>
            <a:fillRect/>
          </a:stretch>
        </p:blipFill>
        <p:spPr>
          <a:xfrm>
            <a:off x="7062984" y="1035050"/>
            <a:ext cx="1226705" cy="1510030"/>
          </a:xfrm>
          <a:prstGeom prst="rect">
            <a:avLst/>
          </a:prstGeom>
        </p:spPr>
      </p:pic>
      <p:cxnSp>
        <p:nvCxnSpPr>
          <p:cNvPr id="14" name="Straight Arrow Connector 13">
            <a:extLst>
              <a:ext uri="{FF2B5EF4-FFF2-40B4-BE49-F238E27FC236}">
                <a16:creationId xmlns:a16="http://schemas.microsoft.com/office/drawing/2014/main" id="{AFFB0CA5-A5F5-5A46-ADBE-D9AC5C922F82}"/>
              </a:ext>
            </a:extLst>
          </p:cNvPr>
          <p:cNvCxnSpPr>
            <a:cxnSpLocks/>
          </p:cNvCxnSpPr>
          <p:nvPr/>
        </p:nvCxnSpPr>
        <p:spPr>
          <a:xfrm flipH="1">
            <a:off x="5378664" y="2244000"/>
            <a:ext cx="1448856" cy="918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83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Drive by</a:t>
            </a:r>
          </a:p>
        </p:txBody>
      </p:sp>
      <p:pic>
        <p:nvPicPr>
          <p:cNvPr id="7" name="Picture 6">
            <a:extLst>
              <a:ext uri="{FF2B5EF4-FFF2-40B4-BE49-F238E27FC236}">
                <a16:creationId xmlns:a16="http://schemas.microsoft.com/office/drawing/2014/main" id="{4E817DA8-9B4F-5640-90A3-C680C8562221}"/>
              </a:ext>
            </a:extLst>
          </p:cNvPr>
          <p:cNvPicPr>
            <a:picLocks noChangeAspect="1"/>
          </p:cNvPicPr>
          <p:nvPr/>
        </p:nvPicPr>
        <p:blipFill>
          <a:blip r:embed="rId3"/>
          <a:stretch>
            <a:fillRect/>
          </a:stretch>
        </p:blipFill>
        <p:spPr>
          <a:xfrm>
            <a:off x="4115483" y="2545080"/>
            <a:ext cx="976533" cy="2225039"/>
          </a:xfrm>
          <a:prstGeom prst="rect">
            <a:avLst/>
          </a:prstGeom>
        </p:spPr>
      </p:pic>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sp>
        <p:nvSpPr>
          <p:cNvPr id="12" name="TextBox 11">
            <a:extLst>
              <a:ext uri="{FF2B5EF4-FFF2-40B4-BE49-F238E27FC236}">
                <a16:creationId xmlns:a16="http://schemas.microsoft.com/office/drawing/2014/main" id="{C4091E5E-A120-CD49-9B3C-E87D1DB106A5}"/>
              </a:ext>
            </a:extLst>
          </p:cNvPr>
          <p:cNvSpPr txBox="1"/>
          <p:nvPr/>
        </p:nvSpPr>
        <p:spPr>
          <a:xfrm>
            <a:off x="3955654" y="5029200"/>
            <a:ext cx="120244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Webserver</a:t>
            </a:r>
          </a:p>
        </p:txBody>
      </p:sp>
      <p:sp>
        <p:nvSpPr>
          <p:cNvPr id="13" name="TextBox 12">
            <a:extLst>
              <a:ext uri="{FF2B5EF4-FFF2-40B4-BE49-F238E27FC236}">
                <a16:creationId xmlns:a16="http://schemas.microsoft.com/office/drawing/2014/main" id="{EF495495-A79A-3548-A40A-45DF568784AB}"/>
              </a:ext>
            </a:extLst>
          </p:cNvPr>
          <p:cNvSpPr txBox="1"/>
          <p:nvPr/>
        </p:nvSpPr>
        <p:spPr>
          <a:xfrm>
            <a:off x="1158240" y="1859280"/>
            <a:ext cx="748923" cy="769441"/>
          </a:xfrm>
          <a:prstGeom prst="rect">
            <a:avLst/>
          </a:prstGeom>
          <a:noFill/>
        </p:spPr>
        <p:txBody>
          <a:bodyPr wrap="none" rtlCol="0">
            <a:spAutoFit/>
          </a:bodyPr>
          <a:lstStyle/>
          <a:p>
            <a:r>
              <a:rPr lang="en-GB" sz="4400" dirty="0"/>
              <a:t>😃</a:t>
            </a:r>
          </a:p>
        </p:txBody>
      </p:sp>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5"/>
          <a:stretch>
            <a:fillRect/>
          </a:stretch>
        </p:blipFill>
        <p:spPr>
          <a:xfrm>
            <a:off x="7062984" y="1035050"/>
            <a:ext cx="1226705" cy="1510030"/>
          </a:xfrm>
          <a:prstGeom prst="rect">
            <a:avLst/>
          </a:prstGeom>
        </p:spPr>
      </p:pic>
      <p:cxnSp>
        <p:nvCxnSpPr>
          <p:cNvPr id="14" name="Straight Arrow Connector 13">
            <a:extLst>
              <a:ext uri="{FF2B5EF4-FFF2-40B4-BE49-F238E27FC236}">
                <a16:creationId xmlns:a16="http://schemas.microsoft.com/office/drawing/2014/main" id="{AFFB0CA5-A5F5-5A46-ADBE-D9AC5C922F82}"/>
              </a:ext>
            </a:extLst>
          </p:cNvPr>
          <p:cNvCxnSpPr>
            <a:cxnSpLocks/>
          </p:cNvCxnSpPr>
          <p:nvPr/>
        </p:nvCxnSpPr>
        <p:spPr>
          <a:xfrm flipH="1">
            <a:off x="5378664" y="2244000"/>
            <a:ext cx="1448856" cy="918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532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Drive by</a:t>
            </a:r>
          </a:p>
        </p:txBody>
      </p:sp>
      <p:pic>
        <p:nvPicPr>
          <p:cNvPr id="7" name="Picture 6">
            <a:extLst>
              <a:ext uri="{FF2B5EF4-FFF2-40B4-BE49-F238E27FC236}">
                <a16:creationId xmlns:a16="http://schemas.microsoft.com/office/drawing/2014/main" id="{4E817DA8-9B4F-5640-90A3-C680C8562221}"/>
              </a:ext>
            </a:extLst>
          </p:cNvPr>
          <p:cNvPicPr>
            <a:picLocks noChangeAspect="1"/>
          </p:cNvPicPr>
          <p:nvPr/>
        </p:nvPicPr>
        <p:blipFill>
          <a:blip r:embed="rId3"/>
          <a:stretch>
            <a:fillRect/>
          </a:stretch>
        </p:blipFill>
        <p:spPr>
          <a:xfrm>
            <a:off x="4115483" y="2545080"/>
            <a:ext cx="976533" cy="2225039"/>
          </a:xfrm>
          <a:prstGeom prst="rect">
            <a:avLst/>
          </a:prstGeom>
        </p:spPr>
      </p:pic>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1" name="Picture 10">
            <a:extLst>
              <a:ext uri="{FF2B5EF4-FFF2-40B4-BE49-F238E27FC236}">
                <a16:creationId xmlns:a16="http://schemas.microsoft.com/office/drawing/2014/main" id="{273401EE-A3E8-E447-99FE-30E5F6C0F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sp>
        <p:nvSpPr>
          <p:cNvPr id="12" name="TextBox 11">
            <a:extLst>
              <a:ext uri="{FF2B5EF4-FFF2-40B4-BE49-F238E27FC236}">
                <a16:creationId xmlns:a16="http://schemas.microsoft.com/office/drawing/2014/main" id="{C4091E5E-A120-CD49-9B3C-E87D1DB106A5}"/>
              </a:ext>
            </a:extLst>
          </p:cNvPr>
          <p:cNvSpPr txBox="1"/>
          <p:nvPr/>
        </p:nvSpPr>
        <p:spPr>
          <a:xfrm>
            <a:off x="3955654" y="5029200"/>
            <a:ext cx="1202445"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Webserver</a:t>
            </a:r>
          </a:p>
        </p:txBody>
      </p:sp>
      <p:cxnSp>
        <p:nvCxnSpPr>
          <p:cNvPr id="15" name="Straight Arrow Connector 14">
            <a:extLst>
              <a:ext uri="{FF2B5EF4-FFF2-40B4-BE49-F238E27FC236}">
                <a16:creationId xmlns:a16="http://schemas.microsoft.com/office/drawing/2014/main" id="{E48E4316-3A58-FC44-92EC-1ABC68E8B470}"/>
              </a:ext>
            </a:extLst>
          </p:cNvPr>
          <p:cNvCxnSpPr/>
          <p:nvPr/>
        </p:nvCxnSpPr>
        <p:spPr>
          <a:xfrm flipH="1" flipV="1">
            <a:off x="2461006" y="2545080"/>
            <a:ext cx="1348994"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6"/>
          <a:stretch>
            <a:fillRect/>
          </a:stretch>
        </p:blipFill>
        <p:spPr>
          <a:xfrm>
            <a:off x="7062984" y="1035050"/>
            <a:ext cx="1226705" cy="1510030"/>
          </a:xfrm>
          <a:prstGeom prst="rect">
            <a:avLst/>
          </a:prstGeom>
        </p:spPr>
      </p:pic>
    </p:spTree>
    <p:extLst>
      <p:ext uri="{BB962C8B-B14F-4D97-AF65-F5344CB8AC3E}">
        <p14:creationId xmlns:p14="http://schemas.microsoft.com/office/powerpoint/2010/main" val="2963308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Botnets</a:t>
            </a:r>
          </a:p>
        </p:txBody>
      </p:sp>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1" name="Picture 10">
            <a:extLst>
              <a:ext uri="{FF2B5EF4-FFF2-40B4-BE49-F238E27FC236}">
                <a16:creationId xmlns:a16="http://schemas.microsoft.com/office/drawing/2014/main" id="{273401EE-A3E8-E447-99FE-30E5F6C0F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5"/>
          <a:stretch>
            <a:fillRect/>
          </a:stretch>
        </p:blipFill>
        <p:spPr>
          <a:xfrm>
            <a:off x="7062984" y="1035050"/>
            <a:ext cx="1226705" cy="1510030"/>
          </a:xfrm>
          <a:prstGeom prst="rect">
            <a:avLst/>
          </a:prstGeom>
        </p:spPr>
      </p:pic>
    </p:spTree>
    <p:extLst>
      <p:ext uri="{BB962C8B-B14F-4D97-AF65-F5344CB8AC3E}">
        <p14:creationId xmlns:p14="http://schemas.microsoft.com/office/powerpoint/2010/main" val="41112350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Botnets</a:t>
            </a:r>
          </a:p>
        </p:txBody>
      </p:sp>
      <p:grpSp>
        <p:nvGrpSpPr>
          <p:cNvPr id="2" name="Group 1">
            <a:extLst>
              <a:ext uri="{FF2B5EF4-FFF2-40B4-BE49-F238E27FC236}">
                <a16:creationId xmlns:a16="http://schemas.microsoft.com/office/drawing/2014/main" id="{400CC9D5-DB54-A848-8736-CF04763C93C0}"/>
              </a:ext>
            </a:extLst>
          </p:cNvPr>
          <p:cNvGrpSpPr/>
          <p:nvPr/>
        </p:nvGrpSpPr>
        <p:grpSpPr>
          <a:xfrm>
            <a:off x="580756" y="1376147"/>
            <a:ext cx="1880250" cy="1880251"/>
            <a:chOff x="580756" y="1376147"/>
            <a:chExt cx="1880250" cy="1880251"/>
          </a:xfrm>
        </p:grpSpPr>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1" name="Picture 10">
              <a:extLst>
                <a:ext uri="{FF2B5EF4-FFF2-40B4-BE49-F238E27FC236}">
                  <a16:creationId xmlns:a16="http://schemas.microsoft.com/office/drawing/2014/main" id="{273401EE-A3E8-E447-99FE-30E5F6C0F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5"/>
          <a:stretch>
            <a:fillRect/>
          </a:stretch>
        </p:blipFill>
        <p:spPr>
          <a:xfrm>
            <a:off x="7062984" y="1035050"/>
            <a:ext cx="1226705" cy="1510030"/>
          </a:xfrm>
          <a:prstGeom prst="rect">
            <a:avLst/>
          </a:prstGeom>
        </p:spPr>
      </p:pic>
      <p:grpSp>
        <p:nvGrpSpPr>
          <p:cNvPr id="8" name="Group 7">
            <a:extLst>
              <a:ext uri="{FF2B5EF4-FFF2-40B4-BE49-F238E27FC236}">
                <a16:creationId xmlns:a16="http://schemas.microsoft.com/office/drawing/2014/main" id="{904E72FF-9E09-4640-AC7F-DD9B5196156C}"/>
              </a:ext>
            </a:extLst>
          </p:cNvPr>
          <p:cNvGrpSpPr/>
          <p:nvPr/>
        </p:nvGrpSpPr>
        <p:grpSpPr>
          <a:xfrm>
            <a:off x="457200" y="2823473"/>
            <a:ext cx="1352286" cy="1352287"/>
            <a:chOff x="580756" y="1376147"/>
            <a:chExt cx="1880250" cy="1880251"/>
          </a:xfrm>
        </p:grpSpPr>
        <p:pic>
          <p:nvPicPr>
            <p:cNvPr id="9" name="Picture 8">
              <a:extLst>
                <a:ext uri="{FF2B5EF4-FFF2-40B4-BE49-F238E27FC236}">
                  <a16:creationId xmlns:a16="http://schemas.microsoft.com/office/drawing/2014/main" id="{F40809D3-902E-254A-9D78-8F2F50DFC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2" name="Picture 11">
              <a:extLst>
                <a:ext uri="{FF2B5EF4-FFF2-40B4-BE49-F238E27FC236}">
                  <a16:creationId xmlns:a16="http://schemas.microsoft.com/office/drawing/2014/main" id="{296FC45D-036C-EE48-B02A-53FADAF9A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16" name="Group 15">
            <a:extLst>
              <a:ext uri="{FF2B5EF4-FFF2-40B4-BE49-F238E27FC236}">
                <a16:creationId xmlns:a16="http://schemas.microsoft.com/office/drawing/2014/main" id="{E69A4C08-3E4D-DB4A-B437-516A6E6153E7}"/>
              </a:ext>
            </a:extLst>
          </p:cNvPr>
          <p:cNvGrpSpPr/>
          <p:nvPr/>
        </p:nvGrpSpPr>
        <p:grpSpPr>
          <a:xfrm>
            <a:off x="446239" y="3805815"/>
            <a:ext cx="897909" cy="897910"/>
            <a:chOff x="580756" y="1376147"/>
            <a:chExt cx="1880250" cy="1880251"/>
          </a:xfrm>
        </p:grpSpPr>
        <p:pic>
          <p:nvPicPr>
            <p:cNvPr id="17" name="Picture 16">
              <a:extLst>
                <a:ext uri="{FF2B5EF4-FFF2-40B4-BE49-F238E27FC236}">
                  <a16:creationId xmlns:a16="http://schemas.microsoft.com/office/drawing/2014/main" id="{0C2EB4F5-EAEF-AC48-A888-186074C4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8" name="Picture 17">
              <a:extLst>
                <a:ext uri="{FF2B5EF4-FFF2-40B4-BE49-F238E27FC236}">
                  <a16:creationId xmlns:a16="http://schemas.microsoft.com/office/drawing/2014/main" id="{7FF6CF02-BCD6-3B4E-9C33-AC9E88F01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19" name="Group 18">
            <a:extLst>
              <a:ext uri="{FF2B5EF4-FFF2-40B4-BE49-F238E27FC236}">
                <a16:creationId xmlns:a16="http://schemas.microsoft.com/office/drawing/2014/main" id="{837F8CA1-BAE7-4B44-80CF-44C4370D026C}"/>
              </a:ext>
            </a:extLst>
          </p:cNvPr>
          <p:cNvGrpSpPr/>
          <p:nvPr/>
        </p:nvGrpSpPr>
        <p:grpSpPr>
          <a:xfrm>
            <a:off x="170657" y="4481958"/>
            <a:ext cx="773146" cy="773147"/>
            <a:chOff x="580756" y="1376147"/>
            <a:chExt cx="1880250" cy="1880251"/>
          </a:xfrm>
        </p:grpSpPr>
        <p:pic>
          <p:nvPicPr>
            <p:cNvPr id="20" name="Picture 19">
              <a:extLst>
                <a:ext uri="{FF2B5EF4-FFF2-40B4-BE49-F238E27FC236}">
                  <a16:creationId xmlns:a16="http://schemas.microsoft.com/office/drawing/2014/main" id="{F33CDD48-F3F7-4D41-8237-0EBEB0AB9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1" name="Picture 20">
              <a:extLst>
                <a:ext uri="{FF2B5EF4-FFF2-40B4-BE49-F238E27FC236}">
                  <a16:creationId xmlns:a16="http://schemas.microsoft.com/office/drawing/2014/main" id="{3B689A41-0836-4345-A4E3-A95398763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2" name="Group 21">
            <a:extLst>
              <a:ext uri="{FF2B5EF4-FFF2-40B4-BE49-F238E27FC236}">
                <a16:creationId xmlns:a16="http://schemas.microsoft.com/office/drawing/2014/main" id="{F942609D-B171-6348-9674-B0BCC783F518}"/>
              </a:ext>
            </a:extLst>
          </p:cNvPr>
          <p:cNvGrpSpPr/>
          <p:nvPr/>
        </p:nvGrpSpPr>
        <p:grpSpPr>
          <a:xfrm>
            <a:off x="705923" y="5430169"/>
            <a:ext cx="611366" cy="611367"/>
            <a:chOff x="580756" y="1376147"/>
            <a:chExt cx="1880250" cy="1880251"/>
          </a:xfrm>
        </p:grpSpPr>
        <p:pic>
          <p:nvPicPr>
            <p:cNvPr id="23" name="Picture 22">
              <a:extLst>
                <a:ext uri="{FF2B5EF4-FFF2-40B4-BE49-F238E27FC236}">
                  <a16:creationId xmlns:a16="http://schemas.microsoft.com/office/drawing/2014/main" id="{0425B370-122F-6440-8B61-C88AF45D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4" name="Picture 23">
              <a:extLst>
                <a:ext uri="{FF2B5EF4-FFF2-40B4-BE49-F238E27FC236}">
                  <a16:creationId xmlns:a16="http://schemas.microsoft.com/office/drawing/2014/main" id="{64CE67E5-7041-DE4D-94F7-35AA9DF7B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5" name="Group 24">
            <a:extLst>
              <a:ext uri="{FF2B5EF4-FFF2-40B4-BE49-F238E27FC236}">
                <a16:creationId xmlns:a16="http://schemas.microsoft.com/office/drawing/2014/main" id="{7FA0C3B0-FEC6-AD49-AF41-DB8FC51666DB}"/>
              </a:ext>
            </a:extLst>
          </p:cNvPr>
          <p:cNvGrpSpPr/>
          <p:nvPr/>
        </p:nvGrpSpPr>
        <p:grpSpPr>
          <a:xfrm>
            <a:off x="-45461" y="5066393"/>
            <a:ext cx="763766" cy="763767"/>
            <a:chOff x="580756" y="1376147"/>
            <a:chExt cx="1880250" cy="1880251"/>
          </a:xfrm>
        </p:grpSpPr>
        <p:pic>
          <p:nvPicPr>
            <p:cNvPr id="26" name="Picture 25">
              <a:extLst>
                <a:ext uri="{FF2B5EF4-FFF2-40B4-BE49-F238E27FC236}">
                  <a16:creationId xmlns:a16="http://schemas.microsoft.com/office/drawing/2014/main" id="{C5F12833-DB4B-E941-9A2F-84992B672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7" name="Picture 26">
              <a:extLst>
                <a:ext uri="{FF2B5EF4-FFF2-40B4-BE49-F238E27FC236}">
                  <a16:creationId xmlns:a16="http://schemas.microsoft.com/office/drawing/2014/main" id="{6DE94592-B56C-2D4F-8A42-CDD6BB582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8" name="Group 27">
            <a:extLst>
              <a:ext uri="{FF2B5EF4-FFF2-40B4-BE49-F238E27FC236}">
                <a16:creationId xmlns:a16="http://schemas.microsoft.com/office/drawing/2014/main" id="{0726B989-37D1-2B4C-A131-646A29DF7157}"/>
              </a:ext>
            </a:extLst>
          </p:cNvPr>
          <p:cNvGrpSpPr/>
          <p:nvPr/>
        </p:nvGrpSpPr>
        <p:grpSpPr>
          <a:xfrm>
            <a:off x="1294996" y="5653503"/>
            <a:ext cx="611366" cy="611367"/>
            <a:chOff x="580756" y="1376147"/>
            <a:chExt cx="1880250" cy="1880251"/>
          </a:xfrm>
        </p:grpSpPr>
        <p:pic>
          <p:nvPicPr>
            <p:cNvPr id="29" name="Picture 28">
              <a:extLst>
                <a:ext uri="{FF2B5EF4-FFF2-40B4-BE49-F238E27FC236}">
                  <a16:creationId xmlns:a16="http://schemas.microsoft.com/office/drawing/2014/main" id="{FA8D932B-A196-4049-9C9E-AB1DC4CB5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0" name="Picture 29">
              <a:extLst>
                <a:ext uri="{FF2B5EF4-FFF2-40B4-BE49-F238E27FC236}">
                  <a16:creationId xmlns:a16="http://schemas.microsoft.com/office/drawing/2014/main" id="{24745FB0-3834-E64F-8FC4-0A8E59218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31" name="Group 30">
            <a:extLst>
              <a:ext uri="{FF2B5EF4-FFF2-40B4-BE49-F238E27FC236}">
                <a16:creationId xmlns:a16="http://schemas.microsoft.com/office/drawing/2014/main" id="{97FA7AE4-BAFB-4141-95C2-A1EAAEF63BE1}"/>
              </a:ext>
            </a:extLst>
          </p:cNvPr>
          <p:cNvGrpSpPr/>
          <p:nvPr/>
        </p:nvGrpSpPr>
        <p:grpSpPr>
          <a:xfrm>
            <a:off x="1664657" y="5791935"/>
            <a:ext cx="611366" cy="611367"/>
            <a:chOff x="580756" y="1376147"/>
            <a:chExt cx="1880250" cy="1880251"/>
          </a:xfrm>
        </p:grpSpPr>
        <p:pic>
          <p:nvPicPr>
            <p:cNvPr id="32" name="Picture 31">
              <a:extLst>
                <a:ext uri="{FF2B5EF4-FFF2-40B4-BE49-F238E27FC236}">
                  <a16:creationId xmlns:a16="http://schemas.microsoft.com/office/drawing/2014/main" id="{EF1B5532-C8D0-C74C-9556-C7BB093E7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3" name="Picture 32">
              <a:extLst>
                <a:ext uri="{FF2B5EF4-FFF2-40B4-BE49-F238E27FC236}">
                  <a16:creationId xmlns:a16="http://schemas.microsoft.com/office/drawing/2014/main" id="{839D98E7-3688-5D42-ACFF-C0445AF51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34" name="Group 33">
            <a:extLst>
              <a:ext uri="{FF2B5EF4-FFF2-40B4-BE49-F238E27FC236}">
                <a16:creationId xmlns:a16="http://schemas.microsoft.com/office/drawing/2014/main" id="{199F9833-1615-384B-A2CD-B69B5A6D2F00}"/>
              </a:ext>
            </a:extLst>
          </p:cNvPr>
          <p:cNvGrpSpPr/>
          <p:nvPr/>
        </p:nvGrpSpPr>
        <p:grpSpPr>
          <a:xfrm>
            <a:off x="2067478" y="5884180"/>
            <a:ext cx="611366" cy="611367"/>
            <a:chOff x="580756" y="1376147"/>
            <a:chExt cx="1880250" cy="1880251"/>
          </a:xfrm>
        </p:grpSpPr>
        <p:pic>
          <p:nvPicPr>
            <p:cNvPr id="35" name="Picture 34">
              <a:extLst>
                <a:ext uri="{FF2B5EF4-FFF2-40B4-BE49-F238E27FC236}">
                  <a16:creationId xmlns:a16="http://schemas.microsoft.com/office/drawing/2014/main" id="{1B22A83E-B964-1A4A-877C-0F13C8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6" name="Picture 35">
              <a:extLst>
                <a:ext uri="{FF2B5EF4-FFF2-40B4-BE49-F238E27FC236}">
                  <a16:creationId xmlns:a16="http://schemas.microsoft.com/office/drawing/2014/main" id="{DED68147-0FEF-7F4A-A9B9-84E3A0C57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spTree>
    <p:extLst>
      <p:ext uri="{BB962C8B-B14F-4D97-AF65-F5344CB8AC3E}">
        <p14:creationId xmlns:p14="http://schemas.microsoft.com/office/powerpoint/2010/main" val="12474954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073F0-FA3C-4242-B9AB-A48B644D70AA}"/>
              </a:ext>
            </a:extLst>
          </p:cNvPr>
          <p:cNvSpPr>
            <a:spLocks noGrp="1"/>
          </p:cNvSpPr>
          <p:nvPr>
            <p:ph type="title"/>
          </p:nvPr>
        </p:nvSpPr>
        <p:spPr/>
        <p:txBody>
          <a:bodyPr/>
          <a:lstStyle/>
          <a:p>
            <a:r>
              <a:rPr lang="en-GB" dirty="0"/>
              <a:t>Botnets</a:t>
            </a:r>
          </a:p>
        </p:txBody>
      </p:sp>
      <p:grpSp>
        <p:nvGrpSpPr>
          <p:cNvPr id="2" name="Group 1">
            <a:extLst>
              <a:ext uri="{FF2B5EF4-FFF2-40B4-BE49-F238E27FC236}">
                <a16:creationId xmlns:a16="http://schemas.microsoft.com/office/drawing/2014/main" id="{400CC9D5-DB54-A848-8736-CF04763C93C0}"/>
              </a:ext>
            </a:extLst>
          </p:cNvPr>
          <p:cNvGrpSpPr/>
          <p:nvPr/>
        </p:nvGrpSpPr>
        <p:grpSpPr>
          <a:xfrm>
            <a:off x="580756" y="1376147"/>
            <a:ext cx="1880250" cy="1880251"/>
            <a:chOff x="580756" y="1376147"/>
            <a:chExt cx="1880250" cy="1880251"/>
          </a:xfrm>
        </p:grpSpPr>
        <p:pic>
          <p:nvPicPr>
            <p:cNvPr id="10" name="Picture 9">
              <a:extLst>
                <a:ext uri="{FF2B5EF4-FFF2-40B4-BE49-F238E27FC236}">
                  <a16:creationId xmlns:a16="http://schemas.microsoft.com/office/drawing/2014/main" id="{214C466A-22FC-C447-9A45-538009E8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1" name="Picture 10">
              <a:extLst>
                <a:ext uri="{FF2B5EF4-FFF2-40B4-BE49-F238E27FC236}">
                  <a16:creationId xmlns:a16="http://schemas.microsoft.com/office/drawing/2014/main" id="{273401EE-A3E8-E447-99FE-30E5F6C0F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pic>
        <p:nvPicPr>
          <p:cNvPr id="4" name="Picture 3">
            <a:extLst>
              <a:ext uri="{FF2B5EF4-FFF2-40B4-BE49-F238E27FC236}">
                <a16:creationId xmlns:a16="http://schemas.microsoft.com/office/drawing/2014/main" id="{332BACBA-7158-4B45-99F4-8D78913901D3}"/>
              </a:ext>
            </a:extLst>
          </p:cNvPr>
          <p:cNvPicPr>
            <a:picLocks noChangeAspect="1"/>
          </p:cNvPicPr>
          <p:nvPr/>
        </p:nvPicPr>
        <p:blipFill>
          <a:blip r:embed="rId5"/>
          <a:stretch>
            <a:fillRect/>
          </a:stretch>
        </p:blipFill>
        <p:spPr>
          <a:xfrm>
            <a:off x="7062984" y="1035050"/>
            <a:ext cx="1226705" cy="1510030"/>
          </a:xfrm>
          <a:prstGeom prst="rect">
            <a:avLst/>
          </a:prstGeom>
        </p:spPr>
      </p:pic>
      <p:grpSp>
        <p:nvGrpSpPr>
          <p:cNvPr id="8" name="Group 7">
            <a:extLst>
              <a:ext uri="{FF2B5EF4-FFF2-40B4-BE49-F238E27FC236}">
                <a16:creationId xmlns:a16="http://schemas.microsoft.com/office/drawing/2014/main" id="{904E72FF-9E09-4640-AC7F-DD9B5196156C}"/>
              </a:ext>
            </a:extLst>
          </p:cNvPr>
          <p:cNvGrpSpPr/>
          <p:nvPr/>
        </p:nvGrpSpPr>
        <p:grpSpPr>
          <a:xfrm>
            <a:off x="457200" y="2823473"/>
            <a:ext cx="1352286" cy="1352287"/>
            <a:chOff x="580756" y="1376147"/>
            <a:chExt cx="1880250" cy="1880251"/>
          </a:xfrm>
        </p:grpSpPr>
        <p:pic>
          <p:nvPicPr>
            <p:cNvPr id="9" name="Picture 8">
              <a:extLst>
                <a:ext uri="{FF2B5EF4-FFF2-40B4-BE49-F238E27FC236}">
                  <a16:creationId xmlns:a16="http://schemas.microsoft.com/office/drawing/2014/main" id="{F40809D3-902E-254A-9D78-8F2F50DFC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2" name="Picture 11">
              <a:extLst>
                <a:ext uri="{FF2B5EF4-FFF2-40B4-BE49-F238E27FC236}">
                  <a16:creationId xmlns:a16="http://schemas.microsoft.com/office/drawing/2014/main" id="{296FC45D-036C-EE48-B02A-53FADAF9A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16" name="Group 15">
            <a:extLst>
              <a:ext uri="{FF2B5EF4-FFF2-40B4-BE49-F238E27FC236}">
                <a16:creationId xmlns:a16="http://schemas.microsoft.com/office/drawing/2014/main" id="{E69A4C08-3E4D-DB4A-B437-516A6E6153E7}"/>
              </a:ext>
            </a:extLst>
          </p:cNvPr>
          <p:cNvGrpSpPr/>
          <p:nvPr/>
        </p:nvGrpSpPr>
        <p:grpSpPr>
          <a:xfrm>
            <a:off x="446239" y="3805815"/>
            <a:ext cx="897909" cy="897910"/>
            <a:chOff x="580756" y="1376147"/>
            <a:chExt cx="1880250" cy="1880251"/>
          </a:xfrm>
        </p:grpSpPr>
        <p:pic>
          <p:nvPicPr>
            <p:cNvPr id="17" name="Picture 16">
              <a:extLst>
                <a:ext uri="{FF2B5EF4-FFF2-40B4-BE49-F238E27FC236}">
                  <a16:creationId xmlns:a16="http://schemas.microsoft.com/office/drawing/2014/main" id="{0C2EB4F5-EAEF-AC48-A888-186074C4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18" name="Picture 17">
              <a:extLst>
                <a:ext uri="{FF2B5EF4-FFF2-40B4-BE49-F238E27FC236}">
                  <a16:creationId xmlns:a16="http://schemas.microsoft.com/office/drawing/2014/main" id="{7FF6CF02-BCD6-3B4E-9C33-AC9E88F01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19" name="Group 18">
            <a:extLst>
              <a:ext uri="{FF2B5EF4-FFF2-40B4-BE49-F238E27FC236}">
                <a16:creationId xmlns:a16="http://schemas.microsoft.com/office/drawing/2014/main" id="{837F8CA1-BAE7-4B44-80CF-44C4370D026C}"/>
              </a:ext>
            </a:extLst>
          </p:cNvPr>
          <p:cNvGrpSpPr/>
          <p:nvPr/>
        </p:nvGrpSpPr>
        <p:grpSpPr>
          <a:xfrm>
            <a:off x="170657" y="4481958"/>
            <a:ext cx="773146" cy="773147"/>
            <a:chOff x="580756" y="1376147"/>
            <a:chExt cx="1880250" cy="1880251"/>
          </a:xfrm>
        </p:grpSpPr>
        <p:pic>
          <p:nvPicPr>
            <p:cNvPr id="20" name="Picture 19">
              <a:extLst>
                <a:ext uri="{FF2B5EF4-FFF2-40B4-BE49-F238E27FC236}">
                  <a16:creationId xmlns:a16="http://schemas.microsoft.com/office/drawing/2014/main" id="{F33CDD48-F3F7-4D41-8237-0EBEB0AB9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1" name="Picture 20">
              <a:extLst>
                <a:ext uri="{FF2B5EF4-FFF2-40B4-BE49-F238E27FC236}">
                  <a16:creationId xmlns:a16="http://schemas.microsoft.com/office/drawing/2014/main" id="{3B689A41-0836-4345-A4E3-A95398763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2" name="Group 21">
            <a:extLst>
              <a:ext uri="{FF2B5EF4-FFF2-40B4-BE49-F238E27FC236}">
                <a16:creationId xmlns:a16="http://schemas.microsoft.com/office/drawing/2014/main" id="{F942609D-B171-6348-9674-B0BCC783F518}"/>
              </a:ext>
            </a:extLst>
          </p:cNvPr>
          <p:cNvGrpSpPr/>
          <p:nvPr/>
        </p:nvGrpSpPr>
        <p:grpSpPr>
          <a:xfrm>
            <a:off x="705923" y="5430169"/>
            <a:ext cx="611366" cy="611367"/>
            <a:chOff x="580756" y="1376147"/>
            <a:chExt cx="1880250" cy="1880251"/>
          </a:xfrm>
        </p:grpSpPr>
        <p:pic>
          <p:nvPicPr>
            <p:cNvPr id="23" name="Picture 22">
              <a:extLst>
                <a:ext uri="{FF2B5EF4-FFF2-40B4-BE49-F238E27FC236}">
                  <a16:creationId xmlns:a16="http://schemas.microsoft.com/office/drawing/2014/main" id="{0425B370-122F-6440-8B61-C88AF45D2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4" name="Picture 23">
              <a:extLst>
                <a:ext uri="{FF2B5EF4-FFF2-40B4-BE49-F238E27FC236}">
                  <a16:creationId xmlns:a16="http://schemas.microsoft.com/office/drawing/2014/main" id="{64CE67E5-7041-DE4D-94F7-35AA9DF7B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5" name="Group 24">
            <a:extLst>
              <a:ext uri="{FF2B5EF4-FFF2-40B4-BE49-F238E27FC236}">
                <a16:creationId xmlns:a16="http://schemas.microsoft.com/office/drawing/2014/main" id="{7FA0C3B0-FEC6-AD49-AF41-DB8FC51666DB}"/>
              </a:ext>
            </a:extLst>
          </p:cNvPr>
          <p:cNvGrpSpPr/>
          <p:nvPr/>
        </p:nvGrpSpPr>
        <p:grpSpPr>
          <a:xfrm>
            <a:off x="-45461" y="5066393"/>
            <a:ext cx="763766" cy="763767"/>
            <a:chOff x="580756" y="1376147"/>
            <a:chExt cx="1880250" cy="1880251"/>
          </a:xfrm>
        </p:grpSpPr>
        <p:pic>
          <p:nvPicPr>
            <p:cNvPr id="26" name="Picture 25">
              <a:extLst>
                <a:ext uri="{FF2B5EF4-FFF2-40B4-BE49-F238E27FC236}">
                  <a16:creationId xmlns:a16="http://schemas.microsoft.com/office/drawing/2014/main" id="{C5F12833-DB4B-E941-9A2F-84992B672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27" name="Picture 26">
              <a:extLst>
                <a:ext uri="{FF2B5EF4-FFF2-40B4-BE49-F238E27FC236}">
                  <a16:creationId xmlns:a16="http://schemas.microsoft.com/office/drawing/2014/main" id="{6DE94592-B56C-2D4F-8A42-CDD6BB582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28" name="Group 27">
            <a:extLst>
              <a:ext uri="{FF2B5EF4-FFF2-40B4-BE49-F238E27FC236}">
                <a16:creationId xmlns:a16="http://schemas.microsoft.com/office/drawing/2014/main" id="{0726B989-37D1-2B4C-A131-646A29DF7157}"/>
              </a:ext>
            </a:extLst>
          </p:cNvPr>
          <p:cNvGrpSpPr/>
          <p:nvPr/>
        </p:nvGrpSpPr>
        <p:grpSpPr>
          <a:xfrm>
            <a:off x="1294996" y="5653503"/>
            <a:ext cx="611366" cy="611367"/>
            <a:chOff x="580756" y="1376147"/>
            <a:chExt cx="1880250" cy="1880251"/>
          </a:xfrm>
        </p:grpSpPr>
        <p:pic>
          <p:nvPicPr>
            <p:cNvPr id="29" name="Picture 28">
              <a:extLst>
                <a:ext uri="{FF2B5EF4-FFF2-40B4-BE49-F238E27FC236}">
                  <a16:creationId xmlns:a16="http://schemas.microsoft.com/office/drawing/2014/main" id="{FA8D932B-A196-4049-9C9E-AB1DC4CB5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0" name="Picture 29">
              <a:extLst>
                <a:ext uri="{FF2B5EF4-FFF2-40B4-BE49-F238E27FC236}">
                  <a16:creationId xmlns:a16="http://schemas.microsoft.com/office/drawing/2014/main" id="{24745FB0-3834-E64F-8FC4-0A8E59218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31" name="Group 30">
            <a:extLst>
              <a:ext uri="{FF2B5EF4-FFF2-40B4-BE49-F238E27FC236}">
                <a16:creationId xmlns:a16="http://schemas.microsoft.com/office/drawing/2014/main" id="{97FA7AE4-BAFB-4141-95C2-A1EAAEF63BE1}"/>
              </a:ext>
            </a:extLst>
          </p:cNvPr>
          <p:cNvGrpSpPr/>
          <p:nvPr/>
        </p:nvGrpSpPr>
        <p:grpSpPr>
          <a:xfrm>
            <a:off x="1664657" y="5791935"/>
            <a:ext cx="611366" cy="611367"/>
            <a:chOff x="580756" y="1376147"/>
            <a:chExt cx="1880250" cy="1880251"/>
          </a:xfrm>
        </p:grpSpPr>
        <p:pic>
          <p:nvPicPr>
            <p:cNvPr id="32" name="Picture 31">
              <a:extLst>
                <a:ext uri="{FF2B5EF4-FFF2-40B4-BE49-F238E27FC236}">
                  <a16:creationId xmlns:a16="http://schemas.microsoft.com/office/drawing/2014/main" id="{EF1B5532-C8D0-C74C-9556-C7BB093E7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3" name="Picture 32">
              <a:extLst>
                <a:ext uri="{FF2B5EF4-FFF2-40B4-BE49-F238E27FC236}">
                  <a16:creationId xmlns:a16="http://schemas.microsoft.com/office/drawing/2014/main" id="{839D98E7-3688-5D42-ACFF-C0445AF51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grpSp>
        <p:nvGrpSpPr>
          <p:cNvPr id="34" name="Group 33">
            <a:extLst>
              <a:ext uri="{FF2B5EF4-FFF2-40B4-BE49-F238E27FC236}">
                <a16:creationId xmlns:a16="http://schemas.microsoft.com/office/drawing/2014/main" id="{199F9833-1615-384B-A2CD-B69B5A6D2F00}"/>
              </a:ext>
            </a:extLst>
          </p:cNvPr>
          <p:cNvGrpSpPr/>
          <p:nvPr/>
        </p:nvGrpSpPr>
        <p:grpSpPr>
          <a:xfrm>
            <a:off x="2067478" y="5884180"/>
            <a:ext cx="611366" cy="611367"/>
            <a:chOff x="580756" y="1376147"/>
            <a:chExt cx="1880250" cy="1880251"/>
          </a:xfrm>
        </p:grpSpPr>
        <p:pic>
          <p:nvPicPr>
            <p:cNvPr id="35" name="Picture 34">
              <a:extLst>
                <a:ext uri="{FF2B5EF4-FFF2-40B4-BE49-F238E27FC236}">
                  <a16:creationId xmlns:a16="http://schemas.microsoft.com/office/drawing/2014/main" id="{1B22A83E-B964-1A4A-877C-0F13C8F6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6" y="1376147"/>
              <a:ext cx="1880250" cy="1880251"/>
            </a:xfrm>
            <a:prstGeom prst="rect">
              <a:avLst/>
            </a:prstGeom>
          </p:spPr>
        </p:pic>
        <p:pic>
          <p:nvPicPr>
            <p:cNvPr id="36" name="Picture 35">
              <a:extLst>
                <a:ext uri="{FF2B5EF4-FFF2-40B4-BE49-F238E27FC236}">
                  <a16:creationId xmlns:a16="http://schemas.microsoft.com/office/drawing/2014/main" id="{DED68147-0FEF-7F4A-A9B9-84E3A0C57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802" y="1801892"/>
              <a:ext cx="1123676" cy="798080"/>
            </a:xfrm>
            <a:prstGeom prst="rect">
              <a:avLst/>
            </a:prstGeom>
          </p:spPr>
        </p:pic>
      </p:grpSp>
      <p:pic>
        <p:nvPicPr>
          <p:cNvPr id="37" name="Picture 36">
            <a:extLst>
              <a:ext uri="{FF2B5EF4-FFF2-40B4-BE49-F238E27FC236}">
                <a16:creationId xmlns:a16="http://schemas.microsoft.com/office/drawing/2014/main" id="{9A411483-0270-6F4A-853F-E110DEACF407}"/>
              </a:ext>
            </a:extLst>
          </p:cNvPr>
          <p:cNvPicPr>
            <a:picLocks noChangeAspect="1"/>
          </p:cNvPicPr>
          <p:nvPr/>
        </p:nvPicPr>
        <p:blipFill>
          <a:blip r:embed="rId6"/>
          <a:stretch>
            <a:fillRect/>
          </a:stretch>
        </p:blipFill>
        <p:spPr>
          <a:xfrm>
            <a:off x="5091430" y="3256398"/>
            <a:ext cx="976533" cy="2225039"/>
          </a:xfrm>
          <a:prstGeom prst="rect">
            <a:avLst/>
          </a:prstGeom>
        </p:spPr>
      </p:pic>
      <p:cxnSp>
        <p:nvCxnSpPr>
          <p:cNvPr id="6" name="Straight Arrow Connector 5">
            <a:extLst>
              <a:ext uri="{FF2B5EF4-FFF2-40B4-BE49-F238E27FC236}">
                <a16:creationId xmlns:a16="http://schemas.microsoft.com/office/drawing/2014/main" id="{873E0F9C-5A8A-F14C-9DAC-D507C0BCC08D}"/>
              </a:ext>
            </a:extLst>
          </p:cNvPr>
          <p:cNvCxnSpPr/>
          <p:nvPr/>
        </p:nvCxnSpPr>
        <p:spPr>
          <a:xfrm flipH="1" flipV="1">
            <a:off x="2678844" y="2823473"/>
            <a:ext cx="2228436" cy="8801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43E04BB-1090-0440-BD90-6DAB04B19388}"/>
              </a:ext>
            </a:extLst>
          </p:cNvPr>
          <p:cNvCxnSpPr>
            <a:cxnSpLocks/>
          </p:cNvCxnSpPr>
          <p:nvPr/>
        </p:nvCxnSpPr>
        <p:spPr>
          <a:xfrm flipH="1" flipV="1">
            <a:off x="2014562" y="3597863"/>
            <a:ext cx="2703382" cy="4450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5106141-FC2E-9047-AC62-8CCEFB5527C8}"/>
              </a:ext>
            </a:extLst>
          </p:cNvPr>
          <p:cNvCxnSpPr>
            <a:cxnSpLocks/>
          </p:cNvCxnSpPr>
          <p:nvPr/>
        </p:nvCxnSpPr>
        <p:spPr>
          <a:xfrm flipH="1" flipV="1">
            <a:off x="1526459" y="4283632"/>
            <a:ext cx="3191485" cy="305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149FAE4-0894-774B-BDD4-6363F82F07F7}"/>
              </a:ext>
            </a:extLst>
          </p:cNvPr>
          <p:cNvCxnSpPr>
            <a:cxnSpLocks/>
          </p:cNvCxnSpPr>
          <p:nvPr/>
        </p:nvCxnSpPr>
        <p:spPr>
          <a:xfrm flipH="1">
            <a:off x="1083102" y="4653433"/>
            <a:ext cx="3607983" cy="240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22D002A-D27E-5F49-92BA-BDD5C45D8A85}"/>
              </a:ext>
            </a:extLst>
          </p:cNvPr>
          <p:cNvCxnSpPr>
            <a:cxnSpLocks/>
          </p:cNvCxnSpPr>
          <p:nvPr/>
        </p:nvCxnSpPr>
        <p:spPr>
          <a:xfrm flipH="1">
            <a:off x="931939" y="4902204"/>
            <a:ext cx="3786005" cy="4515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EBE4070-EFCB-8244-9D13-3A634C94CDD6}"/>
              </a:ext>
            </a:extLst>
          </p:cNvPr>
          <p:cNvCxnSpPr>
            <a:cxnSpLocks/>
          </p:cNvCxnSpPr>
          <p:nvPr/>
        </p:nvCxnSpPr>
        <p:spPr>
          <a:xfrm flipH="1">
            <a:off x="1413042" y="5116673"/>
            <a:ext cx="3304902" cy="460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3C0CDD8-0E9A-C640-B0D6-D753C6794B93}"/>
              </a:ext>
            </a:extLst>
          </p:cNvPr>
          <p:cNvCxnSpPr>
            <a:cxnSpLocks/>
          </p:cNvCxnSpPr>
          <p:nvPr/>
        </p:nvCxnSpPr>
        <p:spPr>
          <a:xfrm flipH="1">
            <a:off x="1884457" y="5255105"/>
            <a:ext cx="2951532" cy="5360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9EA707E-E070-5E42-A718-995E0E1C9CAF}"/>
              </a:ext>
            </a:extLst>
          </p:cNvPr>
          <p:cNvCxnSpPr>
            <a:cxnSpLocks/>
          </p:cNvCxnSpPr>
          <p:nvPr/>
        </p:nvCxnSpPr>
        <p:spPr>
          <a:xfrm flipH="1">
            <a:off x="2282756" y="5383012"/>
            <a:ext cx="2583176" cy="5259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5713F4-080A-C14D-B568-E44A314F363A}"/>
              </a:ext>
            </a:extLst>
          </p:cNvPr>
          <p:cNvCxnSpPr>
            <a:cxnSpLocks/>
          </p:cNvCxnSpPr>
          <p:nvPr/>
        </p:nvCxnSpPr>
        <p:spPr>
          <a:xfrm flipH="1">
            <a:off x="2824941" y="5492210"/>
            <a:ext cx="2011048" cy="5551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C22EA19-E17E-164B-A440-FF2477A98B42}"/>
              </a:ext>
            </a:extLst>
          </p:cNvPr>
          <p:cNvSpPr txBox="1"/>
          <p:nvPr/>
        </p:nvSpPr>
        <p:spPr>
          <a:xfrm>
            <a:off x="4308065" y="5835082"/>
            <a:ext cx="2543260" cy="646331"/>
          </a:xfrm>
          <a:prstGeom prst="rect">
            <a:avLst/>
          </a:prstGeom>
          <a:noFill/>
        </p:spPr>
        <p:txBody>
          <a:bodyPr wrap="none" rtlCol="0">
            <a:spAutoFit/>
          </a:bodyPr>
          <a:lstStyle/>
          <a:p>
            <a:pPr algn="ctr"/>
            <a:r>
              <a:rPr lang="en-GB" dirty="0">
                <a:latin typeface="Calibri" panose="020F0502020204030204" pitchFamily="34" charset="0"/>
                <a:cs typeface="Calibri" panose="020F0502020204030204" pitchFamily="34" charset="0"/>
              </a:rPr>
              <a:t>Command &amp; Control (C2)</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Server</a:t>
            </a:r>
          </a:p>
        </p:txBody>
      </p:sp>
      <p:cxnSp>
        <p:nvCxnSpPr>
          <p:cNvPr id="55" name="Straight Arrow Connector 54">
            <a:extLst>
              <a:ext uri="{FF2B5EF4-FFF2-40B4-BE49-F238E27FC236}">
                <a16:creationId xmlns:a16="http://schemas.microsoft.com/office/drawing/2014/main" id="{13A4720A-75AA-0146-AC05-7D2D01A62A80}"/>
              </a:ext>
            </a:extLst>
          </p:cNvPr>
          <p:cNvCxnSpPr>
            <a:cxnSpLocks/>
          </p:cNvCxnSpPr>
          <p:nvPr/>
        </p:nvCxnSpPr>
        <p:spPr>
          <a:xfrm flipV="1">
            <a:off x="6323404" y="2823473"/>
            <a:ext cx="527921" cy="432926"/>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6288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Shape 449"/>
          <p:cNvPicPr preferRelativeResize="0"/>
          <p:nvPr/>
        </p:nvPicPr>
        <p:blipFill>
          <a:blip r:embed="rId3">
            <a:alphaModFix/>
          </a:blip>
          <a:stretch>
            <a:fillRect/>
          </a:stretch>
        </p:blipFill>
        <p:spPr>
          <a:xfrm>
            <a:off x="0" y="0"/>
            <a:ext cx="9144004" cy="6876023"/>
          </a:xfrm>
          <a:prstGeom prst="rect">
            <a:avLst/>
          </a:prstGeom>
          <a:noFill/>
          <a:ln>
            <a:noFill/>
          </a:ln>
        </p:spPr>
      </p:pic>
      <p:sp>
        <p:nvSpPr>
          <p:cNvPr id="450" name="Shape 450"/>
          <p:cNvSpPr txBox="1">
            <a:spLocks noGrp="1"/>
          </p:cNvSpPr>
          <p:nvPr>
            <p:ph type="title"/>
          </p:nvPr>
        </p:nvSpPr>
        <p:spPr>
          <a:xfrm>
            <a:off x="457200" y="369888"/>
            <a:ext cx="8229600" cy="411300"/>
          </a:xfrm>
          <a:prstGeom prst="rect">
            <a:avLst/>
          </a:prstGeom>
        </p:spPr>
        <p:txBody>
          <a:bodyPr wrap="square" lIns="91425" tIns="91425" rIns="91425" bIns="91425" anchor="ctr" anchorCtr="0">
            <a:noAutofit/>
          </a:bodyPr>
          <a:lstStyle/>
          <a:p>
            <a:pPr lvl="0">
              <a:spcBef>
                <a:spcPts val="0"/>
              </a:spcBef>
              <a:buNone/>
            </a:pPr>
            <a:r>
              <a:rPr lang="en-GB" dirty="0">
                <a:solidFill>
                  <a:srgbClr val="FFFFFF"/>
                </a:solidFill>
              </a:rPr>
              <a:t>Avalanche Network</a:t>
            </a:r>
          </a:p>
        </p:txBody>
      </p:sp>
      <p:pic>
        <p:nvPicPr>
          <p:cNvPr id="451" name="Shape 451"/>
          <p:cNvPicPr preferRelativeResize="0"/>
          <p:nvPr/>
        </p:nvPicPr>
        <p:blipFill>
          <a:blip r:embed="rId4">
            <a:alphaModFix/>
          </a:blip>
          <a:stretch>
            <a:fillRect/>
          </a:stretch>
        </p:blipFill>
        <p:spPr>
          <a:xfrm>
            <a:off x="5564850" y="6563197"/>
            <a:ext cx="323500" cy="252750"/>
          </a:xfrm>
          <a:prstGeom prst="rect">
            <a:avLst/>
          </a:prstGeom>
          <a:noFill/>
          <a:ln>
            <a:noFill/>
          </a:ln>
        </p:spPr>
      </p:pic>
      <p:sp>
        <p:nvSpPr>
          <p:cNvPr id="452" name="Shape 452"/>
          <p:cNvSpPr txBox="1"/>
          <p:nvPr/>
        </p:nvSpPr>
        <p:spPr>
          <a:xfrm>
            <a:off x="5888350" y="6542125"/>
            <a:ext cx="3705300" cy="294900"/>
          </a:xfrm>
          <a:prstGeom prst="rect">
            <a:avLst/>
          </a:prstGeom>
          <a:noFill/>
          <a:ln>
            <a:noFill/>
          </a:ln>
        </p:spPr>
        <p:txBody>
          <a:bodyPr wrap="square" lIns="91425" tIns="91425" rIns="91425" bIns="91425" anchor="t" anchorCtr="0">
            <a:noAutofit/>
          </a:bodyPr>
          <a:lstStyle/>
          <a:p>
            <a:pPr lvl="0">
              <a:spcBef>
                <a:spcPts val="0"/>
              </a:spcBef>
              <a:buNone/>
            </a:pPr>
            <a:r>
              <a:rPr lang="en-GB" sz="1100">
                <a:solidFill>
                  <a:srgbClr val="FFFFFF"/>
                </a:solidFill>
                <a:latin typeface="Verdana"/>
                <a:ea typeface="Verdana"/>
                <a:cs typeface="Verdana"/>
                <a:sym typeface="Verdana"/>
              </a:rPr>
              <a:t>CC0</a:t>
            </a:r>
            <a:r>
              <a:rPr lang="en-GB" sz="1100">
                <a:solidFill>
                  <a:srgbClr val="FFFFFF"/>
                </a:solidFill>
              </a:rPr>
              <a:t> </a:t>
            </a:r>
            <a:r>
              <a:rPr lang="en-GB" sz="1100">
                <a:solidFill>
                  <a:srgbClr val="FFFFFF"/>
                </a:solidFill>
                <a:latin typeface="Verdana"/>
                <a:ea typeface="Verdana"/>
                <a:cs typeface="Verdana"/>
                <a:sym typeface="Verdana"/>
              </a:rPr>
              <a:t>88101559 | Dreamstime Stock Photos</a:t>
            </a:r>
          </a:p>
          <a:p>
            <a:pPr lvl="0">
              <a:spcBef>
                <a:spcPts val="0"/>
              </a:spcBef>
              <a:buNone/>
            </a:pPr>
            <a:endParaRPr/>
          </a:p>
        </p:txBody>
      </p:sp>
    </p:spTree>
    <p:extLst>
      <p:ext uri="{BB962C8B-B14F-4D97-AF65-F5344CB8AC3E}">
        <p14:creationId xmlns:p14="http://schemas.microsoft.com/office/powerpoint/2010/main" val="369386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alibri" panose="020F0502020204030204" pitchFamily="34" charset="0"/>
                <a:cs typeface="Calibri" panose="020F0502020204030204" pitchFamily="34" charset="0"/>
              </a:rPr>
              <a:t>Underground CDN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501008"/>
            <a:ext cx="833159" cy="833159"/>
          </a:xfrm>
          <a:prstGeom prst="rect">
            <a:avLst/>
          </a:prstGeom>
        </p:spPr>
      </p:pic>
      <p:grpSp>
        <p:nvGrpSpPr>
          <p:cNvPr id="7" name="Group 6"/>
          <p:cNvGrpSpPr/>
          <p:nvPr/>
        </p:nvGrpSpPr>
        <p:grpSpPr>
          <a:xfrm>
            <a:off x="1737047" y="1722601"/>
            <a:ext cx="701419" cy="701419"/>
            <a:chOff x="2975728" y="2465988"/>
            <a:chExt cx="3053634" cy="305363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10" name="Group 9"/>
          <p:cNvGrpSpPr/>
          <p:nvPr/>
        </p:nvGrpSpPr>
        <p:grpSpPr>
          <a:xfrm>
            <a:off x="1737047" y="2514689"/>
            <a:ext cx="701419" cy="701419"/>
            <a:chOff x="2975728" y="2465988"/>
            <a:chExt cx="3053634" cy="3053634"/>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13" name="Group 12"/>
          <p:cNvGrpSpPr/>
          <p:nvPr/>
        </p:nvGrpSpPr>
        <p:grpSpPr>
          <a:xfrm>
            <a:off x="1737047" y="3306777"/>
            <a:ext cx="701419" cy="701419"/>
            <a:chOff x="2975728" y="2465988"/>
            <a:chExt cx="3053634" cy="305363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16" name="Group 15"/>
          <p:cNvGrpSpPr/>
          <p:nvPr/>
        </p:nvGrpSpPr>
        <p:grpSpPr>
          <a:xfrm>
            <a:off x="1737047" y="4890953"/>
            <a:ext cx="701419" cy="701419"/>
            <a:chOff x="2975728" y="2465988"/>
            <a:chExt cx="3053634" cy="3053634"/>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grpSp>
        <p:nvGrpSpPr>
          <p:cNvPr id="19" name="Group 18"/>
          <p:cNvGrpSpPr/>
          <p:nvPr/>
        </p:nvGrpSpPr>
        <p:grpSpPr>
          <a:xfrm>
            <a:off x="1737047" y="4098865"/>
            <a:ext cx="701419" cy="701419"/>
            <a:chOff x="2975728" y="2465988"/>
            <a:chExt cx="3053634" cy="3053634"/>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137" y="3178869"/>
              <a:ext cx="1824914" cy="1296127"/>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728" y="2465988"/>
              <a:ext cx="3053634" cy="3053634"/>
            </a:xfrm>
            <a:prstGeom prst="rect">
              <a:avLst/>
            </a:prstGeom>
          </p:spPr>
        </p:pic>
      </p:gr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852" y="1538295"/>
            <a:ext cx="506001" cy="115212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851" y="2954365"/>
            <a:ext cx="506001" cy="1152127"/>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850" y="4389681"/>
            <a:ext cx="506001" cy="1152127"/>
          </a:xfrm>
          <a:prstGeom prst="rect">
            <a:avLst/>
          </a:prstGeom>
        </p:spPr>
      </p:pic>
      <p:sp>
        <p:nvSpPr>
          <p:cNvPr id="32" name="TextBox 31"/>
          <p:cNvSpPr txBox="1"/>
          <p:nvPr/>
        </p:nvSpPr>
        <p:spPr>
          <a:xfrm>
            <a:off x="1030134" y="5805264"/>
            <a:ext cx="1751570" cy="369332"/>
          </a:xfrm>
          <a:prstGeom prst="rect">
            <a:avLst/>
          </a:prstGeom>
          <a:noFill/>
        </p:spPr>
        <p:txBody>
          <a:bodyPr wrap="none" rtlCol="0">
            <a:spAutoFit/>
          </a:bodyPr>
          <a:lstStyle/>
          <a:p>
            <a:r>
              <a:rPr lang="en-GB" b="1" dirty="0">
                <a:latin typeface="Calibri" panose="020F0502020204030204" pitchFamily="34" charset="0"/>
                <a:ea typeface="Avenir LT Std 95 Black" charset="0"/>
                <a:cs typeface="Calibri" panose="020F0502020204030204" pitchFamily="34" charset="0"/>
              </a:rPr>
              <a:t>Double Fast Flux</a:t>
            </a:r>
          </a:p>
        </p:txBody>
      </p:sp>
      <p:sp>
        <p:nvSpPr>
          <p:cNvPr id="33" name="TextBox 32"/>
          <p:cNvSpPr txBox="1"/>
          <p:nvPr/>
        </p:nvSpPr>
        <p:spPr>
          <a:xfrm>
            <a:off x="3408758" y="6114387"/>
            <a:ext cx="854529" cy="369332"/>
          </a:xfrm>
          <a:prstGeom prst="rect">
            <a:avLst/>
          </a:prstGeom>
          <a:noFill/>
        </p:spPr>
        <p:txBody>
          <a:bodyPr wrap="none" rtlCol="0">
            <a:spAutoFit/>
          </a:bodyPr>
          <a:lstStyle/>
          <a:p>
            <a:r>
              <a:rPr lang="en-GB">
                <a:latin typeface="Calibri" panose="020F0502020204030204" pitchFamily="34" charset="0"/>
                <a:ea typeface="Avenir LT Std 95 Black" charset="0"/>
                <a:cs typeface="Calibri" panose="020F0502020204030204" pitchFamily="34" charset="0"/>
              </a:rPr>
              <a:t>Proxies</a:t>
            </a:r>
            <a:endParaRPr lang="en-GB" dirty="0">
              <a:latin typeface="Calibri" panose="020F0502020204030204" pitchFamily="34" charset="0"/>
              <a:ea typeface="Avenir LT Std 95 Black" charset="0"/>
              <a:cs typeface="Calibri" panose="020F0502020204030204" pitchFamily="34"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933" y="1621266"/>
            <a:ext cx="324183" cy="738141"/>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362" y="1621266"/>
            <a:ext cx="324183" cy="738141"/>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526" y="1621266"/>
            <a:ext cx="324183" cy="738141"/>
          </a:xfrm>
          <a:prstGeom prst="rect">
            <a:avLst/>
          </a:prstGeom>
        </p:spPr>
      </p:pic>
      <p:sp>
        <p:nvSpPr>
          <p:cNvPr id="37" name="TextBox 36"/>
          <p:cNvSpPr txBox="1"/>
          <p:nvPr/>
        </p:nvSpPr>
        <p:spPr>
          <a:xfrm>
            <a:off x="5967996" y="2581870"/>
            <a:ext cx="898644" cy="369332"/>
          </a:xfrm>
          <a:prstGeom prst="rect">
            <a:avLst/>
          </a:prstGeom>
          <a:noFill/>
        </p:spPr>
        <p:txBody>
          <a:bodyPr wrap="none" rtlCol="0">
            <a:spAutoFit/>
          </a:bodyPr>
          <a:lstStyle/>
          <a:p>
            <a:r>
              <a:rPr lang="en-GB" dirty="0">
                <a:latin typeface="Calibri" panose="020F0502020204030204" pitchFamily="34" charset="0"/>
                <a:ea typeface="Avenir LT Std 95 Black" charset="0"/>
                <a:cs typeface="Calibri" panose="020F0502020204030204" pitchFamily="34" charset="0"/>
              </a:rPr>
              <a:t>Hosting</a:t>
            </a: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631" y="3908556"/>
            <a:ext cx="324183" cy="738141"/>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060" y="3908556"/>
            <a:ext cx="324183" cy="738141"/>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6224" y="3908556"/>
            <a:ext cx="324183" cy="738141"/>
          </a:xfrm>
          <a:prstGeom prst="rect">
            <a:avLst/>
          </a:prstGeom>
        </p:spPr>
      </p:pic>
      <p:sp>
        <p:nvSpPr>
          <p:cNvPr id="41" name="TextBox 40"/>
          <p:cNvSpPr txBox="1"/>
          <p:nvPr/>
        </p:nvSpPr>
        <p:spPr>
          <a:xfrm>
            <a:off x="5836385" y="4834230"/>
            <a:ext cx="1255921" cy="369332"/>
          </a:xfrm>
          <a:prstGeom prst="rect">
            <a:avLst/>
          </a:prstGeom>
          <a:noFill/>
        </p:spPr>
        <p:txBody>
          <a:bodyPr wrap="none" rtlCol="0">
            <a:spAutoFit/>
          </a:bodyPr>
          <a:lstStyle/>
          <a:p>
            <a:r>
              <a:rPr lang="en-GB" dirty="0" err="1">
                <a:latin typeface="Calibri" panose="020F0502020204030204" pitchFamily="34" charset="0"/>
                <a:ea typeface="Avenir LT Std 95 Black" charset="0"/>
                <a:cs typeface="Calibri" panose="020F0502020204030204" pitchFamily="34" charset="0"/>
              </a:rPr>
              <a:t>Muling</a:t>
            </a:r>
            <a:r>
              <a:rPr lang="en-GB" dirty="0">
                <a:latin typeface="Calibri" panose="020F0502020204030204" pitchFamily="34" charset="0"/>
                <a:ea typeface="Avenir LT Std 95 Black" charset="0"/>
                <a:cs typeface="Calibri" panose="020F0502020204030204" pitchFamily="34" charset="0"/>
              </a:rPr>
              <a:t> Ops</a:t>
            </a:r>
          </a:p>
        </p:txBody>
      </p:sp>
      <p:sp>
        <p:nvSpPr>
          <p:cNvPr id="42" name="TextBox 41"/>
          <p:cNvSpPr txBox="1"/>
          <p:nvPr/>
        </p:nvSpPr>
        <p:spPr>
          <a:xfrm>
            <a:off x="5970977" y="5826514"/>
            <a:ext cx="973921" cy="369332"/>
          </a:xfrm>
          <a:prstGeom prst="rect">
            <a:avLst/>
          </a:prstGeom>
          <a:noFill/>
        </p:spPr>
        <p:txBody>
          <a:bodyPr wrap="none" rtlCol="0">
            <a:spAutoFit/>
          </a:bodyPr>
          <a:lstStyle/>
          <a:p>
            <a:r>
              <a:rPr lang="en-GB" dirty="0">
                <a:latin typeface="Calibri" panose="020F0502020204030204" pitchFamily="34" charset="0"/>
                <a:ea typeface="Avenir LT Std 95 Black" charset="0"/>
                <a:cs typeface="Calibri" panose="020F0502020204030204" pitchFamily="34" charset="0"/>
              </a:rPr>
              <a:t>Backend</a:t>
            </a: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063" y="2794394"/>
            <a:ext cx="506001" cy="1152127"/>
          </a:xfrm>
          <a:prstGeom prst="rect">
            <a:avLst/>
          </a:prstGeom>
        </p:spPr>
      </p:pic>
      <p:sp>
        <p:nvSpPr>
          <p:cNvPr id="44" name="TextBox 43"/>
          <p:cNvSpPr txBox="1"/>
          <p:nvPr/>
        </p:nvSpPr>
        <p:spPr>
          <a:xfrm>
            <a:off x="7742741" y="4077072"/>
            <a:ext cx="888385" cy="369332"/>
          </a:xfrm>
          <a:prstGeom prst="rect">
            <a:avLst/>
          </a:prstGeom>
          <a:noFill/>
        </p:spPr>
        <p:txBody>
          <a:bodyPr wrap="none" rtlCol="0">
            <a:spAutoFit/>
          </a:bodyPr>
          <a:lstStyle/>
          <a:p>
            <a:r>
              <a:rPr lang="en-GB" dirty="0">
                <a:latin typeface="Calibri" panose="020F0502020204030204" pitchFamily="34" charset="0"/>
                <a:ea typeface="Avenir LT Std 95 Black" charset="0"/>
                <a:cs typeface="Calibri" panose="020F0502020204030204" pitchFamily="34" charset="0"/>
              </a:rPr>
              <a:t>Admins</a:t>
            </a:r>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7958" y="3378605"/>
            <a:ext cx="597684" cy="735696"/>
          </a:xfrm>
          <a:prstGeom prst="rect">
            <a:avLst/>
          </a:prstGeom>
        </p:spPr>
      </p:pic>
      <p:sp>
        <p:nvSpPr>
          <p:cNvPr id="46" name="Rounded Rectangle 45"/>
          <p:cNvSpPr/>
          <p:nvPr/>
        </p:nvSpPr>
        <p:spPr>
          <a:xfrm>
            <a:off x="5557673" y="1243842"/>
            <a:ext cx="1861316" cy="185354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47" name="Rounded Rectangle 46"/>
          <p:cNvSpPr/>
          <p:nvPr/>
        </p:nvSpPr>
        <p:spPr>
          <a:xfrm>
            <a:off x="5563832" y="3560181"/>
            <a:ext cx="1861316" cy="185354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48" name="Straight Arrow Connector 47"/>
          <p:cNvCxnSpPr>
            <a:endCxn id="12" idx="1"/>
          </p:cNvCxnSpPr>
          <p:nvPr/>
        </p:nvCxnSpPr>
        <p:spPr>
          <a:xfrm flipV="1">
            <a:off x="1068600" y="2865399"/>
            <a:ext cx="668447" cy="78679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529331" y="2803879"/>
            <a:ext cx="982184" cy="66664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377527" y="2252042"/>
            <a:ext cx="945601" cy="130749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110858"/>
      </p:ext>
    </p:extLst>
  </p:cSld>
  <p:clrMapOvr>
    <a:masterClrMapping/>
  </p:clrMapOvr>
  <p:transition spd="med">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8E1675-55A7-5C4C-B0C8-A12F210D57C3}"/>
              </a:ext>
            </a:extLst>
          </p:cNvPr>
          <p:cNvSpPr>
            <a:spLocks noGrp="1"/>
          </p:cNvSpPr>
          <p:nvPr>
            <p:ph idx="1"/>
          </p:nvPr>
        </p:nvSpPr>
        <p:spPr>
          <a:xfrm>
            <a:off x="457200" y="2875175"/>
            <a:ext cx="8293100" cy="3307344"/>
          </a:xfrm>
        </p:spPr>
        <p:txBody>
          <a:bodyPr/>
          <a:lstStyle/>
          <a:p>
            <a:pPr marL="0" indent="0" algn="ctr">
              <a:buNone/>
            </a:pPr>
            <a:r>
              <a:rPr lang="en-GB" b="1" dirty="0"/>
              <a:t>Hacking is an entire industry, with many specialisations. It’s not done by teenagers, but by professionals.</a:t>
            </a:r>
          </a:p>
        </p:txBody>
      </p:sp>
      <p:sp>
        <p:nvSpPr>
          <p:cNvPr id="3" name="Title 2">
            <a:extLst>
              <a:ext uri="{FF2B5EF4-FFF2-40B4-BE49-F238E27FC236}">
                <a16:creationId xmlns:a16="http://schemas.microsoft.com/office/drawing/2014/main" id="{DDC79B8A-EA13-8345-BD00-5E1DE5596125}"/>
              </a:ext>
            </a:extLst>
          </p:cNvPr>
          <p:cNvSpPr>
            <a:spLocks noGrp="1"/>
          </p:cNvSpPr>
          <p:nvPr>
            <p:ph type="title"/>
          </p:nvPr>
        </p:nvSpPr>
        <p:spPr/>
        <p:txBody>
          <a:bodyPr/>
          <a:lstStyle/>
          <a:p>
            <a:r>
              <a:rPr lang="en-GB" dirty="0"/>
              <a:t>Conclusion	</a:t>
            </a:r>
          </a:p>
        </p:txBody>
      </p:sp>
    </p:spTree>
    <p:extLst>
      <p:ext uri="{BB962C8B-B14F-4D97-AF65-F5344CB8AC3E}">
        <p14:creationId xmlns:p14="http://schemas.microsoft.com/office/powerpoint/2010/main" val="3516620168"/>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44546A"/>
      </a:dk2>
      <a:lt2>
        <a:srgbClr val="E7E6E6"/>
      </a:lt2>
      <a:accent1>
        <a:srgbClr val="003F0B"/>
      </a:accent1>
      <a:accent2>
        <a:srgbClr val="FE7802"/>
      </a:accent2>
      <a:accent3>
        <a:srgbClr val="003257"/>
      </a:accent3>
      <a:accent4>
        <a:srgbClr val="41BF00"/>
      </a:accent4>
      <a:accent5>
        <a:srgbClr val="007F16"/>
      </a:accent5>
      <a:accent6>
        <a:srgbClr val="C1EC0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_Training_template" id="{2B9D2C9A-AF9A-3F45-92D1-04AB79A24269}" vid="{012DFDE4-9678-AE4B-8C2F-4D02A88B26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4948</TotalTime>
  <Words>5124</Words>
  <Application>Microsoft Macintosh PowerPoint</Application>
  <PresentationFormat>On-screen Show (4:3)</PresentationFormat>
  <Paragraphs>663</Paragraphs>
  <Slides>114</Slides>
  <Notes>82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114</vt:i4>
      </vt:variant>
    </vt:vector>
  </HeadingPairs>
  <TitlesOfParts>
    <vt:vector size="129" baseType="lpstr">
      <vt:lpstr>Aharoni</vt:lpstr>
      <vt:lpstr>Arial</vt:lpstr>
      <vt:lpstr>Avenir LT Std 55 Roman</vt:lpstr>
      <vt:lpstr>Avenir LT Std 95 Black</vt:lpstr>
      <vt:lpstr>Calibri</vt:lpstr>
      <vt:lpstr>Calibri Light</vt:lpstr>
      <vt:lpstr>Courier</vt:lpstr>
      <vt:lpstr>Helvetica Neue</vt:lpstr>
      <vt:lpstr>Lucida Grande</vt:lpstr>
      <vt:lpstr>Lucida Sans</vt:lpstr>
      <vt:lpstr>Menlo</vt:lpstr>
      <vt:lpstr>Noto Sans Symbols</vt:lpstr>
      <vt:lpstr>Times New Roman</vt:lpstr>
      <vt:lpstr>Verdana</vt:lpstr>
      <vt:lpstr>Custom Design</vt:lpstr>
      <vt:lpstr>Security Boot Camp</vt:lpstr>
      <vt:lpstr>Copyright</vt:lpstr>
      <vt:lpstr>What you will learn</vt:lpstr>
      <vt:lpstr>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Quiz</vt:lpstr>
      <vt:lpstr>Answers </vt:lpstr>
      <vt:lpstr>Answers</vt:lpstr>
      <vt:lpstr>PowerPoint Presentation</vt:lpstr>
      <vt:lpstr>Internet Address</vt:lpstr>
      <vt:lpstr>Internet Address-Ranges</vt:lpstr>
      <vt:lpstr>Connecting computers: Routing</vt:lpstr>
      <vt:lpstr>Autonomous systems</vt:lpstr>
      <vt:lpstr>Autonomous systems</vt:lpstr>
      <vt:lpstr>Some interesting AS</vt:lpstr>
      <vt:lpstr>Global Topology (1969)</vt:lpstr>
      <vt:lpstr>Internet Topology (2017)</vt:lpstr>
      <vt:lpstr>PowerPoint Presentation</vt:lpstr>
      <vt:lpstr>Protocols</vt:lpstr>
      <vt:lpstr>Ports</vt:lpstr>
      <vt:lpstr>Example https:</vt:lpstr>
      <vt:lpstr>DNS</vt:lpstr>
      <vt:lpstr>DNS</vt:lpstr>
      <vt:lpstr>Tunnels</vt:lpstr>
      <vt:lpstr>Tunnels</vt:lpstr>
      <vt:lpstr>(one) Solution: VPNs</vt:lpstr>
      <vt:lpstr>VPN Point of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Botbuilder</vt:lpstr>
      <vt:lpstr>Regional Campaigns</vt:lpstr>
      <vt:lpstr>PowerPoint Presentation</vt:lpstr>
      <vt:lpstr>Underground economy</vt:lpstr>
      <vt:lpstr>PowerPoint Presentation</vt:lpstr>
      <vt:lpstr>PowerPoint Presentation</vt:lpstr>
      <vt:lpstr>PowerPoint Presentation</vt:lpstr>
      <vt:lpstr>PowerPoint Presentation</vt:lpstr>
      <vt:lpstr>PowerPoint Presentation</vt:lpstr>
      <vt:lpstr>Gwapoo</vt:lpstr>
      <vt:lpstr>PowerPoint Presentation</vt:lpstr>
      <vt:lpstr>PowerPoint Presentation</vt:lpstr>
      <vt:lpstr>PowerPoint Presentation</vt:lpstr>
      <vt:lpstr>2003: Titan Rain</vt:lpstr>
      <vt:lpstr>2009: Aurora / Ghostnet</vt:lpstr>
      <vt:lpstr>2013: Hangover</vt:lpstr>
      <vt:lpstr>PowerPoint Presentation</vt:lpstr>
      <vt:lpstr>PowerPoint Presentation</vt:lpstr>
      <vt:lpstr>PowerPoint Presentation</vt:lpstr>
      <vt:lpstr>PowerPoint Presentation</vt:lpstr>
      <vt:lpstr>PowerPoint Presentation</vt:lpstr>
      <vt:lpstr>PowerPoint Presentation</vt:lpstr>
      <vt:lpstr>Grizzly Steppe</vt:lpstr>
      <vt:lpstr>PowerPoint Presentation</vt:lpstr>
      <vt:lpstr>PowerPoint Presentation</vt:lpstr>
      <vt:lpstr>PowerPoint Presentation</vt:lpstr>
      <vt:lpstr>PowerPoint Presentation</vt:lpstr>
      <vt:lpstr>PowerPoint Presentation</vt:lpstr>
      <vt:lpstr>Tools and methods</vt:lpstr>
      <vt:lpstr>PowerPoint Presentation</vt:lpstr>
      <vt:lpstr>Popular vulnerabilities</vt:lpstr>
      <vt:lpstr>Buffer Overflows</vt:lpstr>
      <vt:lpstr>.:: Smashing The Stack For Fun And Profit ::.</vt:lpstr>
      <vt:lpstr>Cross Site Scripting</vt:lpstr>
      <vt:lpstr>SQL Injection</vt:lpstr>
      <vt:lpstr>SQL Injection</vt:lpstr>
      <vt:lpstr>Social engineering</vt:lpstr>
      <vt:lpstr>Social engineering</vt:lpstr>
      <vt:lpstr>Today</vt:lpstr>
      <vt:lpstr>PowerPoint Presentation</vt:lpstr>
      <vt:lpstr>Malware distribution</vt:lpstr>
      <vt:lpstr>A bit of Taxonomy</vt:lpstr>
      <vt:lpstr>Malware distribution</vt:lpstr>
      <vt:lpstr>PowerPoint Presentation</vt:lpstr>
      <vt:lpstr>PowerPoint Presentation</vt:lpstr>
      <vt:lpstr>Drive by</vt:lpstr>
      <vt:lpstr>Drive by</vt:lpstr>
      <vt:lpstr>Drive by</vt:lpstr>
      <vt:lpstr>Drive by</vt:lpstr>
      <vt:lpstr>Botnets</vt:lpstr>
      <vt:lpstr>Botnets</vt:lpstr>
      <vt:lpstr>Botnets</vt:lpstr>
      <vt:lpstr>Avalanche Network</vt:lpstr>
      <vt:lpstr>Underground CDN</vt:lpstr>
      <vt:lpstr>Conclusion </vt:lpstr>
      <vt:lpstr>Protecting Yourself</vt:lpstr>
      <vt:lpstr>Updates</vt:lpstr>
      <vt:lpstr>Backup</vt:lpstr>
      <vt:lpstr>Strong Passwords</vt:lpstr>
      <vt:lpstr>Reality check</vt:lpstr>
      <vt:lpstr>Help</vt:lpstr>
      <vt:lpstr>Follow guidelines</vt:lpstr>
      <vt:lpstr>Incident Response</vt:lpstr>
      <vt:lpstr>CSIRT</vt:lpstr>
      <vt:lpstr>Global response</vt:lpstr>
      <vt:lpstr>Global response</vt:lpstr>
      <vt:lpstr>Models of cooperation (Governance)</vt:lpstr>
      <vt:lpstr>Network governance</vt:lpstr>
      <vt:lpstr>Two ingredients for successful coordination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Boot Camp</dc:title>
  <dc:subject/>
  <dc:creator>Serge Droz</dc:creator>
  <cp:keywords/>
  <dc:description/>
  <cp:lastModifiedBy>Serge Droz</cp:lastModifiedBy>
  <cp:revision>59</cp:revision>
  <dcterms:created xsi:type="dcterms:W3CDTF">2018-07-26T13:27:29Z</dcterms:created>
  <dcterms:modified xsi:type="dcterms:W3CDTF">2019-12-15T15:23:44Z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vt:lpwstr>FIRST Inc.</vt:lpwstr>
  </property>
</Properties>
</file>