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22"/>
  </p:notesMasterIdLst>
  <p:sldIdLst>
    <p:sldId id="258" r:id="rId2"/>
    <p:sldId id="261" r:id="rId3"/>
    <p:sldId id="263" r:id="rId4"/>
    <p:sldId id="262" r:id="rId5"/>
    <p:sldId id="264" r:id="rId6"/>
    <p:sldId id="273" r:id="rId7"/>
    <p:sldId id="274" r:id="rId8"/>
    <p:sldId id="275" r:id="rId9"/>
    <p:sldId id="288" r:id="rId10"/>
    <p:sldId id="287" r:id="rId11"/>
    <p:sldId id="279" r:id="rId12"/>
    <p:sldId id="266" r:id="rId13"/>
    <p:sldId id="289" r:id="rId14"/>
    <p:sldId id="270" r:id="rId15"/>
    <p:sldId id="290" r:id="rId16"/>
    <p:sldId id="271" r:id="rId17"/>
    <p:sldId id="278" r:id="rId18"/>
    <p:sldId id="282" r:id="rId19"/>
    <p:sldId id="283" r:id="rId20"/>
    <p:sldId id="29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228" autoAdjust="0"/>
  </p:normalViewPr>
  <p:slideViewPr>
    <p:cSldViewPr>
      <p:cViewPr>
        <p:scale>
          <a:sx n="125" d="100"/>
          <a:sy n="125" d="100"/>
        </p:scale>
        <p:origin x="-928" y="-5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43BA18-F1DD-8C41-B6CA-8507BD4399ED}" type="datetimeFigureOut">
              <a:rPr lang="en-US" smtClean="0"/>
              <a:t>6/18/12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6AFF6F-94E5-394B-8E00-28EA13649EBE}" type="slidenum">
              <a:rPr lang="en-US" smtClean="0"/>
              <a:t>‹#›</a:t>
            </a:fld>
            <a:endParaRPr lang="en-US"/>
          </a:p>
        </p:txBody>
      </p:sp>
    </p:spTree>
    <p:extLst>
      <p:ext uri="{BB962C8B-B14F-4D97-AF65-F5344CB8AC3E}">
        <p14:creationId xmlns:p14="http://schemas.microsoft.com/office/powerpoint/2010/main" val="31607087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Ahh, the crux of the issue is this..  IPv4 and IPv6 are NOT bits on the wire compatible.  The transition plan from IPv4 to IPv6 is what’s was referred to as dual stack, where each system and network device ran both, and then when they all were IPv6-enabled, IPv4 could simply be turned off.  This in practice is far more difficult to realized than it was theorized.  Any dual stack transition model requires sufficient quantities of both resources (IPv4 and IPv6 addresses) to work, and for all the devices to be enabled and reachable on the new stack before the old stack is disabled.  Because IPv4 depletion is upon us, post depletion dual stack transition models become problematic and will only worsen with time.  </a:t>
            </a:r>
          </a:p>
          <a:p>
            <a:endParaRPr lang="en-US">
              <a:ea typeface="ＭＳ Ｐゴシック" charset="0"/>
              <a:cs typeface="ＭＳ Ｐゴシック" charset="0"/>
            </a:endParaRPr>
          </a:p>
          <a:p>
            <a:r>
              <a:rPr lang="en-US">
                <a:ea typeface="ＭＳ Ｐゴシック" charset="0"/>
                <a:cs typeface="ＭＳ Ｐゴシック" charset="0"/>
              </a:rPr>
              <a:t>With Y2K you both had a flag day and didn’t require co-existence.  That is, you simply had to locate all the two-digit year data and replace it with four-digit data.  With IP and dual-stack, everything must handle IPv6, or IPv4, or both, for the foreseeable future.  IPv4 devices may never be upgraded, for example because of hardware limitations.  OTOH, IPv6-only devices may need to communicate with an IPv4 device.  Because there’s no ‘bits on the wire’ compatibility, network layer protocol translation devices will be required if you don’t have both IPv4 and IPv6 everywhere during this co-existence period.  These translation devices compromise end-to-end, but are also much more complex than basic like-protocol NATs, (as with traditional IPv4) as they need to map variable sized values (i.e., IPv4 and IPv6 address) between different layers that utilize this information.  They also need to interact with DNS and an array of other applications that contain IP addresses as objects, and must keep state in the network that, as discussed, compromises end-to-end and presents an myriad of issues.  </a:t>
            </a:r>
          </a:p>
          <a:p>
            <a:endParaRPr lang="en-US">
              <a:ea typeface="ＭＳ Ｐゴシック" charset="0"/>
              <a:cs typeface="ＭＳ Ｐゴシック" charset="0"/>
            </a:endParaRPr>
          </a:p>
          <a:p>
            <a:r>
              <a:rPr lang="en-US">
                <a:ea typeface="ＭＳ Ｐゴシック" charset="0"/>
                <a:cs typeface="ＭＳ Ｐゴシック" charset="0"/>
              </a:rPr>
              <a:t>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fld id="{B1470971-7874-1B4D-B5FA-F38BAF541B48}" type="slidenum">
              <a:rPr lang="en-US" sz="1200">
                <a:latin typeface="Times New Roman" charset="0"/>
              </a:rPr>
              <a:pPr eaLnBrk="1" hangingPunct="1"/>
              <a:t>6</a:t>
            </a:fld>
            <a:endParaRPr lang="en-US" sz="120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fld id="{2D2B741E-3A25-3443-ACDB-281810C14D81}" type="slidenum">
              <a:rPr lang="en-US" sz="1200">
                <a:latin typeface="Times New Roman" charset="0"/>
              </a:rPr>
              <a:pPr eaLnBrk="1" hangingPunct="1"/>
              <a:t>7</a:t>
            </a:fld>
            <a:endParaRPr lang="en-US" sz="1200">
              <a:latin typeface="Times New Roman"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fld id="{454AFB53-12C4-7748-BE47-2DFCC98A871A}" type="slidenum">
              <a:rPr lang="en-US" sz="1200">
                <a:latin typeface="Times New Roman" charset="0"/>
              </a:rPr>
              <a:pPr eaLnBrk="1" hangingPunct="1"/>
              <a:t>8</a:t>
            </a:fld>
            <a:endParaRPr lang="en-US" sz="1200">
              <a:latin typeface="Times New Roman"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91289" tIns="45644" rIns="91289" bIns="45644" anchor="b"/>
          <a:lstStyle/>
          <a:p>
            <a:pPr algn="r" defTabSz="912813" eaLnBrk="0" hangingPunct="0"/>
            <a:fld id="{66620DD2-1E63-4BB5-8FEF-607D8DE2F425}" type="slidenum">
              <a:rPr lang="en-US" sz="1200">
                <a:latin typeface="Arial" pitchFamily="34" charset="0"/>
                <a:ea typeface="ＭＳ Ｐゴシック" pitchFamily="34" charset="-128"/>
              </a:rPr>
              <a:pPr algn="r" defTabSz="912813" eaLnBrk="0" hangingPunct="0"/>
              <a:t>9</a:t>
            </a:fld>
            <a:endParaRPr lang="en-US" sz="1200">
              <a:latin typeface="Arial" pitchFamily="34" charset="0"/>
              <a:ea typeface="ＭＳ Ｐゴシック" pitchFamily="34" charset="-128"/>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xfrm>
            <a:off x="912813" y="4343400"/>
            <a:ext cx="5032375" cy="4114800"/>
          </a:xfrm>
          <a:solidFill>
            <a:srgbClr val="FFFFFF"/>
          </a:solidFill>
          <a:ln>
            <a:solidFill>
              <a:srgbClr val="000000"/>
            </a:solidFill>
            <a:miter lim="800000"/>
            <a:headEnd/>
            <a:tailEnd/>
          </a:ln>
        </p:spPr>
        <p:txBody>
          <a:bodyPr lIns="91289" tIns="45644" rIns="91289" bIns="45644"/>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a:t>
            </a:r>
            <a:r>
              <a:rPr lang="en-US" baseline="0" dirty="0" smtClean="0"/>
              <a:t> more talking points for Burt</a:t>
            </a:r>
          </a:p>
          <a:p>
            <a:r>
              <a:rPr lang="en-US" baseline="0" dirty="0" smtClean="0"/>
              <a:t>Would like to add conference name if accepted</a:t>
            </a:r>
          </a:p>
          <a:p>
            <a:r>
              <a:rPr lang="en-US" baseline="0" dirty="0" smtClean="0"/>
              <a:t>Format the contact info and the line on the bottom box</a:t>
            </a:r>
            <a:endParaRPr lang="en-US" dirty="0"/>
          </a:p>
        </p:txBody>
      </p:sp>
      <p:sp>
        <p:nvSpPr>
          <p:cNvPr id="4" name="Slide Number Placeholder 3"/>
          <p:cNvSpPr>
            <a:spLocks noGrp="1"/>
          </p:cNvSpPr>
          <p:nvPr>
            <p:ph type="sldNum" sz="quarter" idx="10"/>
          </p:nvPr>
        </p:nvSpPr>
        <p:spPr/>
        <p:txBody>
          <a:bodyPr/>
          <a:lstStyle/>
          <a:p>
            <a:pPr>
              <a:defRPr/>
            </a:pPr>
            <a:fld id="{AC32B5F1-F170-405D-9C08-64A8F8BE6226}" type="slidenum">
              <a:rPr lang="en-US" smtClean="0"/>
              <a:pPr>
                <a:defRPr/>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fld id="{D0269A02-430C-B449-9C80-C889E23F1A6B}" type="slidenum">
              <a:rPr lang="en-US" sz="1200">
                <a:latin typeface="Times New Roman" charset="0"/>
              </a:rPr>
              <a:pPr eaLnBrk="1" hangingPunct="1"/>
              <a:t>17</a:t>
            </a:fld>
            <a:endParaRPr lang="en-US" sz="120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76400"/>
            <a:ext cx="7772400" cy="1219200"/>
          </a:xfrm>
          <a:prstGeom prst="rect">
            <a:avLst/>
          </a:prstGeom>
        </p:spPr>
        <p:txBody>
          <a:bodyPr/>
          <a:lstStyle>
            <a:lvl1pPr algn="l">
              <a:defRPr sz="3600" b="1" baseline="0">
                <a:latin typeface="Myriad Pro" pitchFamily="34" charset="0"/>
              </a:defRPr>
            </a:lvl1pPr>
          </a:lstStyle>
          <a:p>
            <a:r>
              <a:rPr lang="en-US" dirty="0" smtClean="0"/>
              <a:t>A Systemic Perspective of Internet Infrastructure Threats</a:t>
            </a:r>
            <a:endParaRPr lang="en-US" dirty="0"/>
          </a:p>
        </p:txBody>
      </p:sp>
      <p:sp>
        <p:nvSpPr>
          <p:cNvPr id="3" name="Subtitle 2"/>
          <p:cNvSpPr>
            <a:spLocks noGrp="1"/>
          </p:cNvSpPr>
          <p:nvPr>
            <p:ph type="subTitle" idx="1" hasCustomPrompt="1"/>
          </p:nvPr>
        </p:nvSpPr>
        <p:spPr>
          <a:xfrm>
            <a:off x="685800" y="3050414"/>
            <a:ext cx="7772400" cy="759586"/>
          </a:xfrm>
          <a:prstGeom prst="rect">
            <a:avLst/>
          </a:prstGeom>
        </p:spPr>
        <p:txBody>
          <a:bodyPr>
            <a:noAutofit/>
          </a:bodyPr>
          <a:lstStyle>
            <a:lvl1pPr marL="0" indent="0" algn="l">
              <a:buNone/>
              <a:defRPr sz="2000" baseline="0">
                <a:solidFill>
                  <a:schemeClr val="tx1">
                    <a:lumMod val="65000"/>
                    <a:lumOff val="35000"/>
                  </a:schemeClr>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Danny McPherson</a:t>
            </a:r>
          </a:p>
          <a:p>
            <a:r>
              <a:rPr lang="en-US" dirty="0" smtClean="0"/>
              <a:t>CSO, Verisign, Inc.</a:t>
            </a:r>
            <a:endParaRPr lang="en-US" dirty="0"/>
          </a:p>
        </p:txBody>
      </p:sp>
      <p:pic>
        <p:nvPicPr>
          <p:cNvPr id="4" name="Picture 3" descr="vrsn=logo.tif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8600" y="4064000"/>
            <a:ext cx="1930400" cy="1651000"/>
          </a:xfrm>
          <a:prstGeom prst="rect">
            <a:avLst/>
          </a:prstGeom>
        </p:spPr>
      </p:pic>
    </p:spTree>
    <p:extLst>
      <p:ext uri="{BB962C8B-B14F-4D97-AF65-F5344CB8AC3E}">
        <p14:creationId xmlns:p14="http://schemas.microsoft.com/office/powerpoint/2010/main" val="16208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a:prstGeom prst="rect">
            <a:avLst/>
          </a:prstGeom>
        </p:spPr>
        <p:txBody>
          <a:bodyPr/>
          <a:lstStyle>
            <a:lvl1pPr algn="l">
              <a:defRPr sz="4000" b="1">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3810000"/>
          </a:xfrm>
          <a:prstGeom prst="rect">
            <a:avLst/>
          </a:prstGeom>
        </p:spPr>
        <p:txBody>
          <a:bodyPr/>
          <a:lstStyle>
            <a:lvl1pPr>
              <a:defRPr sz="25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804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8968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a:prstGeom prst="rect">
            <a:avLst/>
          </a:prstGeom>
        </p:spPr>
        <p:txBody>
          <a:bodyPr/>
          <a:lstStyle>
            <a:lvl1pPr algn="l">
              <a:defRPr sz="4000" b="1">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862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a:prstGeom prst="rect">
            <a:avLst/>
          </a:prstGeom>
        </p:spPr>
        <p:txBody>
          <a:bodyPr/>
          <a:lstStyle>
            <a:lvl1pPr algn="l">
              <a:defRPr sz="4000" b="1">
                <a:latin typeface="Myriad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Myriad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600">
                <a:latin typeface="Myriad Pro"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Myriad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600">
                <a:latin typeface="Myriad Pro"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113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a:prstGeom prst="rect">
            <a:avLst/>
          </a:prstGeom>
        </p:spPr>
        <p:txBody>
          <a:bodyPr/>
          <a:lstStyle>
            <a:lvl1pPr algn="l">
              <a:defRPr sz="4000" b="1">
                <a:latin typeface="Myriad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593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27148"/>
            <a:ext cx="5111750" cy="4699015"/>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485775" y="66675"/>
            <a:ext cx="8229600" cy="762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700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9231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039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jpeg"/><Relationship Id="rId1" Type="http://schemas.openxmlformats.org/officeDocument/2006/relationships/slideLayout" Target="../slideLayouts/slideLayout8.xml"/><Relationship Id="rId2"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tiff"/><Relationship Id="rId3" Type="http://schemas.openxmlformats.org/officeDocument/2006/relationships/hyperlink" Target="http://trans-trust.verisignlab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8.xml"/><Relationship Id="rId2"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em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emf"/><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jpeg"/><Relationship Id="rId13" Type="http://schemas.openxmlformats.org/officeDocument/2006/relationships/image" Target="../media/image19.jpeg"/><Relationship Id="rId14" Type="http://schemas.openxmlformats.org/officeDocument/2006/relationships/image" Target="../media/image20.jpeg"/><Relationship Id="rId15" Type="http://schemas.openxmlformats.org/officeDocument/2006/relationships/image" Target="../media/image21.jpeg"/><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11000" b="-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0438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idx="4294967295"/>
          </p:nvPr>
        </p:nvSpPr>
        <p:spPr>
          <a:xfrm>
            <a:off x="-76199" y="76200"/>
            <a:ext cx="4648199" cy="762000"/>
          </a:xfrm>
          <a:prstGeom prst="rect">
            <a:avLst/>
          </a:prstGeom>
        </p:spPr>
        <p:txBody>
          <a:bodyPr tIns="91440"/>
          <a:lstStyle/>
          <a:p>
            <a:r>
              <a:rPr lang="en-US" sz="2800" b="1" dirty="0" smtClean="0"/>
              <a:t>DNS: Inherently </a:t>
            </a:r>
            <a:r>
              <a:rPr lang="en-US" sz="2800" b="1" dirty="0" smtClean="0"/>
              <a:t>Hierarchical </a:t>
            </a:r>
            <a:r>
              <a:rPr lang="en-US" sz="2800" b="1" dirty="0" smtClean="0"/>
              <a:t>Yet Distributed</a:t>
            </a:r>
            <a:endParaRPr lang="en-US" sz="2800" b="1" dirty="0" smtClean="0"/>
          </a:p>
        </p:txBody>
      </p:sp>
      <p:sp>
        <p:nvSpPr>
          <p:cNvPr id="78876" name="Content Placeholder 186"/>
          <p:cNvSpPr txBox="1">
            <a:spLocks/>
          </p:cNvSpPr>
          <p:nvPr/>
        </p:nvSpPr>
        <p:spPr bwMode="gray">
          <a:xfrm>
            <a:off x="385763" y="4856163"/>
            <a:ext cx="8059737" cy="1320800"/>
          </a:xfrm>
          <a:prstGeom prst="rect">
            <a:avLst/>
          </a:prstGeom>
          <a:noFill/>
          <a:ln w="9525">
            <a:noFill/>
            <a:miter lim="800000"/>
            <a:headEnd/>
            <a:tailEnd/>
          </a:ln>
        </p:spPr>
        <p:txBody>
          <a:bodyPr/>
          <a:lstStyle/>
          <a:p>
            <a:pPr marL="285750" indent="-285750" eaLnBrk="0" hangingPunct="0">
              <a:buFont typeface="Arial"/>
              <a:buChar char="•"/>
            </a:pPr>
            <a:r>
              <a:rPr lang="en-US" sz="1600" dirty="0">
                <a:latin typeface="Arial" pitchFamily="34" charset="0"/>
                <a:ea typeface="ＭＳ Ｐゴシック" pitchFamily="34" charset="-128"/>
              </a:rPr>
              <a:t>Necessary </a:t>
            </a:r>
            <a:r>
              <a:rPr lang="en-US" sz="1600" dirty="0" smtClean="0">
                <a:latin typeface="Arial" pitchFamily="34" charset="0"/>
                <a:ea typeface="ＭＳ Ｐゴシック" pitchFamily="34" charset="-128"/>
              </a:rPr>
              <a:t>hierarchy to </a:t>
            </a:r>
            <a:r>
              <a:rPr lang="en-US" sz="1600" dirty="0">
                <a:latin typeface="Arial" pitchFamily="34" charset="0"/>
                <a:ea typeface="ＭＳ Ｐゴシック" pitchFamily="34" charset="-128"/>
              </a:rPr>
              <a:t>avoid namespace </a:t>
            </a:r>
            <a:r>
              <a:rPr lang="en-US" sz="1600" dirty="0" smtClean="0">
                <a:latin typeface="Arial" pitchFamily="34" charset="0"/>
                <a:ea typeface="ＭＳ Ｐゴシック" pitchFamily="34" charset="-128"/>
              </a:rPr>
              <a:t>collisions, global uniqueness </a:t>
            </a:r>
          </a:p>
          <a:p>
            <a:pPr marL="285750" indent="-285750" eaLnBrk="0" hangingPunct="0">
              <a:buFont typeface="Arial"/>
              <a:buChar char="•"/>
            </a:pPr>
            <a:r>
              <a:rPr lang="en-US" sz="1600" dirty="0" smtClean="0">
                <a:latin typeface="Arial" pitchFamily="34" charset="0"/>
                <a:ea typeface="ＭＳ Ｐゴシック" pitchFamily="34" charset="-128"/>
              </a:rPr>
              <a:t>Naturally </a:t>
            </a:r>
            <a:r>
              <a:rPr lang="en-US" sz="1600" dirty="0">
                <a:latin typeface="Arial" pitchFamily="34" charset="0"/>
                <a:ea typeface="ＭＳ Ｐゴシック" pitchFamily="34" charset="-128"/>
              </a:rPr>
              <a:t>emerging SLD authority </a:t>
            </a:r>
            <a:r>
              <a:rPr lang="en-US" sz="1600" dirty="0" smtClean="0">
                <a:latin typeface="Arial" pitchFamily="34" charset="0"/>
                <a:ea typeface="ＭＳ Ｐゴシック" pitchFamily="34" charset="-128"/>
              </a:rPr>
              <a:t>clusters</a:t>
            </a:r>
          </a:p>
          <a:p>
            <a:pPr marL="285750" indent="-285750" eaLnBrk="0" hangingPunct="0">
              <a:buFont typeface="Arial"/>
              <a:buChar char="•"/>
            </a:pPr>
            <a:r>
              <a:rPr lang="en-US" sz="1600" dirty="0" smtClean="0">
                <a:latin typeface="Arial" pitchFamily="34" charset="0"/>
                <a:ea typeface="ＭＳ Ｐゴシック" pitchFamily="34" charset="-128"/>
              </a:rPr>
              <a:t>Democratization </a:t>
            </a:r>
            <a:r>
              <a:rPr lang="en-US" sz="1600" dirty="0">
                <a:latin typeface="Arial" pitchFamily="34" charset="0"/>
                <a:ea typeface="ＭＳ Ｐゴシック" pitchFamily="34" charset="-128"/>
              </a:rPr>
              <a:t>of recursion/</a:t>
            </a:r>
            <a:r>
              <a:rPr lang="en-US" sz="1600" dirty="0" smtClean="0">
                <a:latin typeface="Arial" pitchFamily="34" charset="0"/>
                <a:ea typeface="ＭＳ Ｐゴシック" pitchFamily="34" charset="-128"/>
              </a:rPr>
              <a:t>resolution; not strategic control point</a:t>
            </a:r>
          </a:p>
        </p:txBody>
      </p:sp>
      <p:sp>
        <p:nvSpPr>
          <p:cNvPr id="78852" name="Rounded Rectangle 3"/>
          <p:cNvSpPr>
            <a:spLocks noChangeArrowheads="1"/>
          </p:cNvSpPr>
          <p:nvPr/>
        </p:nvSpPr>
        <p:spPr bwMode="auto">
          <a:xfrm>
            <a:off x="4449628" y="990600"/>
            <a:ext cx="809505" cy="150140"/>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400">
                <a:solidFill>
                  <a:schemeClr val="bg1"/>
                </a:solidFill>
                <a:latin typeface="Arial" pitchFamily="34" charset="0"/>
                <a:ea typeface="ＭＳ Ｐゴシック" pitchFamily="34" charset="-128"/>
              </a:rPr>
              <a:t>“ “</a:t>
            </a:r>
          </a:p>
        </p:txBody>
      </p:sp>
      <p:cxnSp>
        <p:nvCxnSpPr>
          <p:cNvPr id="78853" name="AutoShape 23"/>
          <p:cNvCxnSpPr>
            <a:cxnSpLocks noChangeShapeType="1"/>
            <a:endCxn id="78854" idx="0"/>
          </p:cNvCxnSpPr>
          <p:nvPr/>
        </p:nvCxnSpPr>
        <p:spPr bwMode="auto">
          <a:xfrm rot="10800000" flipV="1">
            <a:off x="3469789" y="1086065"/>
            <a:ext cx="1160291" cy="373122"/>
          </a:xfrm>
          <a:prstGeom prst="straightConnector1">
            <a:avLst/>
          </a:prstGeom>
          <a:noFill/>
          <a:ln w="12700">
            <a:solidFill>
              <a:schemeClr val="tx2"/>
            </a:solidFill>
            <a:miter lim="800000"/>
            <a:headEnd type="none" w="sm" len="sm"/>
            <a:tailEnd type="triangle" w="med" len="med"/>
          </a:ln>
        </p:spPr>
      </p:cxnSp>
      <p:sp>
        <p:nvSpPr>
          <p:cNvPr id="78854" name="Rounded Rectangle 5"/>
          <p:cNvSpPr>
            <a:spLocks noChangeArrowheads="1"/>
          </p:cNvSpPr>
          <p:nvPr/>
        </p:nvSpPr>
        <p:spPr bwMode="auto">
          <a:xfrm>
            <a:off x="3065036" y="1459186"/>
            <a:ext cx="809505" cy="150140"/>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200">
                <a:solidFill>
                  <a:schemeClr val="bg1"/>
                </a:solidFill>
                <a:latin typeface="Arial" pitchFamily="34" charset="0"/>
                <a:ea typeface="ＭＳ Ｐゴシック" pitchFamily="34" charset="-128"/>
              </a:rPr>
              <a:t>com</a:t>
            </a:r>
          </a:p>
        </p:txBody>
      </p:sp>
      <p:sp>
        <p:nvSpPr>
          <p:cNvPr id="78855" name="Rounded Rectangle 8"/>
          <p:cNvSpPr>
            <a:spLocks noChangeArrowheads="1"/>
          </p:cNvSpPr>
          <p:nvPr/>
        </p:nvSpPr>
        <p:spPr bwMode="auto">
          <a:xfrm>
            <a:off x="4017892" y="1435402"/>
            <a:ext cx="809505" cy="150140"/>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200">
                <a:solidFill>
                  <a:schemeClr val="bg1"/>
                </a:solidFill>
                <a:latin typeface="Arial" pitchFamily="34" charset="0"/>
                <a:ea typeface="ＭＳ Ｐゴシック" pitchFamily="34" charset="-128"/>
              </a:rPr>
              <a:t>net</a:t>
            </a:r>
          </a:p>
        </p:txBody>
      </p:sp>
      <p:cxnSp>
        <p:nvCxnSpPr>
          <p:cNvPr id="78856" name="AutoShape 23"/>
          <p:cNvCxnSpPr>
            <a:cxnSpLocks noChangeShapeType="1"/>
            <a:endCxn id="78855" idx="0"/>
          </p:cNvCxnSpPr>
          <p:nvPr/>
        </p:nvCxnSpPr>
        <p:spPr bwMode="auto">
          <a:xfrm rot="5400000">
            <a:off x="4419152" y="1089557"/>
            <a:ext cx="349337" cy="342353"/>
          </a:xfrm>
          <a:prstGeom prst="straightConnector1">
            <a:avLst/>
          </a:prstGeom>
          <a:noFill/>
          <a:ln w="12700">
            <a:solidFill>
              <a:schemeClr val="tx2"/>
            </a:solidFill>
            <a:miter lim="800000"/>
            <a:headEnd type="none" w="sm" len="sm"/>
            <a:tailEnd type="triangle" w="med" len="med"/>
          </a:ln>
        </p:spPr>
      </p:cxnSp>
      <p:sp>
        <p:nvSpPr>
          <p:cNvPr id="78857" name="Rounded Rectangle 11"/>
          <p:cNvSpPr>
            <a:spLocks noChangeArrowheads="1"/>
          </p:cNvSpPr>
          <p:nvPr/>
        </p:nvSpPr>
        <p:spPr bwMode="auto">
          <a:xfrm>
            <a:off x="4962315" y="1427969"/>
            <a:ext cx="809505" cy="150141"/>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200">
                <a:solidFill>
                  <a:schemeClr val="bg1"/>
                </a:solidFill>
                <a:latin typeface="Arial" pitchFamily="34" charset="0"/>
                <a:ea typeface="ＭＳ Ｐゴシック" pitchFamily="34" charset="-128"/>
              </a:rPr>
              <a:t>.ee</a:t>
            </a:r>
          </a:p>
        </p:txBody>
      </p:sp>
      <p:cxnSp>
        <p:nvCxnSpPr>
          <p:cNvPr id="78858" name="AutoShape 23"/>
          <p:cNvCxnSpPr>
            <a:cxnSpLocks noChangeShapeType="1"/>
            <a:endCxn id="78857" idx="0"/>
          </p:cNvCxnSpPr>
          <p:nvPr/>
        </p:nvCxnSpPr>
        <p:spPr bwMode="auto">
          <a:xfrm rot="16200000" flipH="1">
            <a:off x="5020467" y="1081367"/>
            <a:ext cx="325552" cy="367650"/>
          </a:xfrm>
          <a:prstGeom prst="straightConnector1">
            <a:avLst/>
          </a:prstGeom>
          <a:noFill/>
          <a:ln w="12700">
            <a:solidFill>
              <a:schemeClr val="tx2"/>
            </a:solidFill>
            <a:miter lim="800000"/>
            <a:headEnd type="none" w="sm" len="sm"/>
            <a:tailEnd type="triangle" w="med" len="med"/>
          </a:ln>
        </p:spPr>
      </p:cxnSp>
      <p:sp>
        <p:nvSpPr>
          <p:cNvPr id="78859" name="Rounded Rectangle 16"/>
          <p:cNvSpPr>
            <a:spLocks noChangeArrowheads="1"/>
          </p:cNvSpPr>
          <p:nvPr/>
        </p:nvSpPr>
        <p:spPr bwMode="auto">
          <a:xfrm>
            <a:off x="5997807" y="1435402"/>
            <a:ext cx="809505" cy="150140"/>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200">
                <a:solidFill>
                  <a:schemeClr val="bg1"/>
                </a:solidFill>
                <a:latin typeface="Arial" pitchFamily="34" charset="0"/>
                <a:ea typeface="ＭＳ Ｐゴシック" pitchFamily="34" charset="-128"/>
              </a:rPr>
              <a:t>.gov</a:t>
            </a:r>
          </a:p>
        </p:txBody>
      </p:sp>
      <p:cxnSp>
        <p:nvCxnSpPr>
          <p:cNvPr id="78860" name="AutoShape 23"/>
          <p:cNvCxnSpPr>
            <a:cxnSpLocks noChangeShapeType="1"/>
            <a:endCxn id="78859" idx="0"/>
          </p:cNvCxnSpPr>
          <p:nvPr/>
        </p:nvCxnSpPr>
        <p:spPr bwMode="auto">
          <a:xfrm>
            <a:off x="5205167" y="1086065"/>
            <a:ext cx="1197393" cy="349337"/>
          </a:xfrm>
          <a:prstGeom prst="straightConnector1">
            <a:avLst/>
          </a:prstGeom>
          <a:noFill/>
          <a:ln w="12700">
            <a:solidFill>
              <a:schemeClr val="tx2"/>
            </a:solidFill>
            <a:miter lim="800000"/>
            <a:headEnd type="none" w="sm" len="sm"/>
            <a:tailEnd type="triangle" w="med" len="med"/>
          </a:ln>
        </p:spPr>
      </p:cxnSp>
      <p:sp>
        <p:nvSpPr>
          <p:cNvPr id="78861" name="Rounded Rectangle 21"/>
          <p:cNvSpPr>
            <a:spLocks noChangeArrowheads="1"/>
          </p:cNvSpPr>
          <p:nvPr/>
        </p:nvSpPr>
        <p:spPr bwMode="auto">
          <a:xfrm>
            <a:off x="4611529" y="2046369"/>
            <a:ext cx="809505" cy="150141"/>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200">
                <a:solidFill>
                  <a:schemeClr val="bg1"/>
                </a:solidFill>
                <a:latin typeface="Arial" pitchFamily="34" charset="0"/>
                <a:ea typeface="ＭＳ Ｐゴシック" pitchFamily="34" charset="-128"/>
              </a:rPr>
              <a:t>mof</a:t>
            </a:r>
          </a:p>
        </p:txBody>
      </p:sp>
      <p:sp>
        <p:nvSpPr>
          <p:cNvPr id="78862" name="Rounded Rectangle 22"/>
          <p:cNvSpPr>
            <a:spLocks noChangeArrowheads="1"/>
          </p:cNvSpPr>
          <p:nvPr/>
        </p:nvSpPr>
        <p:spPr bwMode="auto">
          <a:xfrm>
            <a:off x="5663886" y="2053802"/>
            <a:ext cx="809505" cy="150140"/>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200">
                <a:solidFill>
                  <a:schemeClr val="bg1"/>
                </a:solidFill>
                <a:latin typeface="Arial" pitchFamily="34" charset="0"/>
                <a:ea typeface="ＭＳ Ｐゴシック" pitchFamily="34" charset="-128"/>
              </a:rPr>
              <a:t>mod</a:t>
            </a:r>
          </a:p>
        </p:txBody>
      </p:sp>
      <p:cxnSp>
        <p:nvCxnSpPr>
          <p:cNvPr id="78863" name="AutoShape 23"/>
          <p:cNvCxnSpPr>
            <a:cxnSpLocks noChangeShapeType="1"/>
          </p:cNvCxnSpPr>
          <p:nvPr/>
        </p:nvCxnSpPr>
        <p:spPr bwMode="auto">
          <a:xfrm rot="5400000">
            <a:off x="5127526" y="1644780"/>
            <a:ext cx="347850" cy="342353"/>
          </a:xfrm>
          <a:prstGeom prst="straightConnector1">
            <a:avLst/>
          </a:prstGeom>
          <a:noFill/>
          <a:ln w="12700">
            <a:solidFill>
              <a:schemeClr val="tx2"/>
            </a:solidFill>
            <a:miter lim="800000"/>
            <a:headEnd type="none" w="sm" len="sm"/>
            <a:tailEnd type="triangle" w="med" len="med"/>
          </a:ln>
        </p:spPr>
      </p:cxnSp>
      <p:cxnSp>
        <p:nvCxnSpPr>
          <p:cNvPr id="78864" name="AutoShape 23"/>
          <p:cNvCxnSpPr>
            <a:cxnSpLocks noChangeShapeType="1"/>
          </p:cNvCxnSpPr>
          <p:nvPr/>
        </p:nvCxnSpPr>
        <p:spPr bwMode="auto">
          <a:xfrm rot="16200000" flipH="1">
            <a:off x="5686343" y="1604047"/>
            <a:ext cx="444475" cy="440169"/>
          </a:xfrm>
          <a:prstGeom prst="straightConnector1">
            <a:avLst/>
          </a:prstGeom>
          <a:noFill/>
          <a:ln w="12700">
            <a:solidFill>
              <a:schemeClr val="tx2"/>
            </a:solidFill>
            <a:miter lim="800000"/>
            <a:headEnd type="none" w="sm" len="sm"/>
            <a:tailEnd type="triangle" w="med" len="med"/>
          </a:ln>
        </p:spPr>
      </p:cxnSp>
      <p:sp>
        <p:nvSpPr>
          <p:cNvPr id="78865" name="Rounded Rectangle 26"/>
          <p:cNvSpPr>
            <a:spLocks noChangeArrowheads="1"/>
          </p:cNvSpPr>
          <p:nvPr/>
        </p:nvSpPr>
        <p:spPr bwMode="auto">
          <a:xfrm>
            <a:off x="6869712" y="2085019"/>
            <a:ext cx="809505" cy="151627"/>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200">
                <a:solidFill>
                  <a:schemeClr val="bg1"/>
                </a:solidFill>
                <a:latin typeface="Arial" pitchFamily="34" charset="0"/>
                <a:ea typeface="ＭＳ Ｐゴシック" pitchFamily="34" charset="-128"/>
              </a:rPr>
              <a:t>state</a:t>
            </a:r>
          </a:p>
        </p:txBody>
      </p:sp>
      <p:cxnSp>
        <p:nvCxnSpPr>
          <p:cNvPr id="78866" name="AutoShape 23"/>
          <p:cNvCxnSpPr>
            <a:cxnSpLocks noChangeShapeType="1"/>
          </p:cNvCxnSpPr>
          <p:nvPr/>
        </p:nvCxnSpPr>
        <p:spPr bwMode="auto">
          <a:xfrm>
            <a:off x="6597504" y="1609327"/>
            <a:ext cx="782522" cy="428123"/>
          </a:xfrm>
          <a:prstGeom prst="straightConnector1">
            <a:avLst/>
          </a:prstGeom>
          <a:noFill/>
          <a:ln w="12700">
            <a:solidFill>
              <a:schemeClr val="tx2"/>
            </a:solidFill>
            <a:miter lim="800000"/>
            <a:headEnd type="none" w="sm" len="sm"/>
            <a:tailEnd type="triangle" w="med" len="med"/>
          </a:ln>
        </p:spPr>
      </p:cxnSp>
      <p:sp>
        <p:nvSpPr>
          <p:cNvPr id="78867" name="Rounded Rectangle 29"/>
          <p:cNvSpPr>
            <a:spLocks noChangeArrowheads="1"/>
          </p:cNvSpPr>
          <p:nvPr/>
        </p:nvSpPr>
        <p:spPr bwMode="auto">
          <a:xfrm>
            <a:off x="5107351" y="2481926"/>
            <a:ext cx="809505" cy="150140"/>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200">
                <a:solidFill>
                  <a:schemeClr val="bg1"/>
                </a:solidFill>
                <a:latin typeface="Arial" pitchFamily="34" charset="0"/>
                <a:ea typeface="ＭＳ Ｐゴシック" pitchFamily="34" charset="-128"/>
              </a:rPr>
              <a:t>www</a:t>
            </a:r>
          </a:p>
        </p:txBody>
      </p:sp>
      <p:sp>
        <p:nvSpPr>
          <p:cNvPr id="78868" name="Rounded Rectangle 30"/>
          <p:cNvSpPr>
            <a:spLocks noChangeArrowheads="1"/>
          </p:cNvSpPr>
          <p:nvPr/>
        </p:nvSpPr>
        <p:spPr bwMode="auto">
          <a:xfrm>
            <a:off x="6267643" y="2481926"/>
            <a:ext cx="809505" cy="150140"/>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200">
                <a:solidFill>
                  <a:schemeClr val="bg1"/>
                </a:solidFill>
                <a:latin typeface="Arial" pitchFamily="34" charset="0"/>
                <a:ea typeface="ＭＳ Ｐゴシック" pitchFamily="34" charset="-128"/>
              </a:rPr>
              <a:t>mail</a:t>
            </a:r>
          </a:p>
        </p:txBody>
      </p:sp>
      <p:cxnSp>
        <p:nvCxnSpPr>
          <p:cNvPr id="78869" name="AutoShape 23"/>
          <p:cNvCxnSpPr>
            <a:cxnSpLocks noChangeShapeType="1"/>
          </p:cNvCxnSpPr>
          <p:nvPr/>
        </p:nvCxnSpPr>
        <p:spPr bwMode="auto">
          <a:xfrm rot="10800000" flipV="1">
            <a:off x="5723912" y="2236646"/>
            <a:ext cx="269835" cy="237846"/>
          </a:xfrm>
          <a:prstGeom prst="straightConnector1">
            <a:avLst/>
          </a:prstGeom>
          <a:noFill/>
          <a:ln w="12700">
            <a:solidFill>
              <a:schemeClr val="tx2"/>
            </a:solidFill>
            <a:miter lim="800000"/>
            <a:headEnd type="none" w="sm" len="sm"/>
            <a:tailEnd type="triangle" w="med" len="med"/>
          </a:ln>
        </p:spPr>
      </p:cxnSp>
      <p:cxnSp>
        <p:nvCxnSpPr>
          <p:cNvPr id="78870" name="AutoShape 23"/>
          <p:cNvCxnSpPr>
            <a:cxnSpLocks noChangeShapeType="1"/>
          </p:cNvCxnSpPr>
          <p:nvPr/>
        </p:nvCxnSpPr>
        <p:spPr bwMode="auto">
          <a:xfrm>
            <a:off x="6363084" y="2236646"/>
            <a:ext cx="369337" cy="197710"/>
          </a:xfrm>
          <a:prstGeom prst="straightConnector1">
            <a:avLst/>
          </a:prstGeom>
          <a:noFill/>
          <a:ln w="12700">
            <a:solidFill>
              <a:schemeClr val="tx2"/>
            </a:solidFill>
            <a:miter lim="800000"/>
            <a:headEnd type="none" w="sm" len="sm"/>
            <a:tailEnd type="triangle" w="med" len="med"/>
          </a:ln>
        </p:spPr>
      </p:cxnSp>
      <p:cxnSp>
        <p:nvCxnSpPr>
          <p:cNvPr id="38" name="Straight Connector 37"/>
          <p:cNvCxnSpPr>
            <a:cxnSpLocks noChangeShapeType="1"/>
          </p:cNvCxnSpPr>
          <p:nvPr/>
        </p:nvCxnSpPr>
        <p:spPr bwMode="auto">
          <a:xfrm>
            <a:off x="1463890" y="1820415"/>
            <a:ext cx="6997162" cy="16352"/>
          </a:xfrm>
          <a:prstGeom prst="line">
            <a:avLst/>
          </a:prstGeom>
          <a:noFill/>
          <a:ln w="57150">
            <a:solidFill>
              <a:srgbClr val="FF0000"/>
            </a:solidFill>
            <a:round/>
            <a:headEnd/>
            <a:tailEnd/>
          </a:ln>
          <a:effectLst>
            <a:outerShdw dist="63500" dir="2700000" rotWithShape="0">
              <a:srgbClr val="808080">
                <a:alpha val="48999"/>
              </a:srgbClr>
            </a:outerShdw>
          </a:effectLst>
        </p:spPr>
      </p:cxnSp>
      <p:sp>
        <p:nvSpPr>
          <p:cNvPr id="39" name="Text Box 114"/>
          <p:cNvSpPr txBox="1">
            <a:spLocks noChangeArrowheads="1"/>
          </p:cNvSpPr>
          <p:nvPr/>
        </p:nvSpPr>
        <p:spPr bwMode="auto">
          <a:xfrm>
            <a:off x="462127" y="1518648"/>
            <a:ext cx="2150248" cy="253916"/>
          </a:xfrm>
          <a:prstGeom prst="rect">
            <a:avLst/>
          </a:prstGeom>
          <a:noFill/>
          <a:ln w="38100">
            <a:noFill/>
            <a:miter lim="800000"/>
            <a:headEnd type="none" w="sm" len="sm"/>
            <a:tailEnd type="none" w="lg" len="med"/>
          </a:ln>
        </p:spPr>
        <p:txBody>
          <a:bodyPr>
            <a:spAutoFit/>
          </a:bodyPr>
          <a:lstStyle/>
          <a:p>
            <a:pPr algn="ctr">
              <a:spcBef>
                <a:spcPct val="60000"/>
              </a:spcBef>
              <a:buClr>
                <a:schemeClr val="hlink"/>
              </a:buClr>
              <a:buFont typeface="Wingdings" charset="2"/>
              <a:buNone/>
              <a:defRPr/>
            </a:pPr>
            <a:r>
              <a:rPr lang="en-AU" sz="1050" b="1" dirty="0">
                <a:solidFill>
                  <a:srgbClr val="00192B"/>
                </a:solidFill>
                <a:latin typeface="Arial" charset="0"/>
                <a:cs typeface="+mn-cs"/>
              </a:rPr>
              <a:t>Inherent Hierarchy</a:t>
            </a:r>
          </a:p>
        </p:txBody>
      </p:sp>
      <p:sp>
        <p:nvSpPr>
          <p:cNvPr id="40" name="Text Box 114"/>
          <p:cNvSpPr txBox="1">
            <a:spLocks noChangeArrowheads="1"/>
          </p:cNvSpPr>
          <p:nvPr/>
        </p:nvSpPr>
        <p:spPr bwMode="auto">
          <a:xfrm>
            <a:off x="445262" y="1970556"/>
            <a:ext cx="1897278" cy="577081"/>
          </a:xfrm>
          <a:prstGeom prst="rect">
            <a:avLst/>
          </a:prstGeom>
          <a:noFill/>
          <a:ln w="38100">
            <a:noFill/>
            <a:miter lim="800000"/>
            <a:headEnd type="none" w="sm" len="sm"/>
            <a:tailEnd type="none" w="lg" len="med"/>
          </a:ln>
        </p:spPr>
        <p:txBody>
          <a:bodyPr>
            <a:spAutoFit/>
          </a:bodyPr>
          <a:lstStyle/>
          <a:p>
            <a:pPr algn="ctr">
              <a:spcBef>
                <a:spcPts val="0"/>
              </a:spcBef>
              <a:buClr>
                <a:schemeClr val="hlink"/>
              </a:buClr>
              <a:buFont typeface="Wingdings" charset="2"/>
              <a:buNone/>
              <a:defRPr/>
            </a:pPr>
            <a:r>
              <a:rPr lang="en-AU" sz="1050" b="1" dirty="0">
                <a:solidFill>
                  <a:srgbClr val="00192B"/>
                </a:solidFill>
                <a:latin typeface="Arial" charset="0"/>
                <a:cs typeface="+mn-cs"/>
              </a:rPr>
              <a:t>Natural clusters: Economies of scale</a:t>
            </a:r>
          </a:p>
          <a:p>
            <a:pPr algn="ctr">
              <a:spcBef>
                <a:spcPts val="0"/>
              </a:spcBef>
              <a:buClr>
                <a:schemeClr val="hlink"/>
              </a:buClr>
              <a:buFont typeface="Wingdings" charset="2"/>
              <a:buNone/>
              <a:defRPr/>
            </a:pPr>
            <a:r>
              <a:rPr lang="en-AU" sz="1050" b="1" dirty="0">
                <a:solidFill>
                  <a:srgbClr val="00192B"/>
                </a:solidFill>
                <a:latin typeface="Arial" charset="0"/>
                <a:cs typeface="+mn-cs"/>
              </a:rPr>
              <a:t>High Value Domains</a:t>
            </a:r>
          </a:p>
        </p:txBody>
      </p:sp>
      <p:sp>
        <p:nvSpPr>
          <p:cNvPr id="41" name="Oval 57"/>
          <p:cNvSpPr>
            <a:spLocks noChangeArrowheads="1"/>
          </p:cNvSpPr>
          <p:nvPr/>
        </p:nvSpPr>
        <p:spPr bwMode="auto">
          <a:xfrm>
            <a:off x="2189072" y="1911094"/>
            <a:ext cx="2806286" cy="1352751"/>
          </a:xfrm>
          <a:prstGeom prst="ellipse">
            <a:avLst/>
          </a:prstGeom>
          <a:gradFill rotWithShape="0">
            <a:gsLst>
              <a:gs pos="0">
                <a:schemeClr val="bg1">
                  <a:gamma/>
                  <a:shade val="46275"/>
                  <a:invGamma/>
                  <a:alpha val="73000"/>
                </a:schemeClr>
              </a:gs>
              <a:gs pos="50000">
                <a:schemeClr val="bg1">
                  <a:alpha val="19000"/>
                </a:schemeClr>
              </a:gs>
              <a:gs pos="100000">
                <a:schemeClr val="bg1">
                  <a:gamma/>
                  <a:shade val="46275"/>
                  <a:invGamma/>
                  <a:alpha val="73000"/>
                </a:schemeClr>
              </a:gs>
            </a:gsLst>
            <a:lin ang="5400000" scaled="1"/>
          </a:gradFill>
          <a:ln w="9525">
            <a:solidFill>
              <a:schemeClr val="tx1"/>
            </a:solidFill>
            <a:round/>
            <a:headEnd/>
            <a:tailEnd/>
          </a:ln>
        </p:spPr>
        <p:txBody>
          <a:bodyPr wrap="none" anchor="ctr"/>
          <a:lstStyle/>
          <a:p>
            <a:pPr algn="ctr">
              <a:buClr>
                <a:schemeClr val="hlink"/>
              </a:buClr>
              <a:buFont typeface="Wingdings" charset="2"/>
              <a:buNone/>
              <a:defRPr/>
            </a:pPr>
            <a:r>
              <a:rPr lang="en-US" sz="1400" dirty="0">
                <a:latin typeface="Arial" charset="0"/>
                <a:cs typeface="+mn-cs"/>
              </a:rPr>
              <a:t>Web hosting </a:t>
            </a:r>
          </a:p>
          <a:p>
            <a:pPr algn="ctr">
              <a:buClr>
                <a:schemeClr val="hlink"/>
              </a:buClr>
              <a:buFont typeface="Wingdings" charset="2"/>
              <a:buNone/>
              <a:defRPr/>
            </a:pPr>
            <a:r>
              <a:rPr lang="en-US" sz="1400" dirty="0">
                <a:latin typeface="Arial" charset="0"/>
                <a:cs typeface="+mn-cs"/>
              </a:rPr>
              <a:t>&amp; Registrar DNS </a:t>
            </a:r>
          </a:p>
          <a:p>
            <a:pPr algn="ctr">
              <a:buClr>
                <a:schemeClr val="hlink"/>
              </a:buClr>
              <a:buFont typeface="Wingdings" charset="2"/>
              <a:buNone/>
              <a:defRPr/>
            </a:pPr>
            <a:r>
              <a:rPr lang="en-US" sz="1400" dirty="0">
                <a:latin typeface="Arial" charset="0"/>
                <a:cs typeface="+mn-cs"/>
              </a:rPr>
              <a:t>authority services; driven </a:t>
            </a:r>
          </a:p>
          <a:p>
            <a:pPr algn="ctr">
              <a:buClr>
                <a:schemeClr val="hlink"/>
              </a:buClr>
              <a:buFont typeface="Wingdings" charset="2"/>
              <a:buNone/>
              <a:defRPr/>
            </a:pPr>
            <a:r>
              <a:rPr lang="en-US" sz="1400" dirty="0">
                <a:latin typeface="Arial" charset="0"/>
                <a:cs typeface="+mn-cs"/>
              </a:rPr>
              <a:t>by web hosting and</a:t>
            </a:r>
          </a:p>
          <a:p>
            <a:pPr algn="ctr">
              <a:buClr>
                <a:schemeClr val="hlink"/>
              </a:buClr>
              <a:buFont typeface="Wingdings" charset="2"/>
              <a:buNone/>
              <a:defRPr/>
            </a:pPr>
            <a:r>
              <a:rPr lang="en-US" sz="1400" dirty="0">
                <a:latin typeface="Arial" charset="0"/>
                <a:cs typeface="+mn-cs"/>
              </a:rPr>
              <a:t>domain name purchase</a:t>
            </a:r>
          </a:p>
          <a:p>
            <a:pPr algn="ctr">
              <a:buClr>
                <a:schemeClr val="hlink"/>
              </a:buClr>
              <a:buFont typeface="Wingdings" charset="2"/>
              <a:buNone/>
              <a:defRPr/>
            </a:pPr>
            <a:r>
              <a:rPr lang="en-US" sz="1400" dirty="0">
                <a:latin typeface="Arial" charset="0"/>
                <a:cs typeface="+mn-cs"/>
              </a:rPr>
              <a:t>market dynamic</a:t>
            </a:r>
          </a:p>
        </p:txBody>
      </p:sp>
      <p:sp>
        <p:nvSpPr>
          <p:cNvPr id="42" name="Oval 57"/>
          <p:cNvSpPr>
            <a:spLocks noChangeArrowheads="1"/>
          </p:cNvSpPr>
          <p:nvPr/>
        </p:nvSpPr>
        <p:spPr bwMode="auto">
          <a:xfrm>
            <a:off x="7558791" y="2172725"/>
            <a:ext cx="1187275" cy="998954"/>
          </a:xfrm>
          <a:prstGeom prst="ellipse">
            <a:avLst/>
          </a:prstGeom>
          <a:gradFill rotWithShape="0">
            <a:gsLst>
              <a:gs pos="0">
                <a:schemeClr val="bg1">
                  <a:gamma/>
                  <a:shade val="46275"/>
                  <a:invGamma/>
                  <a:alpha val="73000"/>
                </a:schemeClr>
              </a:gs>
              <a:gs pos="50000">
                <a:schemeClr val="bg1">
                  <a:alpha val="19000"/>
                </a:schemeClr>
              </a:gs>
              <a:gs pos="100000">
                <a:schemeClr val="bg1">
                  <a:gamma/>
                  <a:shade val="46275"/>
                  <a:invGamma/>
                  <a:alpha val="73000"/>
                </a:schemeClr>
              </a:gs>
            </a:gsLst>
            <a:lin ang="5400000" scaled="1"/>
          </a:gradFill>
          <a:ln w="9525">
            <a:solidFill>
              <a:schemeClr val="tx1"/>
            </a:solidFill>
            <a:round/>
            <a:headEnd/>
            <a:tailEnd/>
          </a:ln>
        </p:spPr>
        <p:txBody>
          <a:bodyPr wrap="none" anchor="ctr"/>
          <a:lstStyle/>
          <a:p>
            <a:pPr algn="ctr">
              <a:spcBef>
                <a:spcPts val="0"/>
              </a:spcBef>
              <a:buClr>
                <a:schemeClr val="hlink"/>
              </a:buClr>
              <a:buFont typeface="Wingdings" charset="2"/>
              <a:buNone/>
              <a:defRPr/>
            </a:pPr>
            <a:r>
              <a:rPr lang="en-US" sz="1100" dirty="0" err="1">
                <a:latin typeface="Arial" charset="0"/>
                <a:cs typeface="+mn-cs"/>
              </a:rPr>
              <a:t>HVDs</a:t>
            </a:r>
            <a:r>
              <a:rPr lang="en-US" sz="1100" dirty="0">
                <a:latin typeface="Arial" charset="0"/>
                <a:cs typeface="+mn-cs"/>
              </a:rPr>
              <a:t> </a:t>
            </a:r>
          </a:p>
          <a:p>
            <a:pPr algn="ctr">
              <a:spcBef>
                <a:spcPts val="0"/>
              </a:spcBef>
              <a:buClr>
                <a:schemeClr val="hlink"/>
              </a:buClr>
              <a:buFont typeface="Wingdings" charset="2"/>
              <a:buNone/>
              <a:defRPr/>
            </a:pPr>
            <a:r>
              <a:rPr lang="en-US" sz="1100" dirty="0">
                <a:latin typeface="Arial" charset="0"/>
                <a:cs typeface="+mn-cs"/>
              </a:rPr>
              <a:t>(e2000), frequent</a:t>
            </a:r>
          </a:p>
          <a:p>
            <a:pPr algn="ctr">
              <a:spcBef>
                <a:spcPts val="0"/>
              </a:spcBef>
              <a:buClr>
                <a:schemeClr val="hlink"/>
              </a:buClr>
              <a:buFont typeface="Wingdings" charset="2"/>
              <a:buNone/>
              <a:defRPr/>
            </a:pPr>
            <a:r>
              <a:rPr lang="en-US" sz="1100" dirty="0">
                <a:latin typeface="Arial" charset="0"/>
                <a:cs typeface="+mn-cs"/>
              </a:rPr>
              <a:t>targets</a:t>
            </a:r>
          </a:p>
        </p:txBody>
      </p:sp>
      <p:cxnSp>
        <p:nvCxnSpPr>
          <p:cNvPr id="29" name="Straight Connector 28"/>
          <p:cNvCxnSpPr>
            <a:cxnSpLocks noChangeShapeType="1"/>
          </p:cNvCxnSpPr>
          <p:nvPr/>
        </p:nvCxnSpPr>
        <p:spPr bwMode="auto">
          <a:xfrm>
            <a:off x="1507738" y="3419931"/>
            <a:ext cx="6997162" cy="16352"/>
          </a:xfrm>
          <a:prstGeom prst="line">
            <a:avLst/>
          </a:prstGeom>
          <a:noFill/>
          <a:ln w="57150">
            <a:solidFill>
              <a:srgbClr val="FF0000"/>
            </a:solidFill>
            <a:round/>
            <a:headEnd/>
            <a:tailEnd/>
          </a:ln>
          <a:effectLst>
            <a:outerShdw dist="63500" dir="2700000" rotWithShape="0">
              <a:srgbClr val="808080">
                <a:alpha val="48999"/>
              </a:srgbClr>
            </a:outerShdw>
          </a:effectLst>
        </p:spPr>
      </p:cxnSp>
      <p:sp>
        <p:nvSpPr>
          <p:cNvPr id="78878" name="TextBox 35"/>
          <p:cNvSpPr txBox="1">
            <a:spLocks noChangeArrowheads="1"/>
          </p:cNvSpPr>
          <p:nvPr/>
        </p:nvSpPr>
        <p:spPr bwMode="auto">
          <a:xfrm>
            <a:off x="2318930" y="3608722"/>
            <a:ext cx="507628" cy="230413"/>
          </a:xfrm>
          <a:prstGeom prst="rect">
            <a:avLst/>
          </a:prstGeom>
          <a:solidFill>
            <a:srgbClr val="FFFFFF"/>
          </a:solidFill>
          <a:ln w="12700">
            <a:solidFill>
              <a:srgbClr val="000000"/>
            </a:solidFill>
            <a:miter lim="800000"/>
            <a:headEnd/>
            <a:tailEnd/>
          </a:ln>
        </p:spPr>
        <p:txBody>
          <a:bodyPr>
            <a:spAutoFit/>
          </a:bodyPr>
          <a:lstStyle/>
          <a:p>
            <a:pPr algn="ctr">
              <a:spcBef>
                <a:spcPct val="60000"/>
              </a:spcBef>
              <a:buClr>
                <a:schemeClr val="hlink"/>
              </a:buClr>
              <a:buFont typeface="Wingdings" pitchFamily="2" charset="2"/>
              <a:buNone/>
            </a:pPr>
            <a:r>
              <a:rPr lang="en-US" sz="1000">
                <a:latin typeface="Arial" pitchFamily="34" charset="0"/>
                <a:ea typeface="ＭＳ Ｐゴシック" pitchFamily="34" charset="-128"/>
              </a:rPr>
              <a:t>RNS</a:t>
            </a:r>
          </a:p>
        </p:txBody>
      </p:sp>
      <p:sp>
        <p:nvSpPr>
          <p:cNvPr id="78879" name="TextBox 35"/>
          <p:cNvSpPr txBox="1">
            <a:spLocks noChangeArrowheads="1"/>
          </p:cNvSpPr>
          <p:nvPr/>
        </p:nvSpPr>
        <p:spPr bwMode="auto">
          <a:xfrm>
            <a:off x="3160478" y="3598316"/>
            <a:ext cx="507627" cy="230414"/>
          </a:xfrm>
          <a:prstGeom prst="rect">
            <a:avLst/>
          </a:prstGeom>
          <a:solidFill>
            <a:srgbClr val="FFFFFF"/>
          </a:solidFill>
          <a:ln w="12700">
            <a:solidFill>
              <a:srgbClr val="000000"/>
            </a:solidFill>
            <a:miter lim="800000"/>
            <a:headEnd/>
            <a:tailEnd/>
          </a:ln>
        </p:spPr>
        <p:txBody>
          <a:bodyPr>
            <a:spAutoFit/>
          </a:bodyPr>
          <a:lstStyle/>
          <a:p>
            <a:pPr algn="ctr">
              <a:spcBef>
                <a:spcPct val="60000"/>
              </a:spcBef>
              <a:buClr>
                <a:schemeClr val="hlink"/>
              </a:buClr>
              <a:buFont typeface="Wingdings" pitchFamily="2" charset="2"/>
              <a:buNone/>
            </a:pPr>
            <a:r>
              <a:rPr lang="en-US" sz="1000">
                <a:latin typeface="Arial" pitchFamily="34" charset="0"/>
                <a:ea typeface="ＭＳ Ｐゴシック" pitchFamily="34" charset="-128"/>
              </a:rPr>
              <a:t>RNS</a:t>
            </a:r>
          </a:p>
        </p:txBody>
      </p:sp>
      <p:pic>
        <p:nvPicPr>
          <p:cNvPr id="78880" name="Content Placeholder 41" descr="symc-logo.jpg"/>
          <p:cNvPicPr>
            <a:picLocks noChangeAspect="1"/>
          </p:cNvPicPr>
          <p:nvPr/>
        </p:nvPicPr>
        <p:blipFill>
          <a:blip r:embed="rId2" cstate="print"/>
          <a:srcRect l="-13716" r="-13716"/>
          <a:stretch>
            <a:fillRect/>
          </a:stretch>
        </p:blipFill>
        <p:spPr bwMode="gray">
          <a:xfrm>
            <a:off x="7034299" y="3616155"/>
            <a:ext cx="917440" cy="185818"/>
          </a:xfrm>
          <a:prstGeom prst="rect">
            <a:avLst/>
          </a:prstGeom>
          <a:noFill/>
          <a:ln w="9525">
            <a:noFill/>
            <a:miter lim="800000"/>
            <a:headEnd/>
            <a:tailEnd/>
          </a:ln>
        </p:spPr>
      </p:pic>
      <p:pic>
        <p:nvPicPr>
          <p:cNvPr id="78881" name="Picture 39"/>
          <p:cNvPicPr>
            <a:picLocks noChangeAspect="1"/>
          </p:cNvPicPr>
          <p:nvPr/>
        </p:nvPicPr>
        <p:blipFill>
          <a:blip r:embed="rId3" cstate="print"/>
          <a:srcRect/>
          <a:stretch>
            <a:fillRect/>
          </a:stretch>
        </p:blipFill>
        <p:spPr bwMode="auto">
          <a:xfrm>
            <a:off x="5022341" y="3518043"/>
            <a:ext cx="504254" cy="541100"/>
          </a:xfrm>
          <a:prstGeom prst="rect">
            <a:avLst/>
          </a:prstGeom>
          <a:noFill/>
          <a:ln w="9525">
            <a:noFill/>
            <a:miter lim="800000"/>
            <a:headEnd/>
            <a:tailEnd/>
          </a:ln>
        </p:spPr>
      </p:pic>
      <p:pic>
        <p:nvPicPr>
          <p:cNvPr id="78882" name="Picture 66"/>
          <p:cNvPicPr>
            <a:picLocks noChangeAspect="1"/>
          </p:cNvPicPr>
          <p:nvPr/>
        </p:nvPicPr>
        <p:blipFill>
          <a:blip r:embed="rId4" cstate="print"/>
          <a:srcRect/>
          <a:stretch>
            <a:fillRect/>
          </a:stretch>
        </p:blipFill>
        <p:spPr bwMode="auto">
          <a:xfrm>
            <a:off x="3953119" y="3596830"/>
            <a:ext cx="742047" cy="225954"/>
          </a:xfrm>
          <a:prstGeom prst="rect">
            <a:avLst/>
          </a:prstGeom>
          <a:noFill/>
          <a:ln w="9525">
            <a:noFill/>
            <a:miter lim="800000"/>
            <a:headEnd/>
            <a:tailEnd/>
          </a:ln>
        </p:spPr>
      </p:pic>
      <p:pic>
        <p:nvPicPr>
          <p:cNvPr id="78883" name="Picture 68" descr="opendns-logo.jpg"/>
          <p:cNvPicPr>
            <a:picLocks noChangeAspect="1"/>
          </p:cNvPicPr>
          <p:nvPr/>
        </p:nvPicPr>
        <p:blipFill>
          <a:blip r:embed="rId5" cstate="print"/>
          <a:srcRect/>
          <a:stretch>
            <a:fillRect/>
          </a:stretch>
        </p:blipFill>
        <p:spPr bwMode="auto">
          <a:xfrm>
            <a:off x="5914483" y="3636966"/>
            <a:ext cx="748793" cy="260145"/>
          </a:xfrm>
          <a:prstGeom prst="rect">
            <a:avLst/>
          </a:prstGeom>
          <a:noFill/>
          <a:ln w="9525">
            <a:noFill/>
            <a:miter lim="800000"/>
            <a:headEnd/>
            <a:tailEnd/>
          </a:ln>
        </p:spPr>
      </p:pic>
      <p:sp>
        <p:nvSpPr>
          <p:cNvPr id="78884" name="Text Box 114"/>
          <p:cNvSpPr txBox="1">
            <a:spLocks noChangeArrowheads="1"/>
          </p:cNvSpPr>
          <p:nvPr/>
        </p:nvSpPr>
        <p:spPr bwMode="auto">
          <a:xfrm>
            <a:off x="291793" y="3540342"/>
            <a:ext cx="2239632" cy="492443"/>
          </a:xfrm>
          <a:prstGeom prst="rect">
            <a:avLst/>
          </a:prstGeom>
          <a:noFill/>
          <a:ln w="38100">
            <a:noFill/>
            <a:miter lim="800000"/>
            <a:headEnd type="none" w="sm" len="sm"/>
            <a:tailEnd type="none" w="lg" len="med"/>
          </a:ln>
        </p:spPr>
        <p:txBody>
          <a:bodyPr>
            <a:spAutoFit/>
          </a:bodyPr>
          <a:lstStyle/>
          <a:p>
            <a:pPr algn="ctr">
              <a:spcBef>
                <a:spcPct val="60000"/>
              </a:spcBef>
              <a:buClr>
                <a:schemeClr val="hlink"/>
              </a:buClr>
              <a:buFont typeface="Wingdings" pitchFamily="2" charset="2"/>
              <a:buNone/>
            </a:pPr>
            <a:r>
              <a:rPr lang="en-AU" sz="1000" b="1" dirty="0">
                <a:solidFill>
                  <a:srgbClr val="00192B"/>
                </a:solidFill>
                <a:latin typeface="Arial" pitchFamily="34" charset="0"/>
                <a:ea typeface="ＭＳ Ｐゴシック" pitchFamily="34" charset="-128"/>
              </a:rPr>
              <a:t>Application/Stub/Recursive</a:t>
            </a:r>
          </a:p>
          <a:p>
            <a:pPr algn="ctr">
              <a:spcBef>
                <a:spcPct val="60000"/>
              </a:spcBef>
              <a:buClr>
                <a:schemeClr val="hlink"/>
              </a:buClr>
              <a:buFont typeface="Wingdings" pitchFamily="2" charset="2"/>
              <a:buNone/>
            </a:pPr>
            <a:r>
              <a:rPr lang="en-AU" sz="1000" b="1" dirty="0">
                <a:solidFill>
                  <a:srgbClr val="00192B"/>
                </a:solidFill>
                <a:latin typeface="Arial" pitchFamily="34" charset="0"/>
                <a:ea typeface="ＭＳ Ｐゴシック" pitchFamily="34" charset="-128"/>
              </a:rPr>
              <a:t>(consumer v. enterprise</a:t>
            </a:r>
          </a:p>
        </p:txBody>
      </p:sp>
      <p:cxnSp>
        <p:nvCxnSpPr>
          <p:cNvPr id="37" name="Straight Connector 36"/>
          <p:cNvCxnSpPr>
            <a:cxnSpLocks noChangeShapeType="1"/>
          </p:cNvCxnSpPr>
          <p:nvPr/>
        </p:nvCxnSpPr>
        <p:spPr bwMode="auto">
          <a:xfrm>
            <a:off x="1514484" y="4097793"/>
            <a:ext cx="6997162" cy="16352"/>
          </a:xfrm>
          <a:prstGeom prst="line">
            <a:avLst/>
          </a:prstGeom>
          <a:noFill/>
          <a:ln w="57150">
            <a:solidFill>
              <a:srgbClr val="FF0000"/>
            </a:solidFill>
            <a:round/>
            <a:headEnd/>
            <a:tailEnd/>
          </a:ln>
          <a:effectLst>
            <a:outerShdw dist="63500" dir="2700000" rotWithShape="0">
              <a:srgbClr val="808080">
                <a:alpha val="48999"/>
              </a:srgbClr>
            </a:outerShdw>
          </a:effectLst>
        </p:spPr>
      </p:cxnSp>
      <p:sp>
        <p:nvSpPr>
          <p:cNvPr id="78886" name="Rounded Rectangle 44"/>
          <p:cNvSpPr>
            <a:spLocks noChangeArrowheads="1"/>
          </p:cNvSpPr>
          <p:nvPr/>
        </p:nvSpPr>
        <p:spPr bwMode="auto">
          <a:xfrm>
            <a:off x="8105895" y="4292531"/>
            <a:ext cx="809505" cy="150140"/>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200">
                <a:solidFill>
                  <a:schemeClr val="bg1"/>
                </a:solidFill>
                <a:latin typeface="Arial" pitchFamily="34" charset="0"/>
                <a:ea typeface="ＭＳ Ｐゴシック" pitchFamily="34" charset="-128"/>
              </a:rPr>
              <a:t>SR</a:t>
            </a:r>
          </a:p>
        </p:txBody>
      </p:sp>
      <p:sp>
        <p:nvSpPr>
          <p:cNvPr id="78887" name="Rounded Rectangle 45"/>
          <p:cNvSpPr>
            <a:spLocks noChangeArrowheads="1"/>
          </p:cNvSpPr>
          <p:nvPr/>
        </p:nvSpPr>
        <p:spPr bwMode="auto">
          <a:xfrm>
            <a:off x="7181709" y="4286584"/>
            <a:ext cx="809505" cy="150140"/>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200">
                <a:solidFill>
                  <a:schemeClr val="bg1"/>
                </a:solidFill>
                <a:latin typeface="Arial" pitchFamily="34" charset="0"/>
                <a:ea typeface="ＭＳ Ｐゴシック" pitchFamily="34" charset="-128"/>
              </a:rPr>
              <a:t>SR</a:t>
            </a:r>
          </a:p>
        </p:txBody>
      </p:sp>
      <p:sp>
        <p:nvSpPr>
          <p:cNvPr id="78888" name="Rounded Rectangle 46"/>
          <p:cNvSpPr>
            <a:spLocks noChangeArrowheads="1"/>
          </p:cNvSpPr>
          <p:nvPr/>
        </p:nvSpPr>
        <p:spPr bwMode="auto">
          <a:xfrm>
            <a:off x="6286193" y="4277665"/>
            <a:ext cx="809505" cy="150140"/>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200">
                <a:solidFill>
                  <a:schemeClr val="bg1"/>
                </a:solidFill>
                <a:latin typeface="Arial" pitchFamily="34" charset="0"/>
                <a:ea typeface="ＭＳ Ｐゴシック" pitchFamily="34" charset="-128"/>
              </a:rPr>
              <a:t>SR</a:t>
            </a:r>
          </a:p>
        </p:txBody>
      </p:sp>
      <p:sp>
        <p:nvSpPr>
          <p:cNvPr id="78889" name="Rounded Rectangle 47"/>
          <p:cNvSpPr>
            <a:spLocks noChangeArrowheads="1"/>
          </p:cNvSpPr>
          <p:nvPr/>
        </p:nvSpPr>
        <p:spPr bwMode="auto">
          <a:xfrm>
            <a:off x="5518163" y="4271719"/>
            <a:ext cx="809505" cy="150140"/>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200">
                <a:solidFill>
                  <a:schemeClr val="bg1"/>
                </a:solidFill>
                <a:latin typeface="Arial" pitchFamily="34" charset="0"/>
                <a:ea typeface="ＭＳ Ｐゴシック" pitchFamily="34" charset="-128"/>
              </a:rPr>
              <a:t>SR</a:t>
            </a:r>
          </a:p>
        </p:txBody>
      </p:sp>
      <p:sp>
        <p:nvSpPr>
          <p:cNvPr id="78890" name="Rounded Rectangle 48"/>
          <p:cNvSpPr>
            <a:spLocks noChangeArrowheads="1"/>
          </p:cNvSpPr>
          <p:nvPr/>
        </p:nvSpPr>
        <p:spPr bwMode="auto">
          <a:xfrm>
            <a:off x="4639512" y="4267259"/>
            <a:ext cx="809505" cy="150141"/>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200">
                <a:solidFill>
                  <a:schemeClr val="bg1"/>
                </a:solidFill>
                <a:latin typeface="Arial" pitchFamily="34" charset="0"/>
                <a:ea typeface="ＭＳ Ｐゴシック" pitchFamily="34" charset="-128"/>
              </a:rPr>
              <a:t>SR</a:t>
            </a:r>
          </a:p>
        </p:txBody>
      </p:sp>
      <p:sp>
        <p:nvSpPr>
          <p:cNvPr id="78891" name="Rounded Rectangle 49"/>
          <p:cNvSpPr>
            <a:spLocks noChangeArrowheads="1"/>
          </p:cNvSpPr>
          <p:nvPr/>
        </p:nvSpPr>
        <p:spPr bwMode="auto">
          <a:xfrm>
            <a:off x="3715326" y="4261313"/>
            <a:ext cx="809505" cy="150141"/>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200">
                <a:solidFill>
                  <a:schemeClr val="bg1"/>
                </a:solidFill>
                <a:latin typeface="Arial" pitchFamily="34" charset="0"/>
                <a:ea typeface="ＭＳ Ｐゴシック" pitchFamily="34" charset="-128"/>
              </a:rPr>
              <a:t>SR</a:t>
            </a:r>
          </a:p>
        </p:txBody>
      </p:sp>
      <p:sp>
        <p:nvSpPr>
          <p:cNvPr id="78892" name="Rounded Rectangle 50"/>
          <p:cNvSpPr>
            <a:spLocks noChangeArrowheads="1"/>
          </p:cNvSpPr>
          <p:nvPr/>
        </p:nvSpPr>
        <p:spPr bwMode="auto">
          <a:xfrm>
            <a:off x="2819812" y="4252394"/>
            <a:ext cx="809505" cy="150141"/>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200">
                <a:solidFill>
                  <a:schemeClr val="bg1"/>
                </a:solidFill>
                <a:latin typeface="Arial" pitchFamily="34" charset="0"/>
                <a:ea typeface="ＭＳ Ｐゴシック" pitchFamily="34" charset="-128"/>
              </a:rPr>
              <a:t>SR</a:t>
            </a:r>
          </a:p>
        </p:txBody>
      </p:sp>
      <p:sp>
        <p:nvSpPr>
          <p:cNvPr id="78893" name="Rounded Rectangle 51"/>
          <p:cNvSpPr>
            <a:spLocks noChangeArrowheads="1"/>
          </p:cNvSpPr>
          <p:nvPr/>
        </p:nvSpPr>
        <p:spPr bwMode="auto">
          <a:xfrm>
            <a:off x="1895626" y="4246447"/>
            <a:ext cx="809505" cy="150141"/>
          </a:xfrm>
          <a:prstGeom prst="roundRect">
            <a:avLst>
              <a:gd name="adj" fmla="val 16667"/>
            </a:avLst>
          </a:prstGeom>
          <a:solidFill>
            <a:srgbClr val="85898A"/>
          </a:solidFill>
          <a:ln w="12700">
            <a:solidFill>
              <a:srgbClr val="969696"/>
            </a:solidFill>
            <a:round/>
            <a:headEnd/>
            <a:tailEnd/>
          </a:ln>
        </p:spPr>
        <p:txBody>
          <a:bodyPr wrap="none" lIns="45720" rIns="45720" anchor="ctr"/>
          <a:lstStyle/>
          <a:p>
            <a:pPr marL="287338" indent="-287338" algn="ctr">
              <a:spcBef>
                <a:spcPct val="60000"/>
              </a:spcBef>
              <a:buClr>
                <a:schemeClr val="hlink"/>
              </a:buClr>
              <a:buFont typeface="Wingdings" pitchFamily="2" charset="2"/>
              <a:buNone/>
            </a:pPr>
            <a:r>
              <a:rPr lang="en-US" sz="1200">
                <a:solidFill>
                  <a:schemeClr val="bg1"/>
                </a:solidFill>
                <a:latin typeface="Arial" pitchFamily="34" charset="0"/>
                <a:ea typeface="ＭＳ Ｐゴシック" pitchFamily="34" charset="-128"/>
              </a:rPr>
              <a:t>SR</a:t>
            </a:r>
          </a:p>
        </p:txBody>
      </p:sp>
      <p:sp>
        <p:nvSpPr>
          <p:cNvPr id="51" name="Text Box 114"/>
          <p:cNvSpPr txBox="1">
            <a:spLocks noChangeArrowheads="1"/>
          </p:cNvSpPr>
          <p:nvPr/>
        </p:nvSpPr>
        <p:spPr bwMode="auto">
          <a:xfrm>
            <a:off x="391294" y="4332667"/>
            <a:ext cx="1654427" cy="415498"/>
          </a:xfrm>
          <a:prstGeom prst="rect">
            <a:avLst/>
          </a:prstGeom>
          <a:noFill/>
          <a:ln w="38100">
            <a:noFill/>
            <a:miter lim="800000"/>
            <a:headEnd type="none" w="sm" len="sm"/>
            <a:tailEnd type="none" w="lg" len="med"/>
          </a:ln>
        </p:spPr>
        <p:txBody>
          <a:bodyPr>
            <a:spAutoFit/>
          </a:bodyPr>
          <a:lstStyle/>
          <a:p>
            <a:pPr algn="ctr">
              <a:spcBef>
                <a:spcPct val="60000"/>
              </a:spcBef>
              <a:buClr>
                <a:schemeClr val="hlink"/>
              </a:buClr>
              <a:buFont typeface="Wingdings" charset="2"/>
              <a:buNone/>
              <a:defRPr/>
            </a:pPr>
            <a:r>
              <a:rPr lang="en-AU" sz="1050" b="1" dirty="0">
                <a:solidFill>
                  <a:schemeClr val="accent6">
                    <a:lumMod val="10000"/>
                  </a:schemeClr>
                </a:solidFill>
                <a:latin typeface="Arial" charset="0"/>
                <a:cs typeface="+mn-cs"/>
              </a:rPr>
              <a:t>Stub Resolver (SR) on end system</a:t>
            </a:r>
          </a:p>
        </p:txBody>
      </p:sp>
    </p:spTree>
    <p:extLst>
      <p:ext uri="{BB962C8B-B14F-4D97-AF65-F5344CB8AC3E}">
        <p14:creationId xmlns:p14="http://schemas.microsoft.com/office/powerpoint/2010/main" val="32816725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8" descr="starbucks.com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590800"/>
            <a:ext cx="28067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0" y="411162"/>
            <a:ext cx="8229600" cy="731838"/>
          </a:xfrm>
        </p:spPr>
        <p:txBody>
          <a:bodyPr/>
          <a:lstStyle/>
          <a:p>
            <a:r>
              <a:rPr lang="en-US" sz="2400" dirty="0">
                <a:latin typeface="Arial" charset="0"/>
                <a:ea typeface="ＭＳ Ｐゴシック" charset="0"/>
                <a:cs typeface="ＭＳ Ｐゴシック" charset="0"/>
              </a:rPr>
              <a:t>Delegation Graphs and Trustworthy Glue</a:t>
            </a:r>
          </a:p>
        </p:txBody>
      </p:sp>
      <p:sp>
        <p:nvSpPr>
          <p:cNvPr id="44036" name="Content Placeholder 2"/>
          <p:cNvSpPr>
            <a:spLocks noGrp="1"/>
          </p:cNvSpPr>
          <p:nvPr>
            <p:ph idx="1"/>
          </p:nvPr>
        </p:nvSpPr>
        <p:spPr>
          <a:xfrm>
            <a:off x="1524000" y="5029200"/>
            <a:ext cx="7848600" cy="1295400"/>
          </a:xfrm>
        </p:spPr>
        <p:txBody>
          <a:bodyPr/>
          <a:lstStyle/>
          <a:p>
            <a:pPr marL="374650">
              <a:lnSpc>
                <a:spcPts val="2400"/>
              </a:lnSpc>
              <a:spcBef>
                <a:spcPct val="0"/>
              </a:spcBef>
            </a:pPr>
            <a:r>
              <a:rPr lang="en-US" sz="1800" dirty="0">
                <a:latin typeface="Arial" charset="0"/>
                <a:ea typeface="ＭＳ Ｐゴシック" charset="0"/>
                <a:cs typeface="ＭＳ Ｐゴシック" charset="0"/>
              </a:rPr>
              <a:t>BIND recursive </a:t>
            </a:r>
            <a:r>
              <a:rPr lang="en-US" sz="1800" dirty="0" smtClean="0">
                <a:latin typeface="Arial" charset="0"/>
                <a:ea typeface="ＭＳ Ｐゴシック" charset="0"/>
                <a:cs typeface="ＭＳ Ｐゴシック" charset="0"/>
              </a:rPr>
              <a:t>from ‘cold cache’ for two domains</a:t>
            </a:r>
            <a:endParaRPr lang="en-US" sz="1800" dirty="0">
              <a:latin typeface="Arial" charset="0"/>
              <a:ea typeface="ＭＳ Ｐゴシック" charset="0"/>
              <a:cs typeface="ＭＳ Ｐゴシック" charset="0"/>
            </a:endParaRPr>
          </a:p>
          <a:p>
            <a:pPr marL="374650">
              <a:lnSpc>
                <a:spcPts val="2400"/>
              </a:lnSpc>
              <a:spcBef>
                <a:spcPct val="0"/>
              </a:spcBef>
            </a:pPr>
            <a:r>
              <a:rPr lang="en-US" sz="1800" dirty="0" smtClean="0">
                <a:latin typeface="Arial" charset="0"/>
                <a:ea typeface="ＭＳ Ｐゴシック" charset="0"/>
                <a:cs typeface="ＭＳ Ｐゴシック" charset="0"/>
              </a:rPr>
              <a:t>Each </a:t>
            </a:r>
            <a:r>
              <a:rPr lang="en-US" sz="1800" dirty="0">
                <a:latin typeface="Arial" charset="0"/>
                <a:ea typeface="ＭＳ Ｐゴシック" charset="0"/>
                <a:cs typeface="ＭＳ Ｐゴシック" charset="0"/>
              </a:rPr>
              <a:t>tick represents attack surface element </a:t>
            </a:r>
            <a:endParaRPr lang="en-US" sz="1800" dirty="0" smtClean="0">
              <a:latin typeface="Arial" charset="0"/>
              <a:ea typeface="ＭＳ Ｐゴシック" charset="0"/>
              <a:cs typeface="ＭＳ Ｐゴシック" charset="0"/>
            </a:endParaRPr>
          </a:p>
          <a:p>
            <a:pPr marL="374650">
              <a:lnSpc>
                <a:spcPts val="2400"/>
              </a:lnSpc>
              <a:spcBef>
                <a:spcPct val="0"/>
              </a:spcBef>
            </a:pPr>
            <a:r>
              <a:rPr lang="en-US" sz="1800" dirty="0" err="1">
                <a:latin typeface="Arial" charset="0"/>
                <a:ea typeface="ＭＳ Ｐゴシック" charset="0"/>
                <a:cs typeface="ＭＳ Ｐゴシック" charset="0"/>
              </a:rPr>
              <a:t>walmart.com</a:t>
            </a:r>
            <a:r>
              <a:rPr lang="en-US" sz="1800" dirty="0">
                <a:latin typeface="Arial" charset="0"/>
                <a:ea typeface="ＭＳ Ｐゴシック" charset="0"/>
                <a:cs typeface="ＭＳ Ｐゴシック" charset="0"/>
              </a:rPr>
              <a:t> authority servers aren’t siblings for zone </a:t>
            </a:r>
            <a:endParaRPr lang="en-US" sz="1800" dirty="0" smtClean="0">
              <a:latin typeface="Arial" charset="0"/>
              <a:ea typeface="ＭＳ Ｐゴシック" charset="0"/>
              <a:cs typeface="ＭＳ Ｐゴシック" charset="0"/>
            </a:endParaRPr>
          </a:p>
          <a:p>
            <a:pPr marL="774700" lvl="1">
              <a:lnSpc>
                <a:spcPts val="2400"/>
              </a:lnSpc>
              <a:spcBef>
                <a:spcPct val="0"/>
              </a:spcBef>
            </a:pPr>
            <a:r>
              <a:rPr lang="en-US" sz="1700" dirty="0" smtClean="0">
                <a:latin typeface="Arial" charset="0"/>
                <a:ea typeface="ＭＳ Ｐゴシック" charset="0"/>
                <a:cs typeface="ＭＳ Ｐゴシック" charset="0"/>
              </a:rPr>
              <a:t>not </a:t>
            </a:r>
            <a:r>
              <a:rPr lang="en-US" sz="1700" dirty="0">
                <a:latin typeface="Arial" charset="0"/>
                <a:ea typeface="ＭＳ Ｐゴシック" charset="0"/>
                <a:cs typeface="ＭＳ Ｐゴシック" charset="0"/>
              </a:rPr>
              <a:t>within </a:t>
            </a:r>
            <a:r>
              <a:rPr lang="en-US" sz="1700" dirty="0" smtClean="0">
                <a:latin typeface="Arial" charset="0"/>
                <a:ea typeface="ＭＳ Ｐゴシック" charset="0"/>
                <a:cs typeface="ＭＳ Ｐゴシック" charset="0"/>
              </a:rPr>
              <a:t>TLD, can’t trust glue</a:t>
            </a:r>
            <a:endParaRPr lang="en-US" sz="1700" dirty="0">
              <a:latin typeface="Arial" charset="0"/>
              <a:ea typeface="ＭＳ Ｐゴシック" charset="0"/>
              <a:cs typeface="ＭＳ Ｐゴシック" charset="0"/>
            </a:endParaRPr>
          </a:p>
        </p:txBody>
      </p:sp>
      <p:pic>
        <p:nvPicPr>
          <p:cNvPr id="44037" name="Picture 6" descr="starbuck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14400"/>
            <a:ext cx="3594100" cy="1985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8" name="Picture 7" descr="amazon.com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438400"/>
            <a:ext cx="288925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4" descr="walmar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14400"/>
            <a:ext cx="3476625" cy="1920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6553200" y="3276600"/>
            <a:ext cx="2286000" cy="1066800"/>
          </a:xfrm>
          <a:prstGeom prst="rect">
            <a:avLst/>
          </a:prstGeom>
          <a:ln>
            <a:solidFill>
              <a:srgbClr val="4F81BD"/>
            </a:solidFill>
          </a:ln>
        </p:spPr>
        <p:txBody>
          <a:bodyPr/>
          <a:lstStyle>
            <a:lvl1pPr marL="342900" indent="-342900" algn="l" defTabSz="914400" rtl="0" eaLnBrk="1" latinLnBrk="0" hangingPunct="1">
              <a:spcBef>
                <a:spcPct val="20000"/>
              </a:spcBef>
              <a:buFont typeface="Arial" pitchFamily="34" charset="0"/>
              <a:buChar char="•"/>
              <a:defRPr sz="25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0" indent="0">
              <a:lnSpc>
                <a:spcPts val="2400"/>
              </a:lnSpc>
              <a:spcBef>
                <a:spcPct val="0"/>
              </a:spcBef>
              <a:buNone/>
            </a:pPr>
            <a:r>
              <a:rPr lang="en-US" sz="1800" dirty="0" smtClean="0">
                <a:latin typeface="Arial" charset="0"/>
                <a:ea typeface="ＭＳ Ｐゴシック" charset="0"/>
                <a:cs typeface="ＭＳ Ｐゴシック" charset="0"/>
              </a:rPr>
              <a:t>Each tick on the graphs represent a query or response</a:t>
            </a:r>
            <a:endParaRPr lang="en-US" sz="1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669067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731838"/>
          </a:xfrm>
        </p:spPr>
        <p:txBody>
          <a:bodyPr/>
          <a:lstStyle/>
          <a:p>
            <a:r>
              <a:rPr lang="en-US" sz="2800" dirty="0" smtClean="0"/>
              <a:t>Transitive Trust and Delegation</a:t>
            </a:r>
            <a:endParaRPr lang="en-US" sz="2800" dirty="0"/>
          </a:p>
        </p:txBody>
      </p:sp>
      <p:pic>
        <p:nvPicPr>
          <p:cNvPr id="6" name="Picture 5" descr="tt-tot-first.org.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38200"/>
            <a:ext cx="4724400" cy="5057267"/>
          </a:xfrm>
          <a:prstGeom prst="rect">
            <a:avLst/>
          </a:prstGeom>
        </p:spPr>
      </p:pic>
      <p:sp>
        <p:nvSpPr>
          <p:cNvPr id="7" name="TextBox 6"/>
          <p:cNvSpPr txBox="1"/>
          <p:nvPr/>
        </p:nvSpPr>
        <p:spPr>
          <a:xfrm>
            <a:off x="5181600" y="2590800"/>
            <a:ext cx="3810000" cy="2554546"/>
          </a:xfrm>
          <a:prstGeom prst="rect">
            <a:avLst/>
          </a:prstGeom>
          <a:noFill/>
          <a:ln>
            <a:solidFill>
              <a:srgbClr val="4F81BD"/>
            </a:solidFill>
          </a:ln>
        </p:spPr>
        <p:txBody>
          <a:bodyPr wrap="square" rtlCol="0">
            <a:spAutoFit/>
          </a:bodyPr>
          <a:lstStyle/>
          <a:p>
            <a:pPr marL="285750" indent="-285750">
              <a:buFont typeface="Arial"/>
              <a:buChar char="•"/>
            </a:pPr>
            <a:r>
              <a:rPr lang="en-US" b="1" dirty="0" smtClean="0"/>
              <a:t>First.org</a:t>
            </a:r>
            <a:r>
              <a:rPr lang="en-US" dirty="0" smtClean="0"/>
              <a:t> delegation graph (JUN ‘12)</a:t>
            </a:r>
          </a:p>
          <a:p>
            <a:pPr marL="742950" lvl="1" indent="-285750">
              <a:buFont typeface="Arial"/>
              <a:buChar char="•"/>
            </a:pPr>
            <a:r>
              <a:rPr lang="en-US" dirty="0" smtClean="0"/>
              <a:t>&gt;= ~79 IP hosts</a:t>
            </a:r>
          </a:p>
          <a:p>
            <a:pPr marL="285750" indent="-285750">
              <a:buFont typeface="Arial"/>
              <a:buChar char="•"/>
            </a:pPr>
            <a:endParaRPr lang="en-US" dirty="0"/>
          </a:p>
          <a:p>
            <a:pPr marL="285750" indent="-285750">
              <a:buFont typeface="Arial"/>
              <a:buChar char="•"/>
            </a:pPr>
            <a:r>
              <a:rPr lang="en-US" dirty="0" smtClean="0"/>
              <a:t>DNSSEC object-level integrity reduces poisoning attack surface from 79 to 3 nodes (zone masters)</a:t>
            </a:r>
          </a:p>
          <a:p>
            <a:pPr marL="285750" indent="-285750">
              <a:buFont typeface="Arial"/>
              <a:buChar char="•"/>
            </a:pPr>
            <a:endParaRPr lang="en-US" dirty="0"/>
          </a:p>
          <a:p>
            <a:pPr marL="285750" indent="-285750">
              <a:buFont typeface="Arial"/>
              <a:buChar char="•"/>
            </a:pPr>
            <a:r>
              <a:rPr lang="en-US" dirty="0" smtClean="0"/>
              <a:t>Plot your own:</a:t>
            </a:r>
          </a:p>
          <a:p>
            <a:pPr lvl="1"/>
            <a:r>
              <a:rPr lang="en-US" sz="1600" dirty="0" smtClean="0">
                <a:hlinkClick r:id="rId3"/>
              </a:rPr>
              <a:t>http://trans-trust.verisignlabs.com</a:t>
            </a:r>
            <a:r>
              <a:rPr lang="en-US" sz="1600" dirty="0" smtClean="0"/>
              <a:t> </a:t>
            </a:r>
            <a:endParaRPr lang="en-US" sz="1600" dirty="0"/>
          </a:p>
        </p:txBody>
      </p:sp>
    </p:spTree>
    <p:extLst>
      <p:ext uri="{BB962C8B-B14F-4D97-AF65-F5344CB8AC3E}">
        <p14:creationId xmlns:p14="http://schemas.microsoft.com/office/powerpoint/2010/main" val="1656760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idx="4294967295"/>
          </p:nvPr>
        </p:nvSpPr>
        <p:spPr>
          <a:xfrm>
            <a:off x="0" y="66675"/>
            <a:ext cx="4343400" cy="762000"/>
          </a:xfrm>
          <a:prstGeom prst="rect">
            <a:avLst/>
          </a:prstGeom>
        </p:spPr>
        <p:txBody>
          <a:bodyPr tIns="91440"/>
          <a:lstStyle/>
          <a:p>
            <a:r>
              <a:rPr lang="en-US" sz="2800" b="1" dirty="0" smtClean="0"/>
              <a:t>“Challenged” Internet TLS/CA Architecture</a:t>
            </a:r>
            <a:endParaRPr lang="en-US" sz="2800" b="1" dirty="0" smtClean="0"/>
          </a:p>
        </p:txBody>
      </p:sp>
      <p:pic>
        <p:nvPicPr>
          <p:cNvPr id="103427" name="Content Placeholder 4" descr="ff-certs.jpg"/>
          <p:cNvPicPr>
            <a:picLocks noGrp="1" noChangeAspect="1"/>
          </p:cNvPicPr>
          <p:nvPr>
            <p:ph idx="4294967295"/>
          </p:nvPr>
        </p:nvPicPr>
        <p:blipFill>
          <a:blip r:embed="rId2" cstate="print"/>
          <a:srcRect t="-8270" b="-8270"/>
          <a:stretch>
            <a:fillRect/>
          </a:stretch>
        </p:blipFill>
        <p:spPr>
          <a:xfrm>
            <a:off x="133610" y="914400"/>
            <a:ext cx="4430454" cy="4648200"/>
          </a:xfrm>
          <a:prstGeom prst="rect">
            <a:avLst/>
          </a:prstGeom>
        </p:spPr>
      </p:pic>
      <p:pic>
        <p:nvPicPr>
          <p:cNvPr id="103429" name="Picture 5" descr="ff-logo.jpg"/>
          <p:cNvPicPr>
            <a:picLocks noChangeAspect="1"/>
          </p:cNvPicPr>
          <p:nvPr/>
        </p:nvPicPr>
        <p:blipFill>
          <a:blip r:embed="rId3" cstate="print"/>
          <a:srcRect/>
          <a:stretch>
            <a:fillRect/>
          </a:stretch>
        </p:blipFill>
        <p:spPr bwMode="auto">
          <a:xfrm>
            <a:off x="3810000" y="1265237"/>
            <a:ext cx="676275" cy="792163"/>
          </a:xfrm>
          <a:prstGeom prst="rect">
            <a:avLst/>
          </a:prstGeom>
          <a:noFill/>
          <a:ln w="9525">
            <a:noFill/>
            <a:miter lim="800000"/>
            <a:headEnd/>
            <a:tailEnd/>
          </a:ln>
        </p:spPr>
      </p:pic>
      <p:pic>
        <p:nvPicPr>
          <p:cNvPr id="103430" name="Picture 6" descr="BofAgreenbar.jpg"/>
          <p:cNvPicPr>
            <a:picLocks noChangeAspect="1"/>
          </p:cNvPicPr>
          <p:nvPr/>
        </p:nvPicPr>
        <p:blipFill>
          <a:blip r:embed="rId4" cstate="print"/>
          <a:srcRect/>
          <a:stretch>
            <a:fillRect/>
          </a:stretch>
        </p:blipFill>
        <p:spPr bwMode="auto">
          <a:xfrm>
            <a:off x="3124200" y="2514600"/>
            <a:ext cx="5918200" cy="1670050"/>
          </a:xfrm>
          <a:prstGeom prst="rect">
            <a:avLst/>
          </a:prstGeom>
          <a:noFill/>
          <a:ln w="9525">
            <a:noFill/>
            <a:miter lim="800000"/>
            <a:headEnd/>
            <a:tailEnd/>
          </a:ln>
        </p:spPr>
      </p:pic>
      <p:sp>
        <p:nvSpPr>
          <p:cNvPr id="103431" name="TextBox 6"/>
          <p:cNvSpPr txBox="1">
            <a:spLocks noChangeArrowheads="1"/>
          </p:cNvSpPr>
          <p:nvPr/>
        </p:nvSpPr>
        <p:spPr bwMode="auto">
          <a:xfrm>
            <a:off x="4953000" y="4267200"/>
            <a:ext cx="4038600" cy="1323439"/>
          </a:xfrm>
          <a:prstGeom prst="rect">
            <a:avLst/>
          </a:prstGeom>
          <a:noFill/>
          <a:ln w="9525">
            <a:noFill/>
            <a:miter lim="800000"/>
            <a:headEnd/>
            <a:tailEnd/>
          </a:ln>
        </p:spPr>
        <p:txBody>
          <a:bodyPr wrap="square">
            <a:spAutoFit/>
          </a:bodyPr>
          <a:lstStyle/>
          <a:p>
            <a:pPr>
              <a:spcBef>
                <a:spcPct val="60000"/>
              </a:spcBef>
              <a:buClr>
                <a:schemeClr val="hlink"/>
              </a:buClr>
              <a:buFont typeface="Wingdings" pitchFamily="2" charset="2"/>
              <a:buNone/>
            </a:pPr>
            <a:r>
              <a:rPr lang="en-US" sz="2000" i="1" dirty="0" smtClean="0">
                <a:latin typeface="Arial" pitchFamily="34" charset="0"/>
                <a:ea typeface="ＭＳ Ｐゴシック" pitchFamily="34" charset="-128"/>
              </a:rPr>
              <a:t>You’re only ever as secure as least secure CA contained in client application (m</a:t>
            </a:r>
            <a:r>
              <a:rPr lang="en-US" sz="2000" i="1" dirty="0" smtClean="0">
                <a:latin typeface="Arial" pitchFamily="34" charset="0"/>
                <a:ea typeface="ＭＳ Ｐゴシック" pitchFamily="34" charset="-128"/>
              </a:rPr>
              <a:t>ost browsers have 150+ CAs!)</a:t>
            </a:r>
            <a:endParaRPr lang="en-US" sz="2000" i="1" dirty="0">
              <a:latin typeface="Arial" pitchFamily="34" charset="0"/>
              <a:ea typeface="ＭＳ Ｐゴシック" pitchFamily="34" charset="-128"/>
            </a:endParaRPr>
          </a:p>
        </p:txBody>
      </p:sp>
      <p:sp>
        <p:nvSpPr>
          <p:cNvPr id="8" name="TextBox 7"/>
          <p:cNvSpPr txBox="1"/>
          <p:nvPr/>
        </p:nvSpPr>
        <p:spPr>
          <a:xfrm>
            <a:off x="4927601" y="1380068"/>
            <a:ext cx="3454400" cy="954107"/>
          </a:xfrm>
          <a:prstGeom prst="rect">
            <a:avLst/>
          </a:prstGeom>
          <a:noFill/>
          <a:ln w="12700" cmpd="sng">
            <a:solidFill>
              <a:srgbClr val="FF0000"/>
            </a:solidFill>
          </a:ln>
        </p:spPr>
        <p:txBody>
          <a:bodyPr wrap="square">
            <a:spAutoFit/>
          </a:bodyPr>
          <a:lstStyle/>
          <a:p>
            <a:pPr>
              <a:spcBef>
                <a:spcPct val="60000"/>
              </a:spcBef>
              <a:buClr>
                <a:schemeClr val="hlink"/>
              </a:buClr>
              <a:buFont typeface="Wingdings" charset="2"/>
              <a:buNone/>
              <a:defRPr/>
            </a:pPr>
            <a:r>
              <a:rPr lang="en-US" sz="1400" i="1" dirty="0">
                <a:ln>
                  <a:solidFill>
                    <a:schemeClr val="tx1"/>
                  </a:solidFill>
                </a:ln>
                <a:latin typeface="Arial" charset="0"/>
                <a:cs typeface="+mn-cs"/>
              </a:rPr>
              <a:t>All </a:t>
            </a:r>
            <a:r>
              <a:rPr lang="en-US" sz="1400" i="1" dirty="0" err="1">
                <a:ln>
                  <a:solidFill>
                    <a:schemeClr val="tx1"/>
                  </a:solidFill>
                </a:ln>
                <a:latin typeface="Arial" charset="0"/>
                <a:cs typeface="+mn-cs"/>
              </a:rPr>
              <a:t>CAs</a:t>
            </a:r>
            <a:r>
              <a:rPr lang="en-US" sz="1400" i="1" dirty="0">
                <a:ln>
                  <a:solidFill>
                    <a:schemeClr val="tx1"/>
                  </a:solidFill>
                </a:ln>
                <a:latin typeface="Arial" charset="0"/>
                <a:cs typeface="+mn-cs"/>
              </a:rPr>
              <a:t> trusted essentially equally, artifact of markets client application vendors wish to enter.  Entire system only as secure as least trustworthy CA</a:t>
            </a:r>
          </a:p>
        </p:txBody>
      </p:sp>
      <p:cxnSp>
        <p:nvCxnSpPr>
          <p:cNvPr id="103433" name="Straight Arrow Connector 9"/>
          <p:cNvCxnSpPr>
            <a:cxnSpLocks noChangeShapeType="1"/>
            <a:stCxn id="8" idx="1"/>
          </p:cNvCxnSpPr>
          <p:nvPr/>
        </p:nvCxnSpPr>
        <p:spPr bwMode="auto">
          <a:xfrm flipH="1">
            <a:off x="2895601" y="1738588"/>
            <a:ext cx="2032000" cy="529950"/>
          </a:xfrm>
          <a:prstGeom prst="straightConnector1">
            <a:avLst/>
          </a:prstGeom>
          <a:noFill/>
          <a:ln w="12700">
            <a:solidFill>
              <a:srgbClr val="FF0000"/>
            </a:solidFill>
            <a:round/>
            <a:headEnd/>
            <a:tailEnd type="arrow" w="med" len="med"/>
          </a:ln>
        </p:spPr>
      </p:cxnSp>
    </p:spTree>
    <p:extLst>
      <p:ext uri="{BB962C8B-B14F-4D97-AF65-F5344CB8AC3E}">
        <p14:creationId xmlns:p14="http://schemas.microsoft.com/office/powerpoint/2010/main" val="42655246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aatt.pdf"/>
          <p:cNvPicPr>
            <a:picLocks noGrp="1" noChangeAspect="1"/>
          </p:cNvPicPr>
          <p:nvPr>
            <p:ph idx="1"/>
          </p:nvPr>
        </p:nvPicPr>
        <p:blipFill>
          <a:blip r:embed="rId3" cstate="print"/>
          <a:stretch>
            <a:fillRect/>
          </a:stretch>
        </p:blipFill>
        <p:spPr>
          <a:xfrm>
            <a:off x="228600" y="1219200"/>
            <a:ext cx="5111750" cy="2288117"/>
          </a:xfrm>
        </p:spPr>
      </p:pic>
      <p:sp>
        <p:nvSpPr>
          <p:cNvPr id="11" name="Text Placeholder 10"/>
          <p:cNvSpPr>
            <a:spLocks noGrp="1"/>
          </p:cNvSpPr>
          <p:nvPr>
            <p:ph type="body" sz="half" idx="2"/>
          </p:nvPr>
        </p:nvSpPr>
        <p:spPr>
          <a:xfrm>
            <a:off x="5638800" y="1259417"/>
            <a:ext cx="2535867" cy="4876800"/>
          </a:xfrm>
          <a:ln w="6350">
            <a:noFill/>
            <a:prstDash val="sysDot"/>
          </a:ln>
        </p:spPr>
        <p:txBody>
          <a:bodyPr/>
          <a:lstStyle/>
          <a:p>
            <a:r>
              <a:rPr lang="en-US" i="1" dirty="0" smtClean="0">
                <a:latin typeface="Calibri" pitchFamily="34" charset="0"/>
                <a:cs typeface="Calibri" pitchFamily="34" charset="0"/>
              </a:rPr>
              <a:t>Currently the TLS/CA deployment exposes a large attack surface from its many certificates, many OCSP services, and many CRL servers.</a:t>
            </a:r>
          </a:p>
          <a:p>
            <a:endParaRPr lang="en-US" i="1" dirty="0" smtClean="0">
              <a:latin typeface="Calibri" pitchFamily="34" charset="0"/>
              <a:cs typeface="Calibri" pitchFamily="34" charset="0"/>
            </a:endParaRPr>
          </a:p>
          <a:p>
            <a:endParaRPr lang="en-US" i="1" dirty="0">
              <a:latin typeface="Calibri" pitchFamily="34" charset="0"/>
              <a:cs typeface="Calibri" pitchFamily="34" charset="0"/>
            </a:endParaRPr>
          </a:p>
          <a:p>
            <a:endParaRPr lang="en-US" i="1" dirty="0" smtClean="0">
              <a:latin typeface="Calibri" pitchFamily="34" charset="0"/>
              <a:cs typeface="Calibri" pitchFamily="34" charset="0"/>
            </a:endParaRPr>
          </a:p>
          <a:p>
            <a:r>
              <a:rPr lang="en-US" i="1" dirty="0" smtClean="0">
                <a:latin typeface="Calibri" pitchFamily="34" charset="0"/>
                <a:cs typeface="Calibri" pitchFamily="34" charset="0"/>
              </a:rPr>
              <a:t>Since transactions are already captive to DNS[SEC], relying on DNS Authenticated Named Entities (DANE) reduces, without adding to, the attack surface.</a:t>
            </a:r>
          </a:p>
          <a:p>
            <a:endParaRPr lang="en-US" i="1" dirty="0">
              <a:latin typeface="Calibri" pitchFamily="34" charset="0"/>
              <a:cs typeface="Calibri" pitchFamily="34" charset="0"/>
            </a:endParaRPr>
          </a:p>
        </p:txBody>
      </p:sp>
      <p:sp>
        <p:nvSpPr>
          <p:cNvPr id="4" name="Title 3"/>
          <p:cNvSpPr>
            <a:spLocks noGrp="1"/>
          </p:cNvSpPr>
          <p:nvPr>
            <p:ph type="title"/>
          </p:nvPr>
        </p:nvSpPr>
        <p:spPr>
          <a:xfrm>
            <a:off x="-5079" y="304800"/>
            <a:ext cx="5720079" cy="762000"/>
          </a:xfrm>
        </p:spPr>
        <p:txBody>
          <a:bodyPr/>
          <a:lstStyle/>
          <a:p>
            <a:r>
              <a:rPr lang="en-US" sz="2800" b="1" dirty="0" smtClean="0"/>
              <a:t>DANE Reduces </a:t>
            </a:r>
            <a:r>
              <a:rPr lang="en-US" sz="2800" b="1" dirty="0" smtClean="0"/>
              <a:t>TLS/CA Attack Surface</a:t>
            </a:r>
            <a:endParaRPr lang="en-US" sz="1200" b="1" dirty="0"/>
          </a:p>
        </p:txBody>
      </p:sp>
      <p:pic>
        <p:nvPicPr>
          <p:cNvPr id="1027" name="Picture 3"/>
          <p:cNvPicPr>
            <a:picLocks noChangeAspect="1" noChangeArrowheads="1"/>
          </p:cNvPicPr>
          <p:nvPr/>
        </p:nvPicPr>
        <p:blipFill>
          <a:blip r:embed="rId4" cstate="print"/>
          <a:srcRect/>
          <a:stretch>
            <a:fillRect/>
          </a:stretch>
        </p:blipFill>
        <p:spPr bwMode="auto">
          <a:xfrm>
            <a:off x="228600" y="3581400"/>
            <a:ext cx="5076825" cy="2286000"/>
          </a:xfrm>
          <a:prstGeom prst="rect">
            <a:avLst/>
          </a:prstGeom>
          <a:noFill/>
          <a:ln w="9525">
            <a:noFill/>
            <a:miter lim="800000"/>
            <a:headEnd/>
            <a:tailEnd/>
          </a:ln>
        </p:spPr>
      </p:pic>
      <p:cxnSp>
        <p:nvCxnSpPr>
          <p:cNvPr id="10" name="Straight Connector 9"/>
          <p:cNvCxnSpPr/>
          <p:nvPr/>
        </p:nvCxnSpPr>
        <p:spPr>
          <a:xfrm rot="5400000">
            <a:off x="4495800" y="2364317"/>
            <a:ext cx="2286000" cy="0"/>
          </a:xfrm>
          <a:prstGeom prst="line">
            <a:avLst/>
          </a:prstGeom>
          <a:ln>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52400" y="3609975"/>
            <a:ext cx="8001000" cy="2181225"/>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 y="1221317"/>
            <a:ext cx="8001000" cy="2286000"/>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rot="5400000">
            <a:off x="4543426" y="4695826"/>
            <a:ext cx="2190748" cy="0"/>
          </a:xfrm>
          <a:prstGeom prst="line">
            <a:avLst/>
          </a:prstGeom>
          <a:ln>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Down Arrow 13"/>
          <p:cNvSpPr/>
          <p:nvPr/>
        </p:nvSpPr>
        <p:spPr>
          <a:xfrm>
            <a:off x="2853066" y="3352800"/>
            <a:ext cx="499734" cy="533400"/>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7614121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idx="4294967295"/>
          </p:nvPr>
        </p:nvSpPr>
        <p:spPr>
          <a:xfrm>
            <a:off x="76201" y="66675"/>
            <a:ext cx="5029199" cy="762000"/>
          </a:xfrm>
          <a:prstGeom prst="rect">
            <a:avLst/>
          </a:prstGeom>
        </p:spPr>
        <p:txBody>
          <a:bodyPr tIns="91440"/>
          <a:lstStyle/>
          <a:p>
            <a:r>
              <a:rPr lang="en-US" sz="4000" b="1" dirty="0" err="1" smtClean="0"/>
              <a:t>DDoS</a:t>
            </a:r>
            <a:r>
              <a:rPr lang="en-US" sz="4000" b="1" dirty="0" smtClean="0"/>
              <a:t> Attack Evolution</a:t>
            </a:r>
          </a:p>
        </p:txBody>
      </p:sp>
      <p:sp>
        <p:nvSpPr>
          <p:cNvPr id="105475" name="Content Placeholder 2"/>
          <p:cNvSpPr>
            <a:spLocks noGrp="1"/>
          </p:cNvSpPr>
          <p:nvPr>
            <p:ph idx="4294967295"/>
          </p:nvPr>
        </p:nvSpPr>
        <p:spPr>
          <a:xfrm>
            <a:off x="152400" y="1184275"/>
            <a:ext cx="4970463" cy="5245100"/>
          </a:xfrm>
          <a:prstGeom prst="rect">
            <a:avLst/>
          </a:prstGeom>
        </p:spPr>
        <p:txBody>
          <a:bodyPr/>
          <a:lstStyle/>
          <a:p>
            <a:pPr marL="287338" indent="-287338"/>
            <a:r>
              <a:rPr lang="en-US" sz="2000" dirty="0" smtClean="0"/>
              <a:t>Scale </a:t>
            </a:r>
          </a:p>
          <a:p>
            <a:pPr marL="627063" lvl="1" indent="-225425"/>
            <a:r>
              <a:rPr lang="en-US" sz="1800" dirty="0" smtClean="0"/>
              <a:t>69 </a:t>
            </a:r>
            <a:r>
              <a:rPr lang="en-US" sz="1800" dirty="0" err="1" smtClean="0"/>
              <a:t>Gbps</a:t>
            </a:r>
            <a:r>
              <a:rPr lang="en-US" sz="1800" dirty="0" smtClean="0"/>
              <a:t> attack in </a:t>
            </a:r>
            <a:r>
              <a:rPr lang="en-US" sz="1800" dirty="0" smtClean="0"/>
              <a:t>2010, larger since</a:t>
            </a:r>
            <a:endParaRPr lang="en-US" sz="1800" dirty="0" smtClean="0"/>
          </a:p>
          <a:p>
            <a:pPr marL="287338" indent="-287338"/>
            <a:r>
              <a:rPr lang="en-US" sz="2000" dirty="0" smtClean="0"/>
              <a:t>Increased Frequency &amp; Duration</a:t>
            </a:r>
          </a:p>
          <a:p>
            <a:pPr marL="627063" lvl="1" indent="-225425"/>
            <a:r>
              <a:rPr lang="en-US" sz="1800" dirty="0" smtClean="0"/>
              <a:t>Volumetric and application layer</a:t>
            </a:r>
          </a:p>
          <a:p>
            <a:pPr marL="287338" indent="-287338"/>
            <a:r>
              <a:rPr lang="en-US" sz="2000" dirty="0" smtClean="0"/>
              <a:t>Higher Sophistication</a:t>
            </a:r>
          </a:p>
          <a:p>
            <a:pPr marL="627063" lvl="1" indent="-225425"/>
            <a:r>
              <a:rPr lang="en-US" sz="1800" dirty="0" smtClean="0"/>
              <a:t>Expressly exploit </a:t>
            </a:r>
            <a:r>
              <a:rPr lang="en-US" sz="1800" dirty="0" err="1" smtClean="0"/>
              <a:t>middleboxes</a:t>
            </a:r>
            <a:r>
              <a:rPr lang="en-US" sz="1800" dirty="0" smtClean="0"/>
              <a:t> (e.g., load-balancer, firewall, NAT)</a:t>
            </a:r>
          </a:p>
          <a:p>
            <a:pPr marL="627063" lvl="1" indent="-225425"/>
            <a:r>
              <a:rPr lang="en-US" sz="1800" dirty="0" smtClean="0"/>
              <a:t>Target transport, server, and backend state exhaustion</a:t>
            </a:r>
          </a:p>
          <a:p>
            <a:pPr marL="287338" indent="-287338"/>
            <a:r>
              <a:rPr lang="en-US" sz="2000" dirty="0" smtClean="0"/>
              <a:t>IP networks are inherently multi-tenant, as are most end systems</a:t>
            </a:r>
          </a:p>
          <a:p>
            <a:pPr marL="627063" lvl="1" indent="-225425"/>
            <a:r>
              <a:rPr lang="en-US" sz="1800" dirty="0" smtClean="0"/>
              <a:t>Collateral damage from even moderate attacks is common occurrence</a:t>
            </a:r>
          </a:p>
        </p:txBody>
      </p:sp>
      <p:sp>
        <p:nvSpPr>
          <p:cNvPr id="105476" name="Footer Placeholder 3"/>
          <p:cNvSpPr txBox="1">
            <a:spLocks noGrp="1"/>
          </p:cNvSpPr>
          <p:nvPr/>
        </p:nvSpPr>
        <p:spPr bwMode="auto">
          <a:xfrm>
            <a:off x="411163" y="6559550"/>
            <a:ext cx="5586412" cy="201613"/>
          </a:xfrm>
          <a:prstGeom prst="rect">
            <a:avLst/>
          </a:prstGeom>
          <a:noFill/>
          <a:ln w="9525">
            <a:noFill/>
            <a:miter lim="800000"/>
            <a:headEnd/>
            <a:tailEnd/>
          </a:ln>
        </p:spPr>
        <p:txBody>
          <a:bodyPr anchor="b">
            <a:spAutoFit/>
          </a:bodyPr>
          <a:lstStyle/>
          <a:p>
            <a:pPr eaLnBrk="0" hangingPunct="0">
              <a:lnSpc>
                <a:spcPct val="90000"/>
              </a:lnSpc>
              <a:buFont typeface="Times" charset="0"/>
              <a:buNone/>
            </a:pPr>
            <a:endParaRPr lang="en-US" sz="800">
              <a:solidFill>
                <a:schemeClr val="accent2"/>
              </a:solidFill>
              <a:latin typeface="Arial" pitchFamily="34" charset="0"/>
              <a:ea typeface="ＭＳ Ｐゴシック" pitchFamily="34" charset="-128"/>
            </a:endParaRPr>
          </a:p>
        </p:txBody>
      </p:sp>
      <p:sp>
        <p:nvSpPr>
          <p:cNvPr id="105477" name="TextBox 5"/>
          <p:cNvSpPr txBox="1">
            <a:spLocks noChangeArrowheads="1"/>
          </p:cNvSpPr>
          <p:nvPr/>
        </p:nvSpPr>
        <p:spPr bwMode="auto">
          <a:xfrm>
            <a:off x="5334000" y="4114800"/>
            <a:ext cx="3746500" cy="1631216"/>
          </a:xfrm>
          <a:prstGeom prst="rect">
            <a:avLst/>
          </a:prstGeom>
          <a:noFill/>
          <a:ln w="9525">
            <a:solidFill>
              <a:srgbClr val="4F81BD"/>
            </a:solidFill>
            <a:miter lim="800000"/>
            <a:headEnd/>
            <a:tailEnd/>
          </a:ln>
        </p:spPr>
        <p:txBody>
          <a:bodyPr>
            <a:spAutoFit/>
          </a:bodyPr>
          <a:lstStyle/>
          <a:p>
            <a:pPr>
              <a:spcBef>
                <a:spcPct val="60000"/>
              </a:spcBef>
              <a:buClr>
                <a:schemeClr val="hlink"/>
              </a:buClr>
              <a:buFont typeface="Wingdings" pitchFamily="2" charset="2"/>
              <a:buNone/>
            </a:pPr>
            <a:r>
              <a:rPr lang="en-US" sz="2000" dirty="0" smtClean="0">
                <a:latin typeface="Arial" pitchFamily="34" charset="0"/>
                <a:ea typeface="ＭＳ Ｐゴシック" pitchFamily="34" charset="-128"/>
              </a:rPr>
              <a:t>Fastest discrete IP backbone links today are typically 10 </a:t>
            </a:r>
            <a:r>
              <a:rPr lang="en-US" sz="2000" dirty="0" err="1" smtClean="0">
                <a:latin typeface="Arial" pitchFamily="34" charset="0"/>
                <a:ea typeface="ＭＳ Ｐゴシック" pitchFamily="34" charset="-128"/>
              </a:rPr>
              <a:t>Gbps</a:t>
            </a:r>
            <a:r>
              <a:rPr lang="en-US" sz="2000" dirty="0" smtClean="0">
                <a:latin typeface="Arial" pitchFamily="34" charset="0"/>
                <a:ea typeface="ＭＳ Ｐゴシック" pitchFamily="34" charset="-128"/>
              </a:rPr>
              <a:t> – large attacks MUST be absorbed / mitigated “in the cloud”</a:t>
            </a:r>
          </a:p>
        </p:txBody>
      </p:sp>
      <p:pic>
        <p:nvPicPr>
          <p:cNvPr id="105478" name="Picture 7" descr="2010-ddos.jpg"/>
          <p:cNvPicPr>
            <a:picLocks noChangeAspect="1"/>
          </p:cNvPicPr>
          <p:nvPr/>
        </p:nvPicPr>
        <p:blipFill>
          <a:blip r:embed="rId2" cstate="print"/>
          <a:srcRect/>
          <a:stretch>
            <a:fillRect/>
          </a:stretch>
        </p:blipFill>
        <p:spPr bwMode="auto">
          <a:xfrm>
            <a:off x="4800600" y="1447800"/>
            <a:ext cx="4267200" cy="2152958"/>
          </a:xfrm>
          <a:prstGeom prst="rect">
            <a:avLst/>
          </a:prstGeom>
          <a:noFill/>
          <a:ln w="9525">
            <a:noFill/>
            <a:miter lim="800000"/>
            <a:headEnd/>
            <a:tailEnd/>
          </a:ln>
        </p:spPr>
      </p:pic>
      <p:sp>
        <p:nvSpPr>
          <p:cNvPr id="7" name="TextBox 5"/>
          <p:cNvSpPr txBox="1">
            <a:spLocks noChangeArrowheads="1"/>
          </p:cNvSpPr>
          <p:nvPr/>
        </p:nvSpPr>
        <p:spPr bwMode="auto">
          <a:xfrm>
            <a:off x="6705600" y="3502223"/>
            <a:ext cx="2209800" cy="307777"/>
          </a:xfrm>
          <a:prstGeom prst="rect">
            <a:avLst/>
          </a:prstGeom>
          <a:noFill/>
          <a:ln w="9525">
            <a:noFill/>
            <a:miter lim="800000"/>
            <a:headEnd/>
            <a:tailEnd/>
          </a:ln>
        </p:spPr>
        <p:txBody>
          <a:bodyPr wrap="square">
            <a:spAutoFit/>
          </a:bodyPr>
          <a:lstStyle/>
          <a:p>
            <a:pPr>
              <a:spcBef>
                <a:spcPct val="60000"/>
              </a:spcBef>
              <a:buClr>
                <a:schemeClr val="hlink"/>
              </a:buClr>
              <a:buFont typeface="Wingdings" pitchFamily="2" charset="2"/>
              <a:buNone/>
            </a:pPr>
            <a:r>
              <a:rPr lang="en-US" sz="1400" dirty="0" smtClean="0">
                <a:latin typeface="Arial" pitchFamily="34" charset="0"/>
                <a:ea typeface="ＭＳ Ｐゴシック" pitchFamily="34" charset="-128"/>
              </a:rPr>
              <a:t>Source: Arbor Networks</a:t>
            </a:r>
          </a:p>
        </p:txBody>
      </p:sp>
    </p:spTree>
    <p:extLst>
      <p:ext uri="{BB962C8B-B14F-4D97-AF65-F5344CB8AC3E}">
        <p14:creationId xmlns:p14="http://schemas.microsoft.com/office/powerpoint/2010/main" val="20978012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0" y="334962"/>
            <a:ext cx="6629400" cy="731838"/>
          </a:xfrm>
        </p:spPr>
        <p:txBody>
          <a:bodyPr/>
          <a:lstStyle/>
          <a:p>
            <a:r>
              <a:rPr lang="en-US" sz="2800" dirty="0">
                <a:latin typeface="Arial" charset="0"/>
                <a:ea typeface="ＭＳ Ｐゴシック" charset="0"/>
                <a:cs typeface="ＭＳ Ｐゴシック" charset="0"/>
              </a:rPr>
              <a:t>Where IP Robustness Breaks Down</a:t>
            </a:r>
          </a:p>
        </p:txBody>
      </p:sp>
      <p:sp>
        <p:nvSpPr>
          <p:cNvPr id="25603" name="Content Placeholder 4"/>
          <p:cNvSpPr>
            <a:spLocks noGrp="1"/>
          </p:cNvSpPr>
          <p:nvPr>
            <p:ph idx="1"/>
          </p:nvPr>
        </p:nvSpPr>
        <p:spPr>
          <a:xfrm>
            <a:off x="304800" y="990600"/>
            <a:ext cx="8059738" cy="5035550"/>
          </a:xfrm>
        </p:spPr>
        <p:txBody>
          <a:bodyPr/>
          <a:lstStyle/>
          <a:p>
            <a:pPr>
              <a:lnSpc>
                <a:spcPts val="2700"/>
              </a:lnSpc>
            </a:pPr>
            <a:r>
              <a:rPr lang="en-US" sz="2000" dirty="0">
                <a:latin typeface="Arial" charset="0"/>
                <a:ea typeface="ＭＳ Ｐゴシック" charset="0"/>
                <a:cs typeface="ＭＳ Ｐゴシック" charset="0"/>
              </a:rPr>
              <a:t>IP network </a:t>
            </a:r>
            <a:r>
              <a:rPr lang="en-US" sz="2000" dirty="0" smtClean="0">
                <a:latin typeface="Arial" charset="0"/>
                <a:ea typeface="ＭＳ Ｐゴシック" charset="0"/>
                <a:cs typeface="ＭＳ Ｐゴシック" charset="0"/>
              </a:rPr>
              <a:t>primitives – inherently multi-tenant</a:t>
            </a:r>
            <a:endParaRPr lang="en-US" sz="2000" dirty="0">
              <a:latin typeface="Arial" charset="0"/>
              <a:ea typeface="ＭＳ Ｐゴシック" charset="0"/>
              <a:cs typeface="ＭＳ Ｐゴシック" charset="0"/>
            </a:endParaRPr>
          </a:p>
          <a:p>
            <a:pPr lvl="1">
              <a:lnSpc>
                <a:spcPts val="2700"/>
              </a:lnSpc>
            </a:pPr>
            <a:r>
              <a:rPr lang="en-US" sz="2000" dirty="0">
                <a:latin typeface="Arial" charset="0"/>
                <a:ea typeface="ＭＳ Ｐゴシック" charset="0"/>
                <a:cs typeface="ＭＳ Ｐゴシック" charset="0"/>
              </a:rPr>
              <a:t>Statistically </a:t>
            </a:r>
            <a:r>
              <a:rPr lang="en-US" sz="2000" dirty="0" smtClean="0">
                <a:latin typeface="Arial" charset="0"/>
                <a:ea typeface="ＭＳ Ｐゴシック" charset="0"/>
                <a:cs typeface="ＭＳ Ｐゴシック" charset="0"/>
              </a:rPr>
              <a:t>multiplexed packet networks</a:t>
            </a:r>
            <a:endParaRPr lang="en-US" sz="2000" dirty="0">
              <a:latin typeface="Arial" charset="0"/>
              <a:ea typeface="ＭＳ Ｐゴシック" charset="0"/>
              <a:cs typeface="ＭＳ Ｐゴシック" charset="0"/>
            </a:endParaRPr>
          </a:p>
          <a:p>
            <a:pPr lvl="1">
              <a:lnSpc>
                <a:spcPts val="2700"/>
              </a:lnSpc>
            </a:pPr>
            <a:r>
              <a:rPr lang="en-US" sz="2000" dirty="0">
                <a:latin typeface="Arial" charset="0"/>
                <a:ea typeface="ＭＳ Ｐゴシック" charset="0"/>
                <a:cs typeface="ＭＳ Ｐゴシック" charset="0"/>
              </a:rPr>
              <a:t>Control and User traffic share </a:t>
            </a:r>
            <a:r>
              <a:rPr lang="en-US" sz="2000" dirty="0" err="1">
                <a:latin typeface="Arial" charset="0"/>
                <a:ea typeface="ＭＳ Ｐゴシック" charset="0"/>
                <a:cs typeface="ＭＳ Ｐゴシック" charset="0"/>
              </a:rPr>
              <a:t>datapath</a:t>
            </a:r>
            <a:endParaRPr lang="en-US" sz="2000" dirty="0">
              <a:latin typeface="Arial" charset="0"/>
              <a:ea typeface="ＭＳ Ｐゴシック" charset="0"/>
              <a:cs typeface="ＭＳ Ｐゴシック" charset="0"/>
            </a:endParaRPr>
          </a:p>
          <a:p>
            <a:pPr>
              <a:lnSpc>
                <a:spcPts val="2700"/>
              </a:lnSpc>
            </a:pPr>
            <a:r>
              <a:rPr lang="en-US" sz="2000" dirty="0" smtClean="0">
                <a:latin typeface="Arial" charset="0"/>
                <a:ea typeface="ＭＳ Ｐゴシック" charset="0"/>
                <a:cs typeface="ＭＳ Ｐゴシック" charset="0"/>
              </a:rPr>
              <a:t>Transaction</a:t>
            </a:r>
            <a:r>
              <a:rPr lang="en-US" sz="2000" dirty="0">
                <a:latin typeface="Arial" charset="0"/>
                <a:ea typeface="ＭＳ Ｐゴシック" charset="0"/>
                <a:cs typeface="ＭＳ Ｐゴシック" charset="0"/>
              </a:rPr>
              <a:t>-enabling services challenge </a:t>
            </a:r>
            <a:r>
              <a:rPr lang="en-US" sz="2000" dirty="0" smtClean="0">
                <a:latin typeface="Arial" charset="0"/>
                <a:ea typeface="ＭＳ Ｐゴシック" charset="0"/>
                <a:cs typeface="ＭＳ Ｐゴシック" charset="0"/>
              </a:rPr>
              <a:t>resiliency</a:t>
            </a:r>
            <a:endParaRPr lang="en-US" sz="2000" dirty="0">
              <a:latin typeface="Arial" charset="0"/>
              <a:ea typeface="ＭＳ Ｐゴシック" charset="0"/>
              <a:cs typeface="ＭＳ Ｐゴシック" charset="0"/>
            </a:endParaRPr>
          </a:p>
          <a:p>
            <a:pPr lvl="1">
              <a:lnSpc>
                <a:spcPts val="2700"/>
              </a:lnSpc>
            </a:pPr>
            <a:r>
              <a:rPr lang="en-US" sz="1800" dirty="0">
                <a:latin typeface="Arial" charset="0"/>
                <a:ea typeface="ＭＳ Ｐゴシック" charset="0"/>
              </a:rPr>
              <a:t>Name resolution</a:t>
            </a:r>
          </a:p>
          <a:p>
            <a:pPr lvl="1">
              <a:lnSpc>
                <a:spcPts val="2700"/>
              </a:lnSpc>
            </a:pPr>
            <a:r>
              <a:rPr lang="en-US" sz="1800" dirty="0">
                <a:latin typeface="Arial" charset="0"/>
                <a:ea typeface="ＭＳ Ｐゴシック" charset="0"/>
              </a:rPr>
              <a:t>Certificate Status (OSCP, CRL)</a:t>
            </a:r>
          </a:p>
          <a:p>
            <a:pPr lvl="1">
              <a:lnSpc>
                <a:spcPts val="2700"/>
              </a:lnSpc>
            </a:pPr>
            <a:r>
              <a:rPr lang="en-US" sz="1800" dirty="0">
                <a:latin typeface="Arial" charset="0"/>
                <a:ea typeface="ＭＳ Ｐゴシック" charset="0"/>
              </a:rPr>
              <a:t>AAA, etc..</a:t>
            </a:r>
          </a:p>
          <a:p>
            <a:pPr>
              <a:lnSpc>
                <a:spcPts val="2700"/>
              </a:lnSpc>
            </a:pPr>
            <a:r>
              <a:rPr lang="en-US" sz="2000" dirty="0">
                <a:latin typeface="Arial" charset="0"/>
                <a:ea typeface="ＭＳ Ｐゴシック" charset="0"/>
                <a:cs typeface="ＭＳ Ｐゴシック" charset="0"/>
              </a:rPr>
              <a:t>Physical diversity does not yield logical diversity </a:t>
            </a:r>
          </a:p>
          <a:p>
            <a:pPr lvl="1">
              <a:lnSpc>
                <a:spcPts val="2700"/>
              </a:lnSpc>
            </a:pPr>
            <a:r>
              <a:rPr lang="en-US" sz="1800" dirty="0">
                <a:latin typeface="Arial" charset="0"/>
                <a:ea typeface="ＭＳ Ｐゴシック" charset="0"/>
              </a:rPr>
              <a:t>Tough enough with transmission path DLRs given DACS and shared fiber </a:t>
            </a:r>
            <a:r>
              <a:rPr lang="en-US" sz="1800" dirty="0" smtClean="0">
                <a:latin typeface="Arial" charset="0"/>
                <a:ea typeface="ＭＳ Ｐゴシック" charset="0"/>
              </a:rPr>
              <a:t>with </a:t>
            </a:r>
            <a:r>
              <a:rPr lang="en-US" sz="1800" dirty="0">
                <a:latin typeface="Arial" charset="0"/>
                <a:ea typeface="ＭＳ Ｐゴシック" charset="0"/>
              </a:rPr>
              <a:t>transmission routes, </a:t>
            </a:r>
            <a:r>
              <a:rPr lang="en-US" sz="1800" dirty="0" err="1" smtClean="0">
                <a:latin typeface="Arial" charset="0"/>
                <a:ea typeface="ＭＳ Ｐゴシック" charset="0"/>
              </a:rPr>
              <a:t>regrooming</a:t>
            </a:r>
            <a:r>
              <a:rPr lang="en-US" sz="1800" dirty="0">
                <a:latin typeface="Arial" charset="0"/>
                <a:ea typeface="ＭＳ Ｐゴシック" charset="0"/>
              </a:rPr>
              <a:t>, etc.. </a:t>
            </a:r>
          </a:p>
          <a:p>
            <a:pPr>
              <a:lnSpc>
                <a:spcPts val="2700"/>
              </a:lnSpc>
            </a:pPr>
            <a:r>
              <a:rPr lang="en-US" sz="2000" dirty="0">
                <a:latin typeface="Arial" charset="0"/>
                <a:ea typeface="ＭＳ Ｐゴシック" charset="0"/>
                <a:cs typeface="ＭＳ Ｐゴシック" charset="0"/>
              </a:rPr>
              <a:t>IP-based pseudo-wires, connectionless IP, </a:t>
            </a:r>
            <a:r>
              <a:rPr lang="en-US" sz="2000" dirty="0" smtClean="0">
                <a:latin typeface="Arial" charset="0"/>
                <a:ea typeface="ＭＳ Ｐゴシック" charset="0"/>
                <a:cs typeface="ＭＳ Ｐゴシック" charset="0"/>
              </a:rPr>
              <a:t>OTT applications, and </a:t>
            </a:r>
            <a:r>
              <a:rPr lang="en-US" sz="2000" dirty="0">
                <a:latin typeface="Arial" charset="0"/>
                <a:ea typeface="ＭＳ Ｐゴシック" charset="0"/>
                <a:cs typeface="ＭＳ Ｐゴシック" charset="0"/>
              </a:rPr>
              <a:t>enabling transaction systems pose veiled risks, more and more </a:t>
            </a:r>
            <a:r>
              <a:rPr lang="en-US" sz="2000" dirty="0" smtClean="0">
                <a:latin typeface="Arial" charset="0"/>
                <a:ea typeface="ＭＳ Ｐゴシック" charset="0"/>
                <a:cs typeface="ＭＳ Ｐゴシック" charset="0"/>
              </a:rPr>
              <a:t>prominent</a:t>
            </a:r>
            <a:endParaRPr lang="en-US" sz="2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9445420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33"/>
          <p:cNvGrpSpPr>
            <a:grpSpLocks/>
          </p:cNvGrpSpPr>
          <p:nvPr/>
        </p:nvGrpSpPr>
        <p:grpSpPr bwMode="auto">
          <a:xfrm>
            <a:off x="3319463" y="2506663"/>
            <a:ext cx="1600200" cy="922337"/>
            <a:chOff x="816" y="1281"/>
            <a:chExt cx="624" cy="422"/>
          </a:xfrm>
        </p:grpSpPr>
        <p:pic>
          <p:nvPicPr>
            <p:cNvPr id="42039"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40" name="Text Box 35"/>
            <p:cNvSpPr txBox="1">
              <a:spLocks noChangeArrowheads="1"/>
            </p:cNvSpPr>
            <p:nvPr/>
          </p:nvSpPr>
          <p:spPr bwMode="auto">
            <a:xfrm>
              <a:off x="864" y="1392"/>
              <a:ext cx="5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endParaRPr lang="en-US" sz="1000"/>
            </a:p>
          </p:txBody>
        </p:sp>
      </p:grpSp>
      <p:sp>
        <p:nvSpPr>
          <p:cNvPr id="41987" name="Title 1"/>
          <p:cNvSpPr>
            <a:spLocks noGrp="1"/>
          </p:cNvSpPr>
          <p:nvPr>
            <p:ph type="title"/>
          </p:nvPr>
        </p:nvSpPr>
        <p:spPr>
          <a:xfrm>
            <a:off x="0" y="381000"/>
            <a:ext cx="7239000" cy="1066800"/>
          </a:xfrm>
        </p:spPr>
        <p:txBody>
          <a:bodyPr/>
          <a:lstStyle/>
          <a:p>
            <a:r>
              <a:rPr lang="en-US" sz="2800" dirty="0">
                <a:latin typeface="Arial" charset="0"/>
                <a:ea typeface="ＭＳ Ｐゴシック" charset="0"/>
                <a:cs typeface="ＭＳ Ｐゴシック" charset="0"/>
              </a:rPr>
              <a:t>Transaction Enabling Systemic Dependencies</a:t>
            </a:r>
          </a:p>
        </p:txBody>
      </p:sp>
      <p:sp>
        <p:nvSpPr>
          <p:cNvPr id="41988" name="Content Placeholder 186"/>
          <p:cNvSpPr>
            <a:spLocks noGrp="1"/>
          </p:cNvSpPr>
          <p:nvPr>
            <p:ph idx="1"/>
          </p:nvPr>
        </p:nvSpPr>
        <p:spPr>
          <a:xfrm>
            <a:off x="2514600" y="5257800"/>
            <a:ext cx="5334000" cy="685800"/>
          </a:xfrm>
        </p:spPr>
        <p:txBody>
          <a:bodyPr/>
          <a:lstStyle/>
          <a:p>
            <a:pPr marL="0" indent="0">
              <a:lnSpc>
                <a:spcPts val="2000"/>
              </a:lnSpc>
              <a:buNone/>
            </a:pPr>
            <a:r>
              <a:rPr lang="en-US" sz="2400" dirty="0" smtClean="0">
                <a:latin typeface="Arial" charset="0"/>
                <a:ea typeface="ＭＳ Ｐゴシック" charset="0"/>
              </a:rPr>
              <a:t>Enumerating </a:t>
            </a:r>
            <a:r>
              <a:rPr lang="en-US" sz="2400" dirty="0">
                <a:latin typeface="Arial" charset="0"/>
                <a:ea typeface="ＭＳ Ｐゴシック" charset="0"/>
              </a:rPr>
              <a:t>underlying </a:t>
            </a:r>
            <a:r>
              <a:rPr lang="en-US" sz="2400" dirty="0" smtClean="0">
                <a:latin typeface="Arial" charset="0"/>
                <a:ea typeface="ＭＳ Ｐゴシック" charset="0"/>
              </a:rPr>
              <a:t>AND overlay </a:t>
            </a:r>
          </a:p>
          <a:p>
            <a:pPr marL="0" indent="0">
              <a:lnSpc>
                <a:spcPts val="2000"/>
              </a:lnSpc>
              <a:buNone/>
            </a:pPr>
            <a:r>
              <a:rPr lang="en-US" sz="2400" dirty="0" smtClean="0">
                <a:latin typeface="Arial" charset="0"/>
                <a:ea typeface="ＭＳ Ｐゴシック" charset="0"/>
              </a:rPr>
              <a:t>enabling infrastructure non-trivial; most folk stop at the former</a:t>
            </a:r>
            <a:endParaRPr lang="en-US" sz="2400" dirty="0">
              <a:latin typeface="Arial" charset="0"/>
              <a:ea typeface="ＭＳ Ｐゴシック" charset="0"/>
            </a:endParaRPr>
          </a:p>
        </p:txBody>
      </p:sp>
      <p:grpSp>
        <p:nvGrpSpPr>
          <p:cNvPr id="41989" name="Group 33"/>
          <p:cNvGrpSpPr>
            <a:grpSpLocks/>
          </p:cNvGrpSpPr>
          <p:nvPr/>
        </p:nvGrpSpPr>
        <p:grpSpPr bwMode="auto">
          <a:xfrm>
            <a:off x="4876800" y="2444750"/>
            <a:ext cx="822325" cy="468313"/>
            <a:chOff x="816" y="1281"/>
            <a:chExt cx="624" cy="422"/>
          </a:xfrm>
        </p:grpSpPr>
        <p:pic>
          <p:nvPicPr>
            <p:cNvPr id="42037"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38" name="Text Box 35"/>
            <p:cNvSpPr txBox="1">
              <a:spLocks noChangeArrowheads="1"/>
            </p:cNvSpPr>
            <p:nvPr/>
          </p:nvSpPr>
          <p:spPr bwMode="auto">
            <a:xfrm>
              <a:off x="864" y="1392"/>
              <a:ext cx="5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endParaRPr lang="en-US" sz="1000"/>
            </a:p>
          </p:txBody>
        </p:sp>
      </p:grpSp>
      <p:grpSp>
        <p:nvGrpSpPr>
          <p:cNvPr id="41990" name="Group 33"/>
          <p:cNvGrpSpPr>
            <a:grpSpLocks/>
          </p:cNvGrpSpPr>
          <p:nvPr/>
        </p:nvGrpSpPr>
        <p:grpSpPr bwMode="auto">
          <a:xfrm>
            <a:off x="4943475" y="3036888"/>
            <a:ext cx="822325" cy="468312"/>
            <a:chOff x="816" y="1281"/>
            <a:chExt cx="624" cy="422"/>
          </a:xfrm>
        </p:grpSpPr>
        <p:pic>
          <p:nvPicPr>
            <p:cNvPr id="42035"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36" name="Text Box 35"/>
            <p:cNvSpPr txBox="1">
              <a:spLocks noChangeArrowheads="1"/>
            </p:cNvSpPr>
            <p:nvPr/>
          </p:nvSpPr>
          <p:spPr bwMode="auto">
            <a:xfrm>
              <a:off x="864" y="1392"/>
              <a:ext cx="5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endParaRPr lang="en-US" sz="1000"/>
            </a:p>
          </p:txBody>
        </p:sp>
      </p:grpSp>
      <p:grpSp>
        <p:nvGrpSpPr>
          <p:cNvPr id="41991" name="Group 33"/>
          <p:cNvGrpSpPr>
            <a:grpSpLocks/>
          </p:cNvGrpSpPr>
          <p:nvPr/>
        </p:nvGrpSpPr>
        <p:grpSpPr bwMode="auto">
          <a:xfrm>
            <a:off x="4783138" y="3646488"/>
            <a:ext cx="822325" cy="468312"/>
            <a:chOff x="816" y="1281"/>
            <a:chExt cx="624" cy="422"/>
          </a:xfrm>
        </p:grpSpPr>
        <p:pic>
          <p:nvPicPr>
            <p:cNvPr id="42033"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34" name="Text Box 35"/>
            <p:cNvSpPr txBox="1">
              <a:spLocks noChangeArrowheads="1"/>
            </p:cNvSpPr>
            <p:nvPr/>
          </p:nvSpPr>
          <p:spPr bwMode="auto">
            <a:xfrm>
              <a:off x="864" y="1392"/>
              <a:ext cx="5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endParaRPr lang="en-US" sz="1000"/>
            </a:p>
          </p:txBody>
        </p:sp>
      </p:grpSp>
      <p:grpSp>
        <p:nvGrpSpPr>
          <p:cNvPr id="41992" name="Group 33"/>
          <p:cNvGrpSpPr>
            <a:grpSpLocks/>
          </p:cNvGrpSpPr>
          <p:nvPr/>
        </p:nvGrpSpPr>
        <p:grpSpPr bwMode="auto">
          <a:xfrm>
            <a:off x="5680075" y="2401888"/>
            <a:ext cx="822325" cy="468312"/>
            <a:chOff x="816" y="1281"/>
            <a:chExt cx="624" cy="422"/>
          </a:xfrm>
        </p:grpSpPr>
        <p:pic>
          <p:nvPicPr>
            <p:cNvPr id="42031"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32" name="Text Box 35"/>
            <p:cNvSpPr txBox="1">
              <a:spLocks noChangeArrowheads="1"/>
            </p:cNvSpPr>
            <p:nvPr/>
          </p:nvSpPr>
          <p:spPr bwMode="auto">
            <a:xfrm>
              <a:off x="864" y="1392"/>
              <a:ext cx="5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endParaRPr lang="en-US" sz="1000"/>
            </a:p>
          </p:txBody>
        </p:sp>
      </p:grpSp>
      <p:grpSp>
        <p:nvGrpSpPr>
          <p:cNvPr id="41993" name="Group 33"/>
          <p:cNvGrpSpPr>
            <a:grpSpLocks/>
          </p:cNvGrpSpPr>
          <p:nvPr/>
        </p:nvGrpSpPr>
        <p:grpSpPr bwMode="auto">
          <a:xfrm>
            <a:off x="5748338" y="2994025"/>
            <a:ext cx="822325" cy="468313"/>
            <a:chOff x="816" y="1281"/>
            <a:chExt cx="624" cy="422"/>
          </a:xfrm>
        </p:grpSpPr>
        <p:pic>
          <p:nvPicPr>
            <p:cNvPr id="42029"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30" name="Text Box 35"/>
            <p:cNvSpPr txBox="1">
              <a:spLocks noChangeArrowheads="1"/>
            </p:cNvSpPr>
            <p:nvPr/>
          </p:nvSpPr>
          <p:spPr bwMode="auto">
            <a:xfrm>
              <a:off x="864" y="1392"/>
              <a:ext cx="5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endParaRPr lang="en-US" sz="1000"/>
            </a:p>
          </p:txBody>
        </p:sp>
      </p:grpSp>
      <p:grpSp>
        <p:nvGrpSpPr>
          <p:cNvPr id="41994" name="Group 33"/>
          <p:cNvGrpSpPr>
            <a:grpSpLocks/>
          </p:cNvGrpSpPr>
          <p:nvPr/>
        </p:nvGrpSpPr>
        <p:grpSpPr bwMode="auto">
          <a:xfrm>
            <a:off x="5689600" y="3603625"/>
            <a:ext cx="822325" cy="468313"/>
            <a:chOff x="816" y="1281"/>
            <a:chExt cx="624" cy="422"/>
          </a:xfrm>
        </p:grpSpPr>
        <p:pic>
          <p:nvPicPr>
            <p:cNvPr id="42027"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8" name="Text Box 35"/>
            <p:cNvSpPr txBox="1">
              <a:spLocks noChangeArrowheads="1"/>
            </p:cNvSpPr>
            <p:nvPr/>
          </p:nvSpPr>
          <p:spPr bwMode="auto">
            <a:xfrm>
              <a:off x="864" y="1392"/>
              <a:ext cx="5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endParaRPr lang="en-US" sz="1000"/>
            </a:p>
          </p:txBody>
        </p:sp>
      </p:grpSp>
      <p:grpSp>
        <p:nvGrpSpPr>
          <p:cNvPr id="41995" name="Group 33"/>
          <p:cNvGrpSpPr>
            <a:grpSpLocks/>
          </p:cNvGrpSpPr>
          <p:nvPr/>
        </p:nvGrpSpPr>
        <p:grpSpPr bwMode="auto">
          <a:xfrm>
            <a:off x="6451600" y="2740025"/>
            <a:ext cx="822325" cy="468313"/>
            <a:chOff x="816" y="1281"/>
            <a:chExt cx="624" cy="422"/>
          </a:xfrm>
        </p:grpSpPr>
        <p:pic>
          <p:nvPicPr>
            <p:cNvPr id="42025"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6" name="Text Box 35"/>
            <p:cNvSpPr txBox="1">
              <a:spLocks noChangeArrowheads="1"/>
            </p:cNvSpPr>
            <p:nvPr/>
          </p:nvSpPr>
          <p:spPr bwMode="auto">
            <a:xfrm>
              <a:off x="864" y="1392"/>
              <a:ext cx="5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endParaRPr lang="en-US" sz="1000"/>
            </a:p>
          </p:txBody>
        </p:sp>
      </p:grpSp>
      <p:grpSp>
        <p:nvGrpSpPr>
          <p:cNvPr id="41996" name="Group 33"/>
          <p:cNvGrpSpPr>
            <a:grpSpLocks/>
          </p:cNvGrpSpPr>
          <p:nvPr/>
        </p:nvGrpSpPr>
        <p:grpSpPr bwMode="auto">
          <a:xfrm>
            <a:off x="6518275" y="3333750"/>
            <a:ext cx="822325" cy="468313"/>
            <a:chOff x="816" y="1281"/>
            <a:chExt cx="624" cy="422"/>
          </a:xfrm>
        </p:grpSpPr>
        <p:pic>
          <p:nvPicPr>
            <p:cNvPr id="42023"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4" name="Text Box 35"/>
            <p:cNvSpPr txBox="1">
              <a:spLocks noChangeArrowheads="1"/>
            </p:cNvSpPr>
            <p:nvPr/>
          </p:nvSpPr>
          <p:spPr bwMode="auto">
            <a:xfrm>
              <a:off x="864" y="1392"/>
              <a:ext cx="5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endParaRPr lang="en-US" sz="1000"/>
            </a:p>
          </p:txBody>
        </p:sp>
      </p:grpSp>
      <p:grpSp>
        <p:nvGrpSpPr>
          <p:cNvPr id="41997" name="Group 33"/>
          <p:cNvGrpSpPr>
            <a:grpSpLocks/>
          </p:cNvGrpSpPr>
          <p:nvPr/>
        </p:nvGrpSpPr>
        <p:grpSpPr bwMode="auto">
          <a:xfrm>
            <a:off x="6357938" y="3943350"/>
            <a:ext cx="822325" cy="468313"/>
            <a:chOff x="816" y="1281"/>
            <a:chExt cx="624" cy="422"/>
          </a:xfrm>
        </p:grpSpPr>
        <p:pic>
          <p:nvPicPr>
            <p:cNvPr id="42021"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2" name="Text Box 35"/>
            <p:cNvSpPr txBox="1">
              <a:spLocks noChangeArrowheads="1"/>
            </p:cNvSpPr>
            <p:nvPr/>
          </p:nvSpPr>
          <p:spPr bwMode="auto">
            <a:xfrm>
              <a:off x="864" y="1392"/>
              <a:ext cx="5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endParaRPr lang="en-US" sz="1000"/>
            </a:p>
          </p:txBody>
        </p:sp>
      </p:grpSp>
      <p:grpSp>
        <p:nvGrpSpPr>
          <p:cNvPr id="41998" name="Group 33"/>
          <p:cNvGrpSpPr>
            <a:grpSpLocks/>
          </p:cNvGrpSpPr>
          <p:nvPr/>
        </p:nvGrpSpPr>
        <p:grpSpPr bwMode="auto">
          <a:xfrm>
            <a:off x="6510338" y="2114550"/>
            <a:ext cx="822325" cy="468313"/>
            <a:chOff x="816" y="1281"/>
            <a:chExt cx="624" cy="422"/>
          </a:xfrm>
        </p:grpSpPr>
        <p:pic>
          <p:nvPicPr>
            <p:cNvPr id="42019"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0" name="Text Box 35"/>
            <p:cNvSpPr txBox="1">
              <a:spLocks noChangeArrowheads="1"/>
            </p:cNvSpPr>
            <p:nvPr/>
          </p:nvSpPr>
          <p:spPr bwMode="auto">
            <a:xfrm>
              <a:off x="864" y="1392"/>
              <a:ext cx="5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endParaRPr lang="en-US" sz="1000"/>
            </a:p>
          </p:txBody>
        </p:sp>
      </p:grpSp>
      <p:sp>
        <p:nvSpPr>
          <p:cNvPr id="41999" name="TextBox 35"/>
          <p:cNvSpPr txBox="1">
            <a:spLocks noChangeArrowheads="1"/>
          </p:cNvSpPr>
          <p:nvPr/>
        </p:nvSpPr>
        <p:spPr bwMode="auto">
          <a:xfrm>
            <a:off x="5227638" y="2038350"/>
            <a:ext cx="479425" cy="277813"/>
          </a:xfrm>
          <a:prstGeom prst="rect">
            <a:avLst/>
          </a:prstGeom>
          <a:solidFill>
            <a:srgbClr val="FFFFFF"/>
          </a:solidFill>
          <a:ln w="12700">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000"/>
              <a:t>root </a:t>
            </a:r>
          </a:p>
        </p:txBody>
      </p:sp>
      <p:sp>
        <p:nvSpPr>
          <p:cNvPr id="42000" name="TextBox 35"/>
          <p:cNvSpPr txBox="1">
            <a:spLocks noChangeArrowheads="1"/>
          </p:cNvSpPr>
          <p:nvPr/>
        </p:nvSpPr>
        <p:spPr bwMode="auto">
          <a:xfrm>
            <a:off x="6710363" y="4492625"/>
            <a:ext cx="477837" cy="277813"/>
          </a:xfrm>
          <a:prstGeom prst="rect">
            <a:avLst/>
          </a:prstGeom>
          <a:solidFill>
            <a:srgbClr val="FFFFFF"/>
          </a:solidFill>
          <a:ln w="12700">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000"/>
              <a:t>TLD</a:t>
            </a:r>
          </a:p>
        </p:txBody>
      </p:sp>
      <p:sp>
        <p:nvSpPr>
          <p:cNvPr id="42001" name="TextBox 35"/>
          <p:cNvSpPr txBox="1">
            <a:spLocks noChangeArrowheads="1"/>
          </p:cNvSpPr>
          <p:nvPr/>
        </p:nvSpPr>
        <p:spPr bwMode="auto">
          <a:xfrm>
            <a:off x="4719638" y="4222750"/>
            <a:ext cx="758825" cy="695325"/>
          </a:xfrm>
          <a:prstGeom prst="rect">
            <a:avLst/>
          </a:prstGeom>
          <a:solidFill>
            <a:srgbClr val="FFFFFF"/>
          </a:solidFill>
          <a:ln w="12700">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spcBef>
                <a:spcPct val="0"/>
              </a:spcBef>
              <a:buFont typeface="Wingdings" charset="0"/>
              <a:buNone/>
            </a:pPr>
            <a:r>
              <a:rPr lang="en-US" sz="1000"/>
              <a:t>SLD</a:t>
            </a:r>
          </a:p>
          <a:p>
            <a:pPr algn="ctr" eaLnBrk="1" hangingPunct="1">
              <a:spcBef>
                <a:spcPct val="0"/>
              </a:spcBef>
              <a:buFont typeface="Wingdings" charset="0"/>
              <a:buNone/>
            </a:pPr>
            <a:r>
              <a:rPr lang="en-US" sz="1000"/>
              <a:t>Authority</a:t>
            </a:r>
          </a:p>
        </p:txBody>
      </p:sp>
      <p:sp>
        <p:nvSpPr>
          <p:cNvPr id="42002" name="TextBox 35"/>
          <p:cNvSpPr txBox="1">
            <a:spLocks noChangeArrowheads="1"/>
          </p:cNvSpPr>
          <p:nvPr/>
        </p:nvSpPr>
        <p:spPr bwMode="auto">
          <a:xfrm>
            <a:off x="7327900" y="3468688"/>
            <a:ext cx="477838" cy="277812"/>
          </a:xfrm>
          <a:prstGeom prst="rect">
            <a:avLst/>
          </a:prstGeom>
          <a:solidFill>
            <a:srgbClr val="FFFFFF"/>
          </a:solidFill>
          <a:ln w="12700">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000"/>
              <a:t>CA</a:t>
            </a:r>
          </a:p>
        </p:txBody>
      </p:sp>
      <p:sp>
        <p:nvSpPr>
          <p:cNvPr id="42003" name="TextBox 35"/>
          <p:cNvSpPr txBox="1">
            <a:spLocks noChangeArrowheads="1"/>
          </p:cNvSpPr>
          <p:nvPr/>
        </p:nvSpPr>
        <p:spPr bwMode="auto">
          <a:xfrm>
            <a:off x="7335838" y="2266950"/>
            <a:ext cx="835025" cy="273050"/>
          </a:xfrm>
          <a:prstGeom prst="rect">
            <a:avLst/>
          </a:prstGeom>
          <a:solidFill>
            <a:srgbClr val="FFFFFF"/>
          </a:solidFill>
          <a:ln w="12700">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800"/>
              <a:t>in-addr.arpa</a:t>
            </a:r>
          </a:p>
        </p:txBody>
      </p:sp>
      <p:sp>
        <p:nvSpPr>
          <p:cNvPr id="42004" name="TextBox 35"/>
          <p:cNvSpPr txBox="1">
            <a:spLocks noChangeArrowheads="1"/>
          </p:cNvSpPr>
          <p:nvPr/>
        </p:nvSpPr>
        <p:spPr bwMode="auto">
          <a:xfrm>
            <a:off x="3873500" y="3298825"/>
            <a:ext cx="477838" cy="277813"/>
          </a:xfrm>
          <a:prstGeom prst="rect">
            <a:avLst/>
          </a:prstGeom>
          <a:solidFill>
            <a:srgbClr val="FFFFFF"/>
          </a:solidFill>
          <a:ln w="12700">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000"/>
              <a:t>RNS</a:t>
            </a:r>
          </a:p>
        </p:txBody>
      </p:sp>
      <p:pic>
        <p:nvPicPr>
          <p:cNvPr id="42005"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106738"/>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06" name="Group 32"/>
          <p:cNvGrpSpPr>
            <a:grpSpLocks/>
          </p:cNvGrpSpPr>
          <p:nvPr/>
        </p:nvGrpSpPr>
        <p:grpSpPr bwMode="auto">
          <a:xfrm>
            <a:off x="3352800" y="1939925"/>
            <a:ext cx="941388" cy="498475"/>
            <a:chOff x="2479" y="-1276"/>
            <a:chExt cx="917" cy="548"/>
          </a:xfrm>
        </p:grpSpPr>
        <p:sp>
          <p:nvSpPr>
            <p:cNvPr id="42017" name="Text Box 33"/>
            <p:cNvSpPr txBox="1">
              <a:spLocks noChangeArrowheads="1"/>
            </p:cNvSpPr>
            <p:nvPr/>
          </p:nvSpPr>
          <p:spPr bwMode="auto">
            <a:xfrm>
              <a:off x="2479" y="-1276"/>
              <a:ext cx="917"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700"/>
                <a:t>www.example.com</a:t>
              </a:r>
            </a:p>
          </p:txBody>
        </p:sp>
        <p:pic>
          <p:nvPicPr>
            <p:cNvPr id="420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1" y="-1015"/>
              <a:ext cx="336"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007" name="Freeform 163"/>
          <p:cNvSpPr>
            <a:spLocks noChangeArrowheads="1"/>
          </p:cNvSpPr>
          <p:nvPr/>
        </p:nvSpPr>
        <p:spPr bwMode="auto">
          <a:xfrm>
            <a:off x="4267200" y="2278063"/>
            <a:ext cx="1219200" cy="1016000"/>
          </a:xfrm>
          <a:custGeom>
            <a:avLst/>
            <a:gdLst>
              <a:gd name="T0" fmla="*/ 0 w 1219199"/>
              <a:gd name="T1" fmla="*/ 1016000 h 1016000"/>
              <a:gd name="T2" fmla="*/ 347133 w 1219199"/>
              <a:gd name="T3" fmla="*/ 423333 h 1016000"/>
              <a:gd name="T4" fmla="*/ 778941 w 1219199"/>
              <a:gd name="T5" fmla="*/ 431800 h 1016000"/>
              <a:gd name="T6" fmla="*/ 1151474 w 1219199"/>
              <a:gd name="T7" fmla="*/ 228600 h 1016000"/>
              <a:gd name="T8" fmla="*/ 1185341 w 1219199"/>
              <a:gd name="T9" fmla="*/ 0 h 1016000"/>
              <a:gd name="T10" fmla="*/ 0 60000 65536"/>
              <a:gd name="T11" fmla="*/ 0 60000 65536"/>
              <a:gd name="T12" fmla="*/ 0 60000 65536"/>
              <a:gd name="T13" fmla="*/ 0 60000 65536"/>
              <a:gd name="T14" fmla="*/ 0 60000 65536"/>
              <a:gd name="T15" fmla="*/ 0 w 1219199"/>
              <a:gd name="T16" fmla="*/ 0 h 1016000"/>
              <a:gd name="T17" fmla="*/ 1219199 w 1219199"/>
              <a:gd name="T18" fmla="*/ 1016000 h 1016000"/>
            </a:gdLst>
            <a:ahLst/>
            <a:cxnLst>
              <a:cxn ang="T10">
                <a:pos x="T0" y="T1"/>
              </a:cxn>
              <a:cxn ang="T11">
                <a:pos x="T2" y="T3"/>
              </a:cxn>
              <a:cxn ang="T12">
                <a:pos x="T4" y="T5"/>
              </a:cxn>
              <a:cxn ang="T13">
                <a:pos x="T6" y="T7"/>
              </a:cxn>
              <a:cxn ang="T14">
                <a:pos x="T8" y="T9"/>
              </a:cxn>
            </a:cxnLst>
            <a:rect l="T15" t="T16" r="T17" b="T18"/>
            <a:pathLst>
              <a:path w="1219199" h="1016000">
                <a:moveTo>
                  <a:pt x="0" y="1016000"/>
                </a:moveTo>
                <a:cubicBezTo>
                  <a:pt x="108655" y="768350"/>
                  <a:pt x="217311" y="520700"/>
                  <a:pt x="347133" y="423333"/>
                </a:cubicBezTo>
                <a:cubicBezTo>
                  <a:pt x="476955" y="325966"/>
                  <a:pt x="644878" y="464255"/>
                  <a:pt x="778933" y="431800"/>
                </a:cubicBezTo>
                <a:cubicBezTo>
                  <a:pt x="912988" y="399345"/>
                  <a:pt x="1083733" y="300567"/>
                  <a:pt x="1151466" y="228600"/>
                </a:cubicBezTo>
                <a:cubicBezTo>
                  <a:pt x="1219199" y="156633"/>
                  <a:pt x="1185333" y="0"/>
                  <a:pt x="1185333" y="0"/>
                </a:cubicBezTo>
              </a:path>
            </a:pathLst>
          </a:custGeom>
          <a:noFill/>
          <a:ln w="12700">
            <a:solidFill>
              <a:srgbClr val="000000"/>
            </a:solidFill>
            <a:prstDash val="sys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lIns="45720" rIns="45720" anchor="ctr"/>
          <a:lstStyle/>
          <a:p>
            <a:pPr marL="287338" indent="-287338"/>
            <a:endParaRPr lang="en-US"/>
          </a:p>
        </p:txBody>
      </p:sp>
      <p:sp>
        <p:nvSpPr>
          <p:cNvPr id="42008" name="Freeform 167"/>
          <p:cNvSpPr>
            <a:spLocks noChangeArrowheads="1"/>
          </p:cNvSpPr>
          <p:nvPr/>
        </p:nvSpPr>
        <p:spPr bwMode="auto">
          <a:xfrm>
            <a:off x="4368800" y="3275013"/>
            <a:ext cx="1058863" cy="941387"/>
          </a:xfrm>
          <a:custGeom>
            <a:avLst/>
            <a:gdLst>
              <a:gd name="T0" fmla="*/ 0 w 1058333"/>
              <a:gd name="T1" fmla="*/ 179483 h 941211"/>
              <a:gd name="T2" fmla="*/ 238018 w 1058333"/>
              <a:gd name="T3" fmla="*/ 18368 h 941211"/>
              <a:gd name="T4" fmla="*/ 663051 w 1058333"/>
              <a:gd name="T5" fmla="*/ 69248 h 941211"/>
              <a:gd name="T6" fmla="*/ 994576 w 1058333"/>
              <a:gd name="T7" fmla="*/ 171000 h 941211"/>
              <a:gd name="T8" fmla="*/ 1028578 w 1058333"/>
              <a:gd name="T9" fmla="*/ 425378 h 941211"/>
              <a:gd name="T10" fmla="*/ 790561 w 1058333"/>
              <a:gd name="T11" fmla="*/ 942619 h 941211"/>
              <a:gd name="T12" fmla="*/ 0 60000 65536"/>
              <a:gd name="T13" fmla="*/ 0 60000 65536"/>
              <a:gd name="T14" fmla="*/ 0 60000 65536"/>
              <a:gd name="T15" fmla="*/ 0 60000 65536"/>
              <a:gd name="T16" fmla="*/ 0 60000 65536"/>
              <a:gd name="T17" fmla="*/ 0 60000 65536"/>
              <a:gd name="T18" fmla="*/ 0 w 1058333"/>
              <a:gd name="T19" fmla="*/ 0 h 941211"/>
              <a:gd name="T20" fmla="*/ 1058333 w 1058333"/>
              <a:gd name="T21" fmla="*/ 941211 h 941211"/>
            </a:gdLst>
            <a:ahLst/>
            <a:cxnLst>
              <a:cxn ang="T12">
                <a:pos x="T0" y="T1"/>
              </a:cxn>
              <a:cxn ang="T13">
                <a:pos x="T2" y="T3"/>
              </a:cxn>
              <a:cxn ang="T14">
                <a:pos x="T4" y="T5"/>
              </a:cxn>
              <a:cxn ang="T15">
                <a:pos x="T6" y="T7"/>
              </a:cxn>
              <a:cxn ang="T16">
                <a:pos x="T8" y="T9"/>
              </a:cxn>
              <a:cxn ang="T17">
                <a:pos x="T10" y="T11"/>
              </a:cxn>
            </a:cxnLst>
            <a:rect l="T18" t="T19" r="T20" b="T21"/>
            <a:pathLst>
              <a:path w="1058333" h="941211">
                <a:moveTo>
                  <a:pt x="0" y="179211"/>
                </a:moveTo>
                <a:cubicBezTo>
                  <a:pt x="63499" y="107950"/>
                  <a:pt x="126999" y="36689"/>
                  <a:pt x="237066" y="18344"/>
                </a:cubicBezTo>
                <a:cubicBezTo>
                  <a:pt x="347133" y="0"/>
                  <a:pt x="534811" y="43744"/>
                  <a:pt x="660400" y="69144"/>
                </a:cubicBezTo>
                <a:cubicBezTo>
                  <a:pt x="785989" y="94544"/>
                  <a:pt x="929922" y="111477"/>
                  <a:pt x="990600" y="170744"/>
                </a:cubicBezTo>
                <a:cubicBezTo>
                  <a:pt x="1051278" y="230011"/>
                  <a:pt x="1058333" y="296333"/>
                  <a:pt x="1024466" y="424744"/>
                </a:cubicBezTo>
                <a:cubicBezTo>
                  <a:pt x="990599" y="553155"/>
                  <a:pt x="787400" y="941211"/>
                  <a:pt x="787400" y="941211"/>
                </a:cubicBezTo>
              </a:path>
            </a:pathLst>
          </a:custGeom>
          <a:noFill/>
          <a:ln w="12700">
            <a:solidFill>
              <a:srgbClr val="000000"/>
            </a:solidFill>
            <a:prstDash val="sys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lIns="45720" rIns="45720" anchor="ctr"/>
          <a:lstStyle/>
          <a:p>
            <a:pPr marL="287338" indent="-287338"/>
            <a:endParaRPr lang="en-US"/>
          </a:p>
        </p:txBody>
      </p:sp>
      <p:sp>
        <p:nvSpPr>
          <p:cNvPr id="42009" name="Freeform 168"/>
          <p:cNvSpPr>
            <a:spLocks noChangeArrowheads="1"/>
          </p:cNvSpPr>
          <p:nvPr/>
        </p:nvSpPr>
        <p:spPr bwMode="auto">
          <a:xfrm>
            <a:off x="3319463" y="3138488"/>
            <a:ext cx="660400" cy="138112"/>
          </a:xfrm>
          <a:custGeom>
            <a:avLst/>
            <a:gdLst>
              <a:gd name="T0" fmla="*/ 0 w 660400"/>
              <a:gd name="T1" fmla="*/ 120118 h 138289"/>
              <a:gd name="T2" fmla="*/ 287867 w 660400"/>
              <a:gd name="T3" fmla="*/ 2790 h 138289"/>
              <a:gd name="T4" fmla="*/ 660400 w 660400"/>
              <a:gd name="T5" fmla="*/ 136879 h 138289"/>
              <a:gd name="T6" fmla="*/ 0 60000 65536"/>
              <a:gd name="T7" fmla="*/ 0 60000 65536"/>
              <a:gd name="T8" fmla="*/ 0 60000 65536"/>
              <a:gd name="T9" fmla="*/ 0 w 660400"/>
              <a:gd name="T10" fmla="*/ 0 h 138289"/>
              <a:gd name="T11" fmla="*/ 660400 w 660400"/>
              <a:gd name="T12" fmla="*/ 138289 h 138289"/>
            </a:gdLst>
            <a:ahLst/>
            <a:cxnLst>
              <a:cxn ang="T6">
                <a:pos x="T0" y="T1"/>
              </a:cxn>
              <a:cxn ang="T7">
                <a:pos x="T2" y="T3"/>
              </a:cxn>
              <a:cxn ang="T8">
                <a:pos x="T4" y="T5"/>
              </a:cxn>
            </a:cxnLst>
            <a:rect l="T9" t="T10" r="T11" b="T12"/>
            <a:pathLst>
              <a:path w="660400" h="138289">
                <a:moveTo>
                  <a:pt x="0" y="121355"/>
                </a:moveTo>
                <a:cubicBezTo>
                  <a:pt x="88900" y="60677"/>
                  <a:pt x="177800" y="0"/>
                  <a:pt x="287867" y="2822"/>
                </a:cubicBezTo>
                <a:cubicBezTo>
                  <a:pt x="397934" y="5644"/>
                  <a:pt x="660400" y="138289"/>
                  <a:pt x="660400" y="138289"/>
                </a:cubicBezTo>
              </a:path>
            </a:pathLst>
          </a:custGeom>
          <a:noFill/>
          <a:ln w="12700">
            <a:solidFill>
              <a:schemeClr val="tx1"/>
            </a:solidFill>
            <a:prstDash val="sys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lIns="45720" rIns="45720" anchor="ctr"/>
          <a:lstStyle/>
          <a:p>
            <a:pPr marL="287338" indent="-287338"/>
            <a:endParaRPr lang="en-US"/>
          </a:p>
        </p:txBody>
      </p:sp>
      <p:sp>
        <p:nvSpPr>
          <p:cNvPr id="42010" name="Freeform 169"/>
          <p:cNvSpPr>
            <a:spLocks noChangeArrowheads="1"/>
          </p:cNvSpPr>
          <p:nvPr/>
        </p:nvSpPr>
        <p:spPr bwMode="auto">
          <a:xfrm>
            <a:off x="4351338" y="3121025"/>
            <a:ext cx="2557462" cy="1357313"/>
          </a:xfrm>
          <a:custGeom>
            <a:avLst/>
            <a:gdLst>
              <a:gd name="T0" fmla="*/ 0 w 2556934"/>
              <a:gd name="T1" fmla="*/ 222723 h 1357488"/>
              <a:gd name="T2" fmla="*/ 390110 w 2556934"/>
              <a:gd name="T3" fmla="*/ 28190 h 1357488"/>
              <a:gd name="T4" fmla="*/ 653014 w 2556934"/>
              <a:gd name="T5" fmla="*/ 53566 h 1357488"/>
              <a:gd name="T6" fmla="*/ 1526520 w 2556934"/>
              <a:gd name="T7" fmla="*/ 104318 h 1357488"/>
              <a:gd name="T8" fmla="*/ 1797902 w 2556934"/>
              <a:gd name="T9" fmla="*/ 307302 h 1357488"/>
              <a:gd name="T10" fmla="*/ 2043841 w 2556934"/>
              <a:gd name="T11" fmla="*/ 840158 h 1357488"/>
              <a:gd name="T12" fmla="*/ 2561161 w 2556934"/>
              <a:gd name="T13" fmla="*/ 1356088 h 1357488"/>
              <a:gd name="T14" fmla="*/ 0 60000 65536"/>
              <a:gd name="T15" fmla="*/ 0 60000 65536"/>
              <a:gd name="T16" fmla="*/ 0 60000 65536"/>
              <a:gd name="T17" fmla="*/ 0 60000 65536"/>
              <a:gd name="T18" fmla="*/ 0 60000 65536"/>
              <a:gd name="T19" fmla="*/ 0 60000 65536"/>
              <a:gd name="T20" fmla="*/ 0 60000 65536"/>
              <a:gd name="T21" fmla="*/ 0 w 2556934"/>
              <a:gd name="T22" fmla="*/ 0 h 1357488"/>
              <a:gd name="T23" fmla="*/ 2556934 w 2556934"/>
              <a:gd name="T24" fmla="*/ 1357488 h 1357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6934" h="1357488">
                <a:moveTo>
                  <a:pt x="0" y="222955"/>
                </a:moveTo>
                <a:cubicBezTo>
                  <a:pt x="140405" y="139699"/>
                  <a:pt x="280811" y="56444"/>
                  <a:pt x="389467" y="28222"/>
                </a:cubicBezTo>
                <a:cubicBezTo>
                  <a:pt x="498123" y="0"/>
                  <a:pt x="651934" y="53622"/>
                  <a:pt x="651934" y="53622"/>
                </a:cubicBezTo>
                <a:cubicBezTo>
                  <a:pt x="841023" y="66322"/>
                  <a:pt x="1333500" y="62089"/>
                  <a:pt x="1524000" y="104422"/>
                </a:cubicBezTo>
                <a:cubicBezTo>
                  <a:pt x="1714500" y="146755"/>
                  <a:pt x="1708856" y="184855"/>
                  <a:pt x="1794934" y="307622"/>
                </a:cubicBezTo>
                <a:cubicBezTo>
                  <a:pt x="1881012" y="430389"/>
                  <a:pt x="1913467" y="666044"/>
                  <a:pt x="2040467" y="841022"/>
                </a:cubicBezTo>
                <a:cubicBezTo>
                  <a:pt x="2167467" y="1016000"/>
                  <a:pt x="2556934" y="1357488"/>
                  <a:pt x="2556934" y="1357488"/>
                </a:cubicBezTo>
              </a:path>
            </a:pathLst>
          </a:custGeom>
          <a:noFill/>
          <a:ln w="12700">
            <a:solidFill>
              <a:srgbClr val="000000"/>
            </a:solidFill>
            <a:prstDash val="sys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lIns="45720" rIns="45720" anchor="ctr"/>
          <a:lstStyle/>
          <a:p>
            <a:pPr marL="287338" indent="-287338"/>
            <a:endParaRPr lang="en-US"/>
          </a:p>
        </p:txBody>
      </p:sp>
      <p:sp>
        <p:nvSpPr>
          <p:cNvPr id="42011" name="Freeform 174"/>
          <p:cNvSpPr>
            <a:spLocks noChangeArrowheads="1"/>
          </p:cNvSpPr>
          <p:nvPr/>
        </p:nvSpPr>
        <p:spPr bwMode="auto">
          <a:xfrm>
            <a:off x="3217863" y="2446338"/>
            <a:ext cx="609600" cy="669925"/>
          </a:xfrm>
          <a:custGeom>
            <a:avLst/>
            <a:gdLst>
              <a:gd name="T0" fmla="*/ 609600 w 609600"/>
              <a:gd name="T1" fmla="*/ 0 h 668866"/>
              <a:gd name="T2" fmla="*/ 448733 w 609600"/>
              <a:gd name="T3" fmla="*/ 420150 h 668866"/>
              <a:gd name="T4" fmla="*/ 0 w 609600"/>
              <a:gd name="T5" fmla="*/ 677385 h 668866"/>
              <a:gd name="T6" fmla="*/ 0 60000 65536"/>
              <a:gd name="T7" fmla="*/ 0 60000 65536"/>
              <a:gd name="T8" fmla="*/ 0 60000 65536"/>
              <a:gd name="T9" fmla="*/ 0 w 609600"/>
              <a:gd name="T10" fmla="*/ 0 h 668866"/>
              <a:gd name="T11" fmla="*/ 609600 w 609600"/>
              <a:gd name="T12" fmla="*/ 668866 h 668866"/>
            </a:gdLst>
            <a:ahLst/>
            <a:cxnLst>
              <a:cxn ang="T6">
                <a:pos x="T0" y="T1"/>
              </a:cxn>
              <a:cxn ang="T7">
                <a:pos x="T2" y="T3"/>
              </a:cxn>
              <a:cxn ang="T8">
                <a:pos x="T4" y="T5"/>
              </a:cxn>
            </a:cxnLst>
            <a:rect l="T9" t="T10" r="T11" b="T12"/>
            <a:pathLst>
              <a:path w="609600" h="668866">
                <a:moveTo>
                  <a:pt x="609600" y="0"/>
                </a:moveTo>
                <a:cubicBezTo>
                  <a:pt x="579966" y="151694"/>
                  <a:pt x="550333" y="303388"/>
                  <a:pt x="448733" y="414866"/>
                </a:cubicBezTo>
                <a:cubicBezTo>
                  <a:pt x="347133" y="526344"/>
                  <a:pt x="0" y="668866"/>
                  <a:pt x="0" y="668866"/>
                </a:cubicBezTo>
              </a:path>
            </a:pathLst>
          </a:custGeom>
          <a:noFill/>
          <a:ln w="2857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lIns="45720" rIns="45720" anchor="ctr"/>
          <a:lstStyle/>
          <a:p>
            <a:pPr marL="287338" indent="-287338"/>
            <a:endParaRPr lang="en-US"/>
          </a:p>
        </p:txBody>
      </p:sp>
      <p:sp>
        <p:nvSpPr>
          <p:cNvPr id="42012" name="Freeform 179"/>
          <p:cNvSpPr>
            <a:spLocks noChangeArrowheads="1"/>
          </p:cNvSpPr>
          <p:nvPr/>
        </p:nvSpPr>
        <p:spPr bwMode="auto">
          <a:xfrm>
            <a:off x="3894138" y="2370138"/>
            <a:ext cx="3454400" cy="382587"/>
          </a:xfrm>
          <a:custGeom>
            <a:avLst/>
            <a:gdLst>
              <a:gd name="T0" fmla="*/ 93134 w 3454400"/>
              <a:gd name="T1" fmla="*/ 101976 h 382411"/>
              <a:gd name="T2" fmla="*/ 237067 w 3454400"/>
              <a:gd name="T3" fmla="*/ 339915 h 382411"/>
              <a:gd name="T4" fmla="*/ 1515534 w 3454400"/>
              <a:gd name="T5" fmla="*/ 365411 h 382411"/>
              <a:gd name="T6" fmla="*/ 2429934 w 3454400"/>
              <a:gd name="T7" fmla="*/ 254936 h 382411"/>
              <a:gd name="T8" fmla="*/ 2836334 w 3454400"/>
              <a:gd name="T9" fmla="*/ 76480 h 382411"/>
              <a:gd name="T10" fmla="*/ 3454400 w 3454400"/>
              <a:gd name="T11" fmla="*/ 0 h 382411"/>
              <a:gd name="T12" fmla="*/ 0 60000 65536"/>
              <a:gd name="T13" fmla="*/ 0 60000 65536"/>
              <a:gd name="T14" fmla="*/ 0 60000 65536"/>
              <a:gd name="T15" fmla="*/ 0 60000 65536"/>
              <a:gd name="T16" fmla="*/ 0 60000 65536"/>
              <a:gd name="T17" fmla="*/ 0 60000 65536"/>
              <a:gd name="T18" fmla="*/ 0 w 3454400"/>
              <a:gd name="T19" fmla="*/ 0 h 382411"/>
              <a:gd name="T20" fmla="*/ 3454400 w 3454400"/>
              <a:gd name="T21" fmla="*/ 382411 h 382411"/>
            </a:gdLst>
            <a:ahLst/>
            <a:cxnLst>
              <a:cxn ang="T12">
                <a:pos x="T0" y="T1"/>
              </a:cxn>
              <a:cxn ang="T13">
                <a:pos x="T2" y="T3"/>
              </a:cxn>
              <a:cxn ang="T14">
                <a:pos x="T4" y="T5"/>
              </a:cxn>
              <a:cxn ang="T15">
                <a:pos x="T6" y="T7"/>
              </a:cxn>
              <a:cxn ang="T16">
                <a:pos x="T8" y="T9"/>
              </a:cxn>
              <a:cxn ang="T17">
                <a:pos x="T10" y="T11"/>
              </a:cxn>
            </a:cxnLst>
            <a:rect l="T18" t="T19" r="T20" b="T21"/>
            <a:pathLst>
              <a:path w="3454400" h="382411">
                <a:moveTo>
                  <a:pt x="93134" y="101600"/>
                </a:moveTo>
                <a:cubicBezTo>
                  <a:pt x="46567" y="198261"/>
                  <a:pt x="0" y="294923"/>
                  <a:pt x="237067" y="338667"/>
                </a:cubicBezTo>
                <a:cubicBezTo>
                  <a:pt x="474134" y="382411"/>
                  <a:pt x="1150056" y="378178"/>
                  <a:pt x="1515534" y="364067"/>
                </a:cubicBezTo>
                <a:cubicBezTo>
                  <a:pt x="1881012" y="349956"/>
                  <a:pt x="2209801" y="301978"/>
                  <a:pt x="2429934" y="254000"/>
                </a:cubicBezTo>
                <a:cubicBezTo>
                  <a:pt x="2650067" y="206022"/>
                  <a:pt x="2665590" y="118533"/>
                  <a:pt x="2836334" y="76200"/>
                </a:cubicBezTo>
                <a:cubicBezTo>
                  <a:pt x="3007078" y="33867"/>
                  <a:pt x="3454400" y="0"/>
                  <a:pt x="3454400" y="0"/>
                </a:cubicBezTo>
              </a:path>
            </a:pathLst>
          </a:custGeom>
          <a:noFill/>
          <a:ln w="12700">
            <a:solidFill>
              <a:srgbClr val="969696"/>
            </a:solidFill>
            <a:prstDash val="sys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lIns="45720" rIns="45720" anchor="ctr"/>
          <a:lstStyle/>
          <a:p>
            <a:pPr marL="287338" indent="-287338"/>
            <a:endParaRPr lang="en-US"/>
          </a:p>
        </p:txBody>
      </p:sp>
      <p:sp>
        <p:nvSpPr>
          <p:cNvPr id="42013" name="Freeform 182"/>
          <p:cNvSpPr>
            <a:spLocks noChangeArrowheads="1"/>
          </p:cNvSpPr>
          <p:nvPr/>
        </p:nvSpPr>
        <p:spPr bwMode="auto">
          <a:xfrm>
            <a:off x="3335338" y="2974975"/>
            <a:ext cx="3971925" cy="623888"/>
          </a:xfrm>
          <a:custGeom>
            <a:avLst/>
            <a:gdLst>
              <a:gd name="T0" fmla="*/ 0 w 3970867"/>
              <a:gd name="T1" fmla="*/ 183860 h 623711"/>
              <a:gd name="T2" fmla="*/ 551510 w 3970867"/>
              <a:gd name="T3" fmla="*/ 5660 h 623711"/>
              <a:gd name="T4" fmla="*/ 1909065 w 3970867"/>
              <a:gd name="T5" fmla="*/ 149917 h 623711"/>
              <a:gd name="T6" fmla="*/ 2850869 w 3970867"/>
              <a:gd name="T7" fmla="*/ 132948 h 623711"/>
              <a:gd name="T8" fmla="*/ 3410862 w 3970867"/>
              <a:gd name="T9" fmla="*/ 506326 h 623711"/>
              <a:gd name="T10" fmla="*/ 3979339 w 3970867"/>
              <a:gd name="T11" fmla="*/ 625127 h 623711"/>
              <a:gd name="T12" fmla="*/ 0 60000 65536"/>
              <a:gd name="T13" fmla="*/ 0 60000 65536"/>
              <a:gd name="T14" fmla="*/ 0 60000 65536"/>
              <a:gd name="T15" fmla="*/ 0 60000 65536"/>
              <a:gd name="T16" fmla="*/ 0 60000 65536"/>
              <a:gd name="T17" fmla="*/ 0 60000 65536"/>
              <a:gd name="T18" fmla="*/ 0 w 3970867"/>
              <a:gd name="T19" fmla="*/ 0 h 623711"/>
              <a:gd name="T20" fmla="*/ 3970867 w 3970867"/>
              <a:gd name="T21" fmla="*/ 623711 h 623711"/>
            </a:gdLst>
            <a:ahLst/>
            <a:cxnLst>
              <a:cxn ang="T12">
                <a:pos x="T0" y="T1"/>
              </a:cxn>
              <a:cxn ang="T13">
                <a:pos x="T2" y="T3"/>
              </a:cxn>
              <a:cxn ang="T14">
                <a:pos x="T4" y="T5"/>
              </a:cxn>
              <a:cxn ang="T15">
                <a:pos x="T6" y="T7"/>
              </a:cxn>
              <a:cxn ang="T16">
                <a:pos x="T8" y="T9"/>
              </a:cxn>
              <a:cxn ang="T17">
                <a:pos x="T10" y="T11"/>
              </a:cxn>
            </a:cxnLst>
            <a:rect l="T18" t="T19" r="T20" b="T21"/>
            <a:pathLst>
              <a:path w="3970867" h="623711">
                <a:moveTo>
                  <a:pt x="0" y="183444"/>
                </a:moveTo>
                <a:cubicBezTo>
                  <a:pt x="116417" y="97366"/>
                  <a:pt x="232834" y="11288"/>
                  <a:pt x="550334" y="5644"/>
                </a:cubicBezTo>
                <a:cubicBezTo>
                  <a:pt x="867834" y="0"/>
                  <a:pt x="1522589" y="128411"/>
                  <a:pt x="1905000" y="149578"/>
                </a:cubicBezTo>
                <a:cubicBezTo>
                  <a:pt x="2287411" y="170745"/>
                  <a:pt x="2595033" y="73377"/>
                  <a:pt x="2844800" y="132644"/>
                </a:cubicBezTo>
                <a:cubicBezTo>
                  <a:pt x="3094567" y="191911"/>
                  <a:pt x="3215922" y="423334"/>
                  <a:pt x="3403600" y="505178"/>
                </a:cubicBezTo>
                <a:cubicBezTo>
                  <a:pt x="3591278" y="587022"/>
                  <a:pt x="3970867" y="623711"/>
                  <a:pt x="3970867" y="623711"/>
                </a:cubicBezTo>
              </a:path>
            </a:pathLst>
          </a:custGeom>
          <a:noFill/>
          <a:ln w="12700">
            <a:solidFill>
              <a:srgbClr val="969696"/>
            </a:solidFill>
            <a:prstDash val="sys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lIns="45720" rIns="45720" anchor="ctr"/>
          <a:lstStyle/>
          <a:p>
            <a:pPr marL="287338" indent="-287338"/>
            <a:endParaRPr lang="en-US"/>
          </a:p>
        </p:txBody>
      </p:sp>
      <p:sp>
        <p:nvSpPr>
          <p:cNvPr id="42014" name="Line 35"/>
          <p:cNvSpPr>
            <a:spLocks noChangeShapeType="1"/>
          </p:cNvSpPr>
          <p:nvPr/>
        </p:nvSpPr>
        <p:spPr bwMode="auto">
          <a:xfrm>
            <a:off x="2989263" y="2057400"/>
            <a:ext cx="635000" cy="7953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15" name="TextBox 24"/>
          <p:cNvSpPr txBox="1">
            <a:spLocks noChangeArrowheads="1"/>
          </p:cNvSpPr>
          <p:nvPr/>
        </p:nvSpPr>
        <p:spPr bwMode="auto">
          <a:xfrm>
            <a:off x="1905000" y="1828800"/>
            <a:ext cx="1092200" cy="476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200"/>
              <a:t>User-desired transaction </a:t>
            </a:r>
          </a:p>
        </p:txBody>
      </p:sp>
      <p:sp>
        <p:nvSpPr>
          <p:cNvPr id="42016" name="TextBox 192"/>
          <p:cNvSpPr txBox="1">
            <a:spLocks noChangeArrowheads="1"/>
          </p:cNvSpPr>
          <p:nvPr/>
        </p:nvSpPr>
        <p:spPr bwMode="auto">
          <a:xfrm>
            <a:off x="2387600" y="3606800"/>
            <a:ext cx="301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endParaRPr lang="en-US"/>
          </a:p>
        </p:txBody>
      </p:sp>
    </p:spTree>
    <p:extLst>
      <p:ext uri="{BB962C8B-B14F-4D97-AF65-F5344CB8AC3E}">
        <p14:creationId xmlns:p14="http://schemas.microsoft.com/office/powerpoint/2010/main" val="3696507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381000"/>
            <a:ext cx="7543800" cy="579438"/>
          </a:xfrm>
        </p:spPr>
        <p:txBody>
          <a:bodyPr/>
          <a:lstStyle/>
          <a:p>
            <a:r>
              <a:rPr lang="en-US" sz="2400" dirty="0">
                <a:latin typeface="Arial" charset="0"/>
                <a:ea typeface="ＭＳ Ｐゴシック" charset="0"/>
                <a:cs typeface="ＭＳ Ｐゴシック" charset="0"/>
              </a:rPr>
              <a:t>The Case for Service-Level Resilience</a:t>
            </a:r>
          </a:p>
        </p:txBody>
      </p:sp>
      <p:sp>
        <p:nvSpPr>
          <p:cNvPr id="49155" name="Content Placeholder 2"/>
          <p:cNvSpPr>
            <a:spLocks noGrp="1"/>
          </p:cNvSpPr>
          <p:nvPr>
            <p:ph idx="1"/>
          </p:nvPr>
        </p:nvSpPr>
        <p:spPr>
          <a:xfrm>
            <a:off x="1143000" y="3962400"/>
            <a:ext cx="7467600" cy="2133600"/>
          </a:xfrm>
        </p:spPr>
        <p:txBody>
          <a:bodyPr/>
          <a:lstStyle/>
          <a:p>
            <a:pPr indent="-374650">
              <a:lnSpc>
                <a:spcPts val="2000"/>
              </a:lnSpc>
              <a:spcBef>
                <a:spcPts val="1438"/>
              </a:spcBef>
            </a:pPr>
            <a:r>
              <a:rPr lang="en-US" sz="1600" dirty="0">
                <a:latin typeface="Arial" charset="0"/>
                <a:ea typeface="ＭＳ Ｐゴシック" charset="0"/>
                <a:cs typeface="ＭＳ Ｐゴシック" charset="0"/>
              </a:rPr>
              <a:t>Luzon Straight (2006)</a:t>
            </a:r>
          </a:p>
          <a:p>
            <a:pPr indent="-374650">
              <a:lnSpc>
                <a:spcPts val="2000"/>
              </a:lnSpc>
              <a:spcBef>
                <a:spcPts val="1438"/>
              </a:spcBef>
            </a:pPr>
            <a:r>
              <a:rPr lang="en-US" sz="1600" dirty="0">
                <a:latin typeface="Arial" charset="0"/>
                <a:ea typeface="ＭＳ Ｐゴシック" charset="0"/>
                <a:cs typeface="ＭＳ Ｐゴシック" charset="0"/>
              </a:rPr>
              <a:t>Estonia (2007)</a:t>
            </a:r>
          </a:p>
          <a:p>
            <a:pPr indent="-374650">
              <a:lnSpc>
                <a:spcPts val="2000"/>
              </a:lnSpc>
              <a:spcBef>
                <a:spcPts val="1438"/>
              </a:spcBef>
            </a:pPr>
            <a:r>
              <a:rPr lang="en-US" sz="1600" dirty="0">
                <a:latin typeface="Arial" charset="0"/>
                <a:ea typeface="ＭＳ Ｐゴシック" charset="0"/>
                <a:cs typeface="ＭＳ Ｐゴシック" charset="0"/>
              </a:rPr>
              <a:t>Georgia, South Ossetia (2008)</a:t>
            </a:r>
          </a:p>
          <a:p>
            <a:pPr indent="-374650">
              <a:lnSpc>
                <a:spcPts val="2000"/>
              </a:lnSpc>
              <a:spcBef>
                <a:spcPts val="1438"/>
              </a:spcBef>
            </a:pPr>
            <a:r>
              <a:rPr lang="en-US" sz="1600" dirty="0">
                <a:latin typeface="Arial" charset="0"/>
                <a:ea typeface="ＭＳ Ｐゴシック" charset="0"/>
                <a:cs typeface="ＭＳ Ｐゴシック" charset="0"/>
              </a:rPr>
              <a:t>FALCON &amp; SEA-ME-WE 3/4 (2008)</a:t>
            </a:r>
          </a:p>
          <a:p>
            <a:pPr indent="-374650">
              <a:lnSpc>
                <a:spcPts val="2000"/>
              </a:lnSpc>
              <a:spcBef>
                <a:spcPts val="1438"/>
              </a:spcBef>
            </a:pPr>
            <a:r>
              <a:rPr lang="en-US" sz="1600" dirty="0">
                <a:latin typeface="Arial" charset="0"/>
                <a:ea typeface="ＭＳ Ｐゴシック" charset="0"/>
                <a:cs typeface="ＭＳ Ｐゴシック" charset="0"/>
              </a:rPr>
              <a:t>Bahrain King Fahd Causeway &amp; FOG Cable System (2009)</a:t>
            </a:r>
          </a:p>
        </p:txBody>
      </p:sp>
      <p:pic>
        <p:nvPicPr>
          <p:cNvPr id="49156" name="Picture 4" descr="cable-cu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3800" y="1157288"/>
            <a:ext cx="5969000"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0804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z="3600" dirty="0">
                <a:latin typeface="Arial" charset="0"/>
                <a:ea typeface="ＭＳ Ｐゴシック" charset="0"/>
                <a:cs typeface="ＭＳ Ｐゴシック" charset="0"/>
              </a:rPr>
              <a:t>Summary</a:t>
            </a:r>
          </a:p>
        </p:txBody>
      </p:sp>
      <p:sp>
        <p:nvSpPr>
          <p:cNvPr id="50179" name="Content Placeholder 2"/>
          <p:cNvSpPr>
            <a:spLocks noGrp="1"/>
          </p:cNvSpPr>
          <p:nvPr>
            <p:ph idx="1"/>
          </p:nvPr>
        </p:nvSpPr>
        <p:spPr/>
        <p:txBody>
          <a:bodyPr/>
          <a:lstStyle/>
          <a:p>
            <a:r>
              <a:rPr lang="en-US" dirty="0">
                <a:latin typeface="Arial" charset="0"/>
                <a:ea typeface="ＭＳ Ｐゴシック" charset="0"/>
                <a:cs typeface="ＭＳ Ｐゴシック" charset="0"/>
              </a:rPr>
              <a:t>Employ multi-disciplinary approach to analyze dependencies that enable your internal or Internet-facing </a:t>
            </a:r>
            <a:r>
              <a:rPr lang="en-US" dirty="0" smtClean="0">
                <a:latin typeface="Arial" charset="0"/>
                <a:ea typeface="ＭＳ Ｐゴシック" charset="0"/>
                <a:cs typeface="ＭＳ Ｐゴシック" charset="0"/>
              </a:rPr>
              <a:t>transactions</a:t>
            </a:r>
          </a:p>
          <a:p>
            <a:r>
              <a:rPr lang="en-US" dirty="0" smtClean="0">
                <a:latin typeface="Arial" charset="0"/>
                <a:ea typeface="ＭＳ Ｐゴシック" charset="0"/>
                <a:cs typeface="ＭＳ Ｐゴシック" charset="0"/>
              </a:rPr>
              <a:t>Don’t assume all problems are simple matter of deduction </a:t>
            </a: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Consider what controls you should put in place to protect those assets…</a:t>
            </a:r>
          </a:p>
        </p:txBody>
      </p:sp>
    </p:spTree>
    <p:extLst>
      <p:ext uri="{BB962C8B-B14F-4D97-AF65-F5344CB8AC3E}">
        <p14:creationId xmlns:p14="http://schemas.microsoft.com/office/powerpoint/2010/main" val="33928255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Systemic Perspective of Internet Infrastructure Threats</a:t>
            </a:r>
            <a:endParaRPr lang="en-US" dirty="0"/>
          </a:p>
        </p:txBody>
      </p:sp>
      <p:sp>
        <p:nvSpPr>
          <p:cNvPr id="3" name="Subtitle 2"/>
          <p:cNvSpPr>
            <a:spLocks noGrp="1"/>
          </p:cNvSpPr>
          <p:nvPr>
            <p:ph type="subTitle" idx="1"/>
          </p:nvPr>
        </p:nvSpPr>
        <p:spPr/>
        <p:txBody>
          <a:bodyPr>
            <a:normAutofit lnSpcReduction="10000"/>
          </a:bodyPr>
          <a:lstStyle/>
          <a:p>
            <a:r>
              <a:rPr lang="en-US" b="1" dirty="0" smtClean="0"/>
              <a:t>Danny McPherson</a:t>
            </a:r>
          </a:p>
          <a:p>
            <a:r>
              <a:rPr lang="en-US" dirty="0" smtClean="0"/>
              <a:t>Verisign, Inc.</a:t>
            </a:r>
            <a:endParaRPr lang="en-US" dirty="0"/>
          </a:p>
        </p:txBody>
      </p:sp>
    </p:spTree>
    <p:extLst>
      <p:ext uri="{BB962C8B-B14F-4D97-AF65-F5344CB8AC3E}">
        <p14:creationId xmlns:p14="http://schemas.microsoft.com/office/powerpoint/2010/main" val="4127106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7200" dirty="0" smtClean="0"/>
              <a:t>Questions?</a:t>
            </a:r>
            <a:endParaRPr lang="en-US" sz="7200" dirty="0"/>
          </a:p>
        </p:txBody>
      </p:sp>
    </p:spTree>
    <p:extLst>
      <p:ext uri="{BB962C8B-B14F-4D97-AF65-F5344CB8AC3E}">
        <p14:creationId xmlns:p14="http://schemas.microsoft.com/office/powerpoint/2010/main" val="4124278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731838"/>
          </a:xfrm>
        </p:spPr>
        <p:txBody>
          <a:bodyPr/>
          <a:lstStyle/>
          <a:p>
            <a:r>
              <a:rPr lang="en-US" sz="3600" dirty="0" smtClean="0"/>
              <a:t>Objective</a:t>
            </a:r>
            <a:endParaRPr lang="en-US" sz="3600" dirty="0"/>
          </a:p>
        </p:txBody>
      </p:sp>
      <p:sp>
        <p:nvSpPr>
          <p:cNvPr id="3" name="Content Placeholder 2"/>
          <p:cNvSpPr>
            <a:spLocks noGrp="1"/>
          </p:cNvSpPr>
          <p:nvPr>
            <p:ph idx="1"/>
          </p:nvPr>
        </p:nvSpPr>
        <p:spPr>
          <a:xfrm>
            <a:off x="457200" y="1371600"/>
            <a:ext cx="8229600" cy="3810000"/>
          </a:xfrm>
        </p:spPr>
        <p:txBody>
          <a:bodyPr/>
          <a:lstStyle/>
          <a:p>
            <a:r>
              <a:rPr lang="en-US" dirty="0" smtClean="0"/>
              <a:t>Discuss Internet threat landscape, particularly as it relates to systemic and Internet infrastructure </a:t>
            </a:r>
            <a:r>
              <a:rPr lang="en-US" dirty="0" smtClean="0"/>
              <a:t>considerations</a:t>
            </a:r>
          </a:p>
          <a:p>
            <a:endParaRPr lang="en-US" dirty="0" smtClean="0"/>
          </a:p>
          <a:p>
            <a:r>
              <a:rPr lang="en-US" dirty="0" smtClean="0"/>
              <a:t>Discussion includes:</a:t>
            </a:r>
          </a:p>
          <a:p>
            <a:pPr lvl="1"/>
            <a:r>
              <a:rPr lang="en-US" dirty="0" smtClean="0"/>
              <a:t>Internet Protocol Architecture</a:t>
            </a:r>
          </a:p>
          <a:p>
            <a:pPr lvl="1"/>
            <a:r>
              <a:rPr lang="en-US" dirty="0" smtClean="0"/>
              <a:t>Routing System</a:t>
            </a:r>
          </a:p>
          <a:p>
            <a:pPr lvl="1"/>
            <a:r>
              <a:rPr lang="en-US" dirty="0" smtClean="0"/>
              <a:t>DNS </a:t>
            </a:r>
          </a:p>
          <a:p>
            <a:pPr lvl="1"/>
            <a:r>
              <a:rPr lang="en-US" dirty="0" err="1" smtClean="0"/>
              <a:t>DDoS</a:t>
            </a:r>
            <a:endParaRPr lang="en-US" dirty="0" smtClean="0"/>
          </a:p>
          <a:p>
            <a:pPr lvl="1"/>
            <a:r>
              <a:rPr lang="en-US" dirty="0" smtClean="0"/>
              <a:t>X.509, TLS/SSL ,and DANE</a:t>
            </a:r>
            <a:endParaRPr lang="en-US" dirty="0" smtClean="0"/>
          </a:p>
        </p:txBody>
      </p:sp>
    </p:spTree>
    <p:extLst>
      <p:ext uri="{BB962C8B-B14F-4D97-AF65-F5344CB8AC3E}">
        <p14:creationId xmlns:p14="http://schemas.microsoft.com/office/powerpoint/2010/main" val="4111287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731838"/>
          </a:xfrm>
        </p:spPr>
        <p:txBody>
          <a:bodyPr/>
          <a:lstStyle/>
          <a:p>
            <a:r>
              <a:rPr lang="en-US" sz="3600" dirty="0" smtClean="0"/>
              <a:t>The Internet Architecture</a:t>
            </a:r>
            <a:endParaRPr lang="en-US" sz="3600" dirty="0"/>
          </a:p>
        </p:txBody>
      </p:sp>
      <p:sp>
        <p:nvSpPr>
          <p:cNvPr id="3" name="Content Placeholder 2"/>
          <p:cNvSpPr>
            <a:spLocks noGrp="1"/>
          </p:cNvSpPr>
          <p:nvPr>
            <p:ph idx="1"/>
          </p:nvPr>
        </p:nvSpPr>
        <p:spPr>
          <a:xfrm>
            <a:off x="533400" y="1219200"/>
            <a:ext cx="8229600" cy="3810000"/>
          </a:xfrm>
        </p:spPr>
        <p:txBody>
          <a:bodyPr/>
          <a:lstStyle/>
          <a:p>
            <a:r>
              <a:rPr lang="en-US" sz="2800" baseline="-25000" dirty="0" smtClean="0"/>
              <a:t>Ubiquitous data communications platform; no single authority</a:t>
            </a:r>
          </a:p>
          <a:p>
            <a:pPr lvl="1"/>
            <a:r>
              <a:rPr lang="en-US" sz="2800" baseline="-25000" dirty="0" smtClean="0"/>
              <a:t>Global collection of loosely interconnected networks</a:t>
            </a:r>
          </a:p>
          <a:p>
            <a:pPr lvl="1"/>
            <a:r>
              <a:rPr lang="en-US" sz="2800" baseline="-25000" dirty="0" smtClean="0"/>
              <a:t>Datagram / packet-based connectionless network service</a:t>
            </a:r>
          </a:p>
          <a:p>
            <a:pPr lvl="1"/>
            <a:r>
              <a:rPr lang="en-US" sz="2800" baseline="-25000" dirty="0" smtClean="0"/>
              <a:t>Ultimate goal of resilient end-end any-any connectivity</a:t>
            </a:r>
          </a:p>
          <a:p>
            <a:pPr lvl="1"/>
            <a:endParaRPr lang="en-US" sz="2800" baseline="-25000" dirty="0" smtClean="0"/>
          </a:p>
          <a:p>
            <a:r>
              <a:rPr lang="en-US" sz="2800" baseline="-25000" dirty="0" smtClean="0"/>
              <a:t>Primary Internet infrastructure elements</a:t>
            </a:r>
          </a:p>
          <a:p>
            <a:pPr lvl="1"/>
            <a:r>
              <a:rPr lang="en-US" sz="2800" b="1" baseline="-25000" dirty="0" smtClean="0"/>
              <a:t>Name</a:t>
            </a:r>
            <a:r>
              <a:rPr lang="en-US" sz="2800" baseline="-25000" dirty="0" smtClean="0"/>
              <a:t>: What we seek (DNS)</a:t>
            </a:r>
          </a:p>
          <a:p>
            <a:pPr lvl="1"/>
            <a:r>
              <a:rPr lang="en-US" sz="2800" b="1" baseline="-25000" dirty="0" smtClean="0"/>
              <a:t>Address</a:t>
            </a:r>
            <a:r>
              <a:rPr lang="en-US" sz="2800" baseline="-25000" dirty="0" smtClean="0"/>
              <a:t>: Where it is (IP)</a:t>
            </a:r>
          </a:p>
          <a:p>
            <a:pPr lvl="1"/>
            <a:r>
              <a:rPr lang="en-US" sz="2800" b="1" baseline="-25000" dirty="0" smtClean="0"/>
              <a:t>Route</a:t>
            </a:r>
            <a:r>
              <a:rPr lang="en-US" sz="2800" baseline="-25000" dirty="0" smtClean="0"/>
              <a:t>: How to get there (BGP)</a:t>
            </a:r>
          </a:p>
          <a:p>
            <a:endParaRPr lang="en-US" sz="2800" baseline="-25000" dirty="0" smtClean="0"/>
          </a:p>
          <a:p>
            <a:r>
              <a:rPr lang="en-US" sz="2800" baseline="-25000" dirty="0" smtClean="0"/>
              <a:t>Security primitives enable:</a:t>
            </a:r>
          </a:p>
          <a:p>
            <a:pPr lvl="1"/>
            <a:r>
              <a:rPr lang="en-US" sz="2800" baseline="-25000" dirty="0" smtClean="0"/>
              <a:t>Systemic and wide-scale OR topologically localized attacks</a:t>
            </a:r>
          </a:p>
          <a:p>
            <a:pPr lvl="1"/>
            <a:r>
              <a:rPr lang="en-US" sz="2800" baseline="-25000" dirty="0" smtClean="0"/>
              <a:t>Asymmetric Threats</a:t>
            </a:r>
          </a:p>
          <a:p>
            <a:pPr lvl="1"/>
            <a:r>
              <a:rPr lang="en-US" sz="2800" baseline="-25000" dirty="0" smtClean="0"/>
              <a:t>Complexity in attribution</a:t>
            </a:r>
          </a:p>
          <a:p>
            <a:pPr lvl="1"/>
            <a:endParaRPr lang="en-US" baseline="-25000" dirty="0" smtClean="0"/>
          </a:p>
        </p:txBody>
      </p:sp>
    </p:spTree>
    <p:extLst>
      <p:ext uri="{BB962C8B-B14F-4D97-AF65-F5344CB8AC3E}">
        <p14:creationId xmlns:p14="http://schemas.microsoft.com/office/powerpoint/2010/main" val="3266797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731838"/>
          </a:xfrm>
        </p:spPr>
        <p:txBody>
          <a:bodyPr/>
          <a:lstStyle/>
          <a:p>
            <a:r>
              <a:rPr lang="en-US" dirty="0" smtClean="0"/>
              <a:t>The IP Model</a:t>
            </a:r>
            <a:endParaRPr lang="en-US" dirty="0"/>
          </a:p>
        </p:txBody>
      </p:sp>
      <p:sp>
        <p:nvSpPr>
          <p:cNvPr id="3" name="Content Placeholder 2"/>
          <p:cNvSpPr>
            <a:spLocks noGrp="1"/>
          </p:cNvSpPr>
          <p:nvPr>
            <p:ph idx="1"/>
          </p:nvPr>
        </p:nvSpPr>
        <p:spPr>
          <a:xfrm>
            <a:off x="457200" y="4191000"/>
            <a:ext cx="8229600" cy="1752600"/>
          </a:xfrm>
        </p:spPr>
        <p:txBody>
          <a:bodyPr/>
          <a:lstStyle/>
          <a:p>
            <a:r>
              <a:rPr lang="en-US" dirty="0" smtClean="0"/>
              <a:t>End to end, any to any</a:t>
            </a:r>
          </a:p>
          <a:p>
            <a:pPr lvl="1"/>
            <a:r>
              <a:rPr lang="en-US" dirty="0" smtClean="0"/>
              <a:t>Smart end systems, dumb intermediate nodes</a:t>
            </a:r>
          </a:p>
          <a:p>
            <a:pPr lvl="1"/>
            <a:r>
              <a:rPr lang="en-US" dirty="0" smtClean="0"/>
              <a:t>Challenged by </a:t>
            </a:r>
            <a:r>
              <a:rPr lang="en-US" dirty="0" err="1" smtClean="0"/>
              <a:t>middleboxen</a:t>
            </a:r>
            <a:r>
              <a:rPr lang="en-US" dirty="0" smtClean="0"/>
              <a:t>, OTT applications, etc..</a:t>
            </a:r>
          </a:p>
          <a:p>
            <a:pPr lvl="1"/>
            <a:r>
              <a:rPr lang="en-US" dirty="0" smtClean="0"/>
              <a:t>Threat largely circumvent firewalls, etc..</a:t>
            </a:r>
            <a:endParaRPr lang="en-US" dirty="0"/>
          </a:p>
        </p:txBody>
      </p:sp>
      <p:sp>
        <p:nvSpPr>
          <p:cNvPr id="4" name="TextBox 35"/>
          <p:cNvSpPr txBox="1">
            <a:spLocks noChangeArrowheads="1"/>
          </p:cNvSpPr>
          <p:nvPr/>
        </p:nvSpPr>
        <p:spPr bwMode="auto">
          <a:xfrm>
            <a:off x="500063" y="3284538"/>
            <a:ext cx="7518400" cy="855662"/>
          </a:xfrm>
          <a:prstGeom prst="rect">
            <a:avLst/>
          </a:prstGeom>
          <a:noFill/>
          <a:ln w="6350" cap="flat" cmpd="sng" algn="ctr">
            <a:solidFill>
              <a:schemeClr val="bg1">
                <a:lumMod val="75000"/>
              </a:schemeClr>
            </a:solidFill>
            <a:prstDash val="sysDash"/>
            <a:miter lim="800000"/>
            <a:headEnd type="none" w="med" len="med"/>
            <a:tailEnd type="none" w="med" len="me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buFont typeface="Wingdings" charset="0"/>
              <a:buNone/>
            </a:pPr>
            <a:endParaRPr lang="en-US" sz="1800"/>
          </a:p>
        </p:txBody>
      </p:sp>
      <p:sp>
        <p:nvSpPr>
          <p:cNvPr id="5" name="Rounded Rectangle 4"/>
          <p:cNvSpPr/>
          <p:nvPr/>
        </p:nvSpPr>
        <p:spPr bwMode="auto">
          <a:xfrm>
            <a:off x="1820863" y="982663"/>
            <a:ext cx="1058862" cy="2378075"/>
          </a:xfrm>
          <a:prstGeom prst="roundRect">
            <a:avLst/>
          </a:prstGeom>
          <a:solidFill>
            <a:schemeClr val="bg1">
              <a:lumMod val="95000"/>
            </a:schemeClr>
          </a:solidFill>
          <a:ln w="12700" cap="flat" cmpd="sng" algn="ctr">
            <a:solidFill>
              <a:srgbClr val="969696"/>
            </a:solidFill>
            <a:prstDash val="solid"/>
            <a:round/>
            <a:headEnd type="none" w="med" len="med"/>
            <a:tailEnd type="none" w="med" len="med"/>
          </a:ln>
          <a:effectLst/>
        </p:spPr>
        <p:txBody>
          <a:bodyPr wrap="none" lIns="45720" rIns="45720" anchor="ctr"/>
          <a:lstStyle/>
          <a:p>
            <a:pPr marL="287338" indent="-287338"/>
            <a:endParaRPr lang="en-US"/>
          </a:p>
        </p:txBody>
      </p:sp>
      <p:sp>
        <p:nvSpPr>
          <p:cNvPr id="6" name="Rounded Rectangle 5"/>
          <p:cNvSpPr/>
          <p:nvPr/>
        </p:nvSpPr>
        <p:spPr bwMode="auto">
          <a:xfrm>
            <a:off x="3352800" y="2108200"/>
            <a:ext cx="1058863" cy="1236663"/>
          </a:xfrm>
          <a:prstGeom prst="roundRect">
            <a:avLst/>
          </a:prstGeom>
          <a:solidFill>
            <a:schemeClr val="bg1">
              <a:lumMod val="95000"/>
            </a:schemeClr>
          </a:solidFill>
          <a:ln w="12700" cap="flat" cmpd="sng" algn="ctr">
            <a:solidFill>
              <a:srgbClr val="969696"/>
            </a:solidFill>
            <a:prstDash val="solid"/>
            <a:round/>
            <a:headEnd type="none" w="med" len="med"/>
            <a:tailEnd type="none" w="med" len="med"/>
          </a:ln>
          <a:effectLst/>
        </p:spPr>
        <p:txBody>
          <a:bodyPr wrap="none" lIns="45720" rIns="45720" anchor="ctr"/>
          <a:lstStyle/>
          <a:p>
            <a:pPr marL="287338" indent="-287338"/>
            <a:endParaRPr lang="en-US"/>
          </a:p>
        </p:txBody>
      </p:sp>
      <p:sp>
        <p:nvSpPr>
          <p:cNvPr id="7" name="Rounded Rectangle 6"/>
          <p:cNvSpPr/>
          <p:nvPr/>
        </p:nvSpPr>
        <p:spPr bwMode="auto">
          <a:xfrm>
            <a:off x="5064125" y="2090738"/>
            <a:ext cx="1057275" cy="1236662"/>
          </a:xfrm>
          <a:prstGeom prst="roundRect">
            <a:avLst/>
          </a:prstGeom>
          <a:solidFill>
            <a:schemeClr val="bg1">
              <a:lumMod val="95000"/>
            </a:schemeClr>
          </a:solidFill>
          <a:ln w="12700" cap="flat" cmpd="sng" algn="ctr">
            <a:solidFill>
              <a:srgbClr val="969696"/>
            </a:solidFill>
            <a:prstDash val="solid"/>
            <a:round/>
            <a:headEnd type="none" w="med" len="med"/>
            <a:tailEnd type="none" w="med" len="med"/>
          </a:ln>
          <a:effectLst/>
        </p:spPr>
        <p:txBody>
          <a:bodyPr wrap="none" lIns="45720" rIns="45720" anchor="ctr"/>
          <a:lstStyle/>
          <a:p>
            <a:pPr marL="287338" indent="-287338"/>
            <a:endParaRPr lang="en-US"/>
          </a:p>
        </p:txBody>
      </p:sp>
      <p:sp>
        <p:nvSpPr>
          <p:cNvPr id="8" name="Rounded Rectangle 7"/>
          <p:cNvSpPr/>
          <p:nvPr/>
        </p:nvSpPr>
        <p:spPr bwMode="auto">
          <a:xfrm>
            <a:off x="6773863" y="982663"/>
            <a:ext cx="1058862" cy="2378075"/>
          </a:xfrm>
          <a:prstGeom prst="roundRect">
            <a:avLst/>
          </a:prstGeom>
          <a:solidFill>
            <a:schemeClr val="bg1">
              <a:lumMod val="95000"/>
            </a:schemeClr>
          </a:solidFill>
          <a:ln w="12700" cap="flat" cmpd="sng" algn="ctr">
            <a:solidFill>
              <a:srgbClr val="969696"/>
            </a:solidFill>
            <a:prstDash val="solid"/>
            <a:round/>
            <a:headEnd type="none" w="med" len="med"/>
            <a:tailEnd type="none" w="med" len="med"/>
          </a:ln>
          <a:effectLst/>
        </p:spPr>
        <p:txBody>
          <a:bodyPr wrap="none" lIns="45720" rIns="45720" anchor="ctr"/>
          <a:lstStyle/>
          <a:p>
            <a:pPr marL="287338" indent="-287338"/>
            <a:endParaRPr lang="en-US"/>
          </a:p>
        </p:txBody>
      </p:sp>
      <p:sp>
        <p:nvSpPr>
          <p:cNvPr id="9" name="TextBox 35"/>
          <p:cNvSpPr txBox="1">
            <a:spLocks noChangeArrowheads="1"/>
          </p:cNvSpPr>
          <p:nvPr/>
        </p:nvSpPr>
        <p:spPr bwMode="auto">
          <a:xfrm>
            <a:off x="1211263" y="2505075"/>
            <a:ext cx="6789737" cy="314325"/>
          </a:xfrm>
          <a:prstGeom prst="rect">
            <a:avLst/>
          </a:prstGeom>
          <a:noFill/>
          <a:ln w="6350">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a:t>IP</a:t>
            </a:r>
          </a:p>
        </p:txBody>
      </p:sp>
      <p:grpSp>
        <p:nvGrpSpPr>
          <p:cNvPr id="10" name="Group 33"/>
          <p:cNvGrpSpPr>
            <a:grpSpLocks/>
          </p:cNvGrpSpPr>
          <p:nvPr/>
        </p:nvGrpSpPr>
        <p:grpSpPr bwMode="auto">
          <a:xfrm>
            <a:off x="2565400" y="3443288"/>
            <a:ext cx="822325" cy="468312"/>
            <a:chOff x="816" y="1281"/>
            <a:chExt cx="624" cy="422"/>
          </a:xfrm>
        </p:grpSpPr>
        <p:pic>
          <p:nvPicPr>
            <p:cNvPr id="11" name="Picture 3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5"/>
            <p:cNvSpPr txBox="1">
              <a:spLocks noChangeArrowheads="1"/>
            </p:cNvSpPr>
            <p:nvPr/>
          </p:nvSpPr>
          <p:spPr bwMode="auto">
            <a:xfrm>
              <a:off x="864" y="1392"/>
              <a:ext cx="5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endParaRPr lang="en-US" sz="1000"/>
            </a:p>
          </p:txBody>
        </p:sp>
      </p:grpSp>
      <p:sp>
        <p:nvSpPr>
          <p:cNvPr id="13" name="TextBox 35"/>
          <p:cNvSpPr txBox="1">
            <a:spLocks noChangeArrowheads="1"/>
          </p:cNvSpPr>
          <p:nvPr/>
        </p:nvSpPr>
        <p:spPr bwMode="auto">
          <a:xfrm>
            <a:off x="1909763" y="2478088"/>
            <a:ext cx="846137" cy="2778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000"/>
              <a:t>Network</a:t>
            </a:r>
          </a:p>
        </p:txBody>
      </p:sp>
      <p:sp>
        <p:nvSpPr>
          <p:cNvPr id="14" name="TextBox 35"/>
          <p:cNvSpPr txBox="1">
            <a:spLocks noChangeArrowheads="1"/>
          </p:cNvSpPr>
          <p:nvPr/>
        </p:nvSpPr>
        <p:spPr bwMode="auto">
          <a:xfrm>
            <a:off x="1912938" y="1895475"/>
            <a:ext cx="836612" cy="277813"/>
          </a:xfrm>
          <a:prstGeom prst="rect">
            <a:avLst/>
          </a:prstGeom>
          <a:noFill/>
          <a:ln w="9525">
            <a:solidFill>
              <a:schemeClr val="bg1">
                <a:lumMod val="50000"/>
              </a:schemeClr>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000"/>
              <a:t>Transport</a:t>
            </a:r>
          </a:p>
        </p:txBody>
      </p:sp>
      <p:sp>
        <p:nvSpPr>
          <p:cNvPr id="15" name="TextBox 35"/>
          <p:cNvSpPr txBox="1">
            <a:spLocks noChangeArrowheads="1"/>
          </p:cNvSpPr>
          <p:nvPr/>
        </p:nvSpPr>
        <p:spPr bwMode="auto">
          <a:xfrm>
            <a:off x="1912938" y="1362075"/>
            <a:ext cx="836612" cy="246063"/>
          </a:xfrm>
          <a:prstGeom prst="rect">
            <a:avLst/>
          </a:prstGeom>
          <a:noFill/>
          <a:ln w="9525">
            <a:solidFill>
              <a:schemeClr val="bg1">
                <a:lumMod val="50000"/>
              </a:schemeClr>
            </a:solidFill>
            <a:miter lim="800000"/>
            <a:headEnd/>
            <a:tailEnd/>
          </a:ln>
        </p:spPr>
        <p:txBody>
          <a:bodyPr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buFont typeface="Wingdings" charset="0"/>
              <a:buNone/>
            </a:pPr>
            <a:r>
              <a:rPr lang="en-US" sz="1000"/>
              <a:t>Application</a:t>
            </a:r>
          </a:p>
        </p:txBody>
      </p:sp>
      <p:cxnSp>
        <p:nvCxnSpPr>
          <p:cNvPr id="16" name="Straight Arrow Connector 42"/>
          <p:cNvCxnSpPr>
            <a:cxnSpLocks noChangeShapeType="1"/>
            <a:stCxn id="15" idx="2"/>
            <a:endCxn id="14" idx="0"/>
          </p:cNvCxnSpPr>
          <p:nvPr/>
        </p:nvCxnSpPr>
        <p:spPr bwMode="auto">
          <a:xfrm rot="5400000">
            <a:off x="2187575" y="1751013"/>
            <a:ext cx="287337" cy="1588"/>
          </a:xfrm>
          <a:prstGeom prst="straightConnector1">
            <a:avLst/>
          </a:prstGeom>
          <a:noFill/>
          <a:ln w="12700">
            <a:solidFill>
              <a:srgbClr val="000000"/>
            </a:solidFill>
            <a:round/>
            <a:headEnd type="oval" w="sm" len="sm"/>
            <a:tailEnd type="triangle" w="med" len="med"/>
          </a:ln>
          <a:extLst>
            <a:ext uri="{909E8E84-426E-40dd-AFC4-6F175D3DCCD1}">
              <a14:hiddenFill xmlns:a14="http://schemas.microsoft.com/office/drawing/2010/main">
                <a:noFill/>
              </a14:hiddenFill>
            </a:ext>
          </a:extLst>
        </p:spPr>
      </p:cxnSp>
      <p:sp>
        <p:nvSpPr>
          <p:cNvPr id="17" name="TextBox 105"/>
          <p:cNvSpPr txBox="1">
            <a:spLocks noChangeArrowheads="1"/>
          </p:cNvSpPr>
          <p:nvPr/>
        </p:nvSpPr>
        <p:spPr bwMode="auto">
          <a:xfrm>
            <a:off x="2711450" y="3536950"/>
            <a:ext cx="5778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200"/>
              <a:t>WiFi</a:t>
            </a:r>
          </a:p>
        </p:txBody>
      </p:sp>
      <p:cxnSp>
        <p:nvCxnSpPr>
          <p:cNvPr id="18" name="Straight Arrow Connector 42"/>
          <p:cNvCxnSpPr>
            <a:cxnSpLocks noChangeShapeType="1"/>
            <a:stCxn id="14" idx="2"/>
            <a:endCxn id="13" idx="0"/>
          </p:cNvCxnSpPr>
          <p:nvPr/>
        </p:nvCxnSpPr>
        <p:spPr bwMode="auto">
          <a:xfrm rot="16200000" flipH="1">
            <a:off x="2178844" y="2324894"/>
            <a:ext cx="304800" cy="1588"/>
          </a:xfrm>
          <a:prstGeom prst="straightConnector1">
            <a:avLst/>
          </a:prstGeom>
          <a:noFill/>
          <a:ln w="12700">
            <a:solidFill>
              <a:srgbClr val="000000"/>
            </a:solidFill>
            <a:round/>
            <a:headEnd type="oval" w="sm" len="sm"/>
            <a:tailEnd type="triangle" w="med" len="med"/>
          </a:ln>
          <a:extLst>
            <a:ext uri="{909E8E84-426E-40dd-AFC4-6F175D3DCCD1}">
              <a14:hiddenFill xmlns:a14="http://schemas.microsoft.com/office/drawing/2010/main">
                <a:noFill/>
              </a14:hiddenFill>
            </a:ext>
          </a:extLst>
        </p:spPr>
      </p:cxnSp>
      <p:cxnSp>
        <p:nvCxnSpPr>
          <p:cNvPr id="19" name="Straight Arrow Connector 42"/>
          <p:cNvCxnSpPr>
            <a:cxnSpLocks noChangeShapeType="1"/>
            <a:stCxn id="13" idx="2"/>
            <a:endCxn id="62" idx="0"/>
          </p:cNvCxnSpPr>
          <p:nvPr/>
        </p:nvCxnSpPr>
        <p:spPr bwMode="auto">
          <a:xfrm rot="16200000" flipH="1">
            <a:off x="2220119" y="2867819"/>
            <a:ext cx="227013" cy="3175"/>
          </a:xfrm>
          <a:prstGeom prst="straightConnector1">
            <a:avLst/>
          </a:prstGeom>
          <a:noFill/>
          <a:ln w="12700">
            <a:solidFill>
              <a:srgbClr val="000000"/>
            </a:solidFill>
            <a:round/>
            <a:headEnd type="oval" w="sm" len="sm"/>
            <a:tailEnd type="triangle" w="med" len="med"/>
          </a:ln>
          <a:extLst>
            <a:ext uri="{909E8E84-426E-40dd-AFC4-6F175D3DCCD1}">
              <a14:hiddenFill xmlns:a14="http://schemas.microsoft.com/office/drawing/2010/main">
                <a:noFill/>
              </a14:hiddenFill>
            </a:ext>
          </a:extLst>
        </p:spPr>
      </p:cxnSp>
      <p:cxnSp>
        <p:nvCxnSpPr>
          <p:cNvPr id="20" name="Shape 141"/>
          <p:cNvCxnSpPr>
            <a:cxnSpLocks noChangeShapeType="1"/>
            <a:stCxn id="62" idx="2"/>
          </p:cNvCxnSpPr>
          <p:nvPr/>
        </p:nvCxnSpPr>
        <p:spPr bwMode="auto">
          <a:xfrm rot="16200000" flipH="1">
            <a:off x="2241550" y="3354388"/>
            <a:ext cx="417513" cy="230187"/>
          </a:xfrm>
          <a:prstGeom prst="bentConnector3">
            <a:avLst>
              <a:gd name="adj1" fmla="val 50000"/>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 name="TextBox 35"/>
          <p:cNvSpPr txBox="1">
            <a:spLocks noChangeArrowheads="1"/>
          </p:cNvSpPr>
          <p:nvPr/>
        </p:nvSpPr>
        <p:spPr bwMode="auto">
          <a:xfrm>
            <a:off x="6907213" y="2982913"/>
            <a:ext cx="842962" cy="277812"/>
          </a:xfrm>
          <a:prstGeom prst="rect">
            <a:avLst/>
          </a:prstGeom>
          <a:noFill/>
          <a:ln w="9525">
            <a:solidFill>
              <a:schemeClr val="bg1">
                <a:lumMod val="50000"/>
              </a:schemeClr>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000"/>
              <a:t>Data Link</a:t>
            </a:r>
          </a:p>
        </p:txBody>
      </p:sp>
      <p:sp>
        <p:nvSpPr>
          <p:cNvPr id="22" name="TextBox 35"/>
          <p:cNvSpPr txBox="1">
            <a:spLocks noChangeArrowheads="1"/>
          </p:cNvSpPr>
          <p:nvPr/>
        </p:nvSpPr>
        <p:spPr bwMode="auto">
          <a:xfrm>
            <a:off x="6902450" y="2478088"/>
            <a:ext cx="847725" cy="2778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000"/>
              <a:t>Network</a:t>
            </a:r>
          </a:p>
        </p:txBody>
      </p:sp>
      <p:sp>
        <p:nvSpPr>
          <p:cNvPr id="23" name="TextBox 35"/>
          <p:cNvSpPr txBox="1">
            <a:spLocks noChangeArrowheads="1"/>
          </p:cNvSpPr>
          <p:nvPr/>
        </p:nvSpPr>
        <p:spPr bwMode="auto">
          <a:xfrm>
            <a:off x="6905625" y="1895475"/>
            <a:ext cx="838200" cy="277813"/>
          </a:xfrm>
          <a:prstGeom prst="rect">
            <a:avLst/>
          </a:prstGeom>
          <a:noFill/>
          <a:ln w="9525">
            <a:solidFill>
              <a:schemeClr val="bg1">
                <a:lumMod val="50000"/>
              </a:schemeClr>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000"/>
              <a:t>Transport</a:t>
            </a:r>
          </a:p>
        </p:txBody>
      </p:sp>
      <p:sp>
        <p:nvSpPr>
          <p:cNvPr id="24" name="TextBox 35"/>
          <p:cNvSpPr txBox="1">
            <a:spLocks noChangeArrowheads="1"/>
          </p:cNvSpPr>
          <p:nvPr/>
        </p:nvSpPr>
        <p:spPr bwMode="auto">
          <a:xfrm>
            <a:off x="6905625" y="1362075"/>
            <a:ext cx="838200" cy="246063"/>
          </a:xfrm>
          <a:prstGeom prst="rect">
            <a:avLst/>
          </a:prstGeom>
          <a:noFill/>
          <a:ln w="9525">
            <a:solidFill>
              <a:schemeClr val="bg1">
                <a:lumMod val="50000"/>
              </a:schemeClr>
            </a:solidFill>
            <a:miter lim="800000"/>
            <a:headEnd/>
            <a:tailEnd/>
          </a:ln>
        </p:spPr>
        <p:txBody>
          <a:bodyPr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buFont typeface="Wingdings" charset="0"/>
              <a:buNone/>
            </a:pPr>
            <a:r>
              <a:rPr lang="en-US" sz="1000"/>
              <a:t>Application</a:t>
            </a:r>
          </a:p>
        </p:txBody>
      </p:sp>
      <p:cxnSp>
        <p:nvCxnSpPr>
          <p:cNvPr id="25" name="Straight Arrow Connector 42"/>
          <p:cNvCxnSpPr>
            <a:cxnSpLocks noChangeShapeType="1"/>
            <a:stCxn id="24" idx="2"/>
            <a:endCxn id="23" idx="0"/>
          </p:cNvCxnSpPr>
          <p:nvPr/>
        </p:nvCxnSpPr>
        <p:spPr bwMode="auto">
          <a:xfrm rot="5400000">
            <a:off x="7180263" y="1751013"/>
            <a:ext cx="287337" cy="1587"/>
          </a:xfrm>
          <a:prstGeom prst="straightConnector1">
            <a:avLst/>
          </a:prstGeom>
          <a:noFill/>
          <a:ln w="12700">
            <a:solidFill>
              <a:srgbClr val="000000"/>
            </a:solidFill>
            <a:round/>
            <a:headEnd type="oval" w="sm" len="sm"/>
            <a:tailEnd type="triangle" w="med" len="med"/>
          </a:ln>
          <a:extLst>
            <a:ext uri="{909E8E84-426E-40dd-AFC4-6F175D3DCCD1}">
              <a14:hiddenFill xmlns:a14="http://schemas.microsoft.com/office/drawing/2010/main">
                <a:noFill/>
              </a14:hiddenFill>
            </a:ext>
          </a:extLst>
        </p:spPr>
      </p:cxnSp>
      <p:cxnSp>
        <p:nvCxnSpPr>
          <p:cNvPr id="26" name="Straight Arrow Connector 42"/>
          <p:cNvCxnSpPr>
            <a:cxnSpLocks noChangeShapeType="1"/>
            <a:stCxn id="23" idx="2"/>
            <a:endCxn id="22" idx="0"/>
          </p:cNvCxnSpPr>
          <p:nvPr/>
        </p:nvCxnSpPr>
        <p:spPr bwMode="auto">
          <a:xfrm rot="16200000" flipH="1">
            <a:off x="7173119" y="2324894"/>
            <a:ext cx="304800" cy="1588"/>
          </a:xfrm>
          <a:prstGeom prst="straightConnector1">
            <a:avLst/>
          </a:prstGeom>
          <a:noFill/>
          <a:ln w="12700">
            <a:solidFill>
              <a:srgbClr val="000000"/>
            </a:solidFill>
            <a:round/>
            <a:headEnd type="oval" w="sm" len="sm"/>
            <a:tailEnd type="triangle" w="med" len="med"/>
          </a:ln>
          <a:extLst>
            <a:ext uri="{909E8E84-426E-40dd-AFC4-6F175D3DCCD1}">
              <a14:hiddenFill xmlns:a14="http://schemas.microsoft.com/office/drawing/2010/main">
                <a:noFill/>
              </a14:hiddenFill>
            </a:ext>
          </a:extLst>
        </p:spPr>
      </p:cxnSp>
      <p:cxnSp>
        <p:nvCxnSpPr>
          <p:cNvPr id="27" name="Straight Arrow Connector 42"/>
          <p:cNvCxnSpPr>
            <a:cxnSpLocks noChangeShapeType="1"/>
            <a:stCxn id="22" idx="2"/>
            <a:endCxn id="21" idx="0"/>
          </p:cNvCxnSpPr>
          <p:nvPr/>
        </p:nvCxnSpPr>
        <p:spPr bwMode="auto">
          <a:xfrm rot="16200000" flipH="1">
            <a:off x="7213600" y="2868613"/>
            <a:ext cx="227013" cy="1587"/>
          </a:xfrm>
          <a:prstGeom prst="straightConnector1">
            <a:avLst/>
          </a:prstGeom>
          <a:noFill/>
          <a:ln w="12700">
            <a:solidFill>
              <a:srgbClr val="000000"/>
            </a:solidFill>
            <a:round/>
            <a:headEnd type="oval" w="sm" len="sm"/>
            <a:tailEnd type="triangle" w="med" len="med"/>
          </a:ln>
          <a:extLst>
            <a:ext uri="{909E8E84-426E-40dd-AFC4-6F175D3DCCD1}">
              <a14:hiddenFill xmlns:a14="http://schemas.microsoft.com/office/drawing/2010/main">
                <a:noFill/>
              </a14:hiddenFill>
            </a:ext>
          </a:extLst>
        </p:spPr>
      </p:cxnSp>
      <p:grpSp>
        <p:nvGrpSpPr>
          <p:cNvPr id="28" name="Group 33"/>
          <p:cNvGrpSpPr>
            <a:grpSpLocks/>
          </p:cNvGrpSpPr>
          <p:nvPr/>
        </p:nvGrpSpPr>
        <p:grpSpPr bwMode="auto">
          <a:xfrm>
            <a:off x="4149725" y="3460750"/>
            <a:ext cx="1336675" cy="654050"/>
            <a:chOff x="816" y="1281"/>
            <a:chExt cx="624" cy="422"/>
          </a:xfrm>
        </p:grpSpPr>
        <p:pic>
          <p:nvPicPr>
            <p:cNvPr id="29" name="Picture 3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35"/>
            <p:cNvSpPr txBox="1">
              <a:spLocks noChangeArrowheads="1"/>
            </p:cNvSpPr>
            <p:nvPr/>
          </p:nvSpPr>
          <p:spPr bwMode="auto">
            <a:xfrm>
              <a:off x="864" y="1392"/>
              <a:ext cx="5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endParaRPr lang="en-US" sz="1000"/>
            </a:p>
          </p:txBody>
        </p:sp>
      </p:grpSp>
      <p:sp>
        <p:nvSpPr>
          <p:cNvPr id="31" name="TextBox 105"/>
          <p:cNvSpPr txBox="1">
            <a:spLocks noChangeArrowheads="1"/>
          </p:cNvSpPr>
          <p:nvPr/>
        </p:nvSpPr>
        <p:spPr bwMode="auto">
          <a:xfrm>
            <a:off x="4267200" y="3536950"/>
            <a:ext cx="1143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200"/>
              <a:t>Copper, fiber, </a:t>
            </a:r>
          </a:p>
          <a:p>
            <a:pPr eaLnBrk="1" hangingPunct="1">
              <a:lnSpc>
                <a:spcPts val="1500"/>
              </a:lnSpc>
              <a:buFont typeface="Wingdings" charset="0"/>
              <a:buNone/>
            </a:pPr>
            <a:r>
              <a:rPr lang="en-US" sz="1200"/>
              <a:t>wireless, etc.</a:t>
            </a:r>
          </a:p>
        </p:txBody>
      </p:sp>
      <p:grpSp>
        <p:nvGrpSpPr>
          <p:cNvPr id="32" name="Group 33"/>
          <p:cNvGrpSpPr>
            <a:grpSpLocks/>
          </p:cNvGrpSpPr>
          <p:nvPr/>
        </p:nvGrpSpPr>
        <p:grpSpPr bwMode="auto">
          <a:xfrm>
            <a:off x="6184900" y="3443288"/>
            <a:ext cx="944563" cy="468312"/>
            <a:chOff x="816" y="1281"/>
            <a:chExt cx="624" cy="422"/>
          </a:xfrm>
        </p:grpSpPr>
        <p:pic>
          <p:nvPicPr>
            <p:cNvPr id="33" name="Picture 3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35"/>
            <p:cNvSpPr txBox="1">
              <a:spLocks noChangeArrowheads="1"/>
            </p:cNvSpPr>
            <p:nvPr/>
          </p:nvSpPr>
          <p:spPr bwMode="auto">
            <a:xfrm>
              <a:off x="864" y="1392"/>
              <a:ext cx="5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endParaRPr lang="en-US" sz="1000"/>
            </a:p>
          </p:txBody>
        </p:sp>
      </p:grpSp>
      <p:sp>
        <p:nvSpPr>
          <p:cNvPr id="35" name="TextBox 105"/>
          <p:cNvSpPr txBox="1">
            <a:spLocks noChangeArrowheads="1"/>
          </p:cNvSpPr>
          <p:nvPr/>
        </p:nvSpPr>
        <p:spPr bwMode="auto">
          <a:xfrm>
            <a:off x="6276975" y="3527425"/>
            <a:ext cx="8191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200"/>
              <a:t>Ethernet</a:t>
            </a:r>
          </a:p>
        </p:txBody>
      </p:sp>
      <p:sp>
        <p:nvSpPr>
          <p:cNvPr id="36" name="TextBox 35"/>
          <p:cNvSpPr txBox="1">
            <a:spLocks noChangeArrowheads="1"/>
          </p:cNvSpPr>
          <p:nvPr/>
        </p:nvSpPr>
        <p:spPr bwMode="auto">
          <a:xfrm>
            <a:off x="3463925" y="2982913"/>
            <a:ext cx="841375" cy="277812"/>
          </a:xfrm>
          <a:prstGeom prst="rect">
            <a:avLst/>
          </a:prstGeom>
          <a:noFill/>
          <a:ln w="9525">
            <a:solidFill>
              <a:schemeClr val="bg1">
                <a:lumMod val="50000"/>
              </a:schemeClr>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000"/>
              <a:t>Data Link</a:t>
            </a:r>
          </a:p>
        </p:txBody>
      </p:sp>
      <p:sp>
        <p:nvSpPr>
          <p:cNvPr id="37" name="TextBox 35"/>
          <p:cNvSpPr txBox="1">
            <a:spLocks noChangeArrowheads="1"/>
          </p:cNvSpPr>
          <p:nvPr/>
        </p:nvSpPr>
        <p:spPr bwMode="auto">
          <a:xfrm>
            <a:off x="3459163" y="2478088"/>
            <a:ext cx="846137" cy="2778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000"/>
              <a:t>Network</a:t>
            </a:r>
          </a:p>
        </p:txBody>
      </p:sp>
      <p:cxnSp>
        <p:nvCxnSpPr>
          <p:cNvPr id="38" name="Straight Arrow Connector 42"/>
          <p:cNvCxnSpPr>
            <a:cxnSpLocks noChangeShapeType="1"/>
          </p:cNvCxnSpPr>
          <p:nvPr/>
        </p:nvCxnSpPr>
        <p:spPr bwMode="auto">
          <a:xfrm rot="16200000" flipH="1">
            <a:off x="4042570" y="2859881"/>
            <a:ext cx="258762" cy="3175"/>
          </a:xfrm>
          <a:prstGeom prst="straightConnector1">
            <a:avLst/>
          </a:prstGeom>
          <a:noFill/>
          <a:ln w="12700">
            <a:solidFill>
              <a:srgbClr val="000000"/>
            </a:solidFill>
            <a:round/>
            <a:headEnd type="oval" w="sm" len="sm"/>
            <a:tailEnd type="triangle" w="med" len="med"/>
          </a:ln>
          <a:extLst>
            <a:ext uri="{909E8E84-426E-40dd-AFC4-6F175D3DCCD1}">
              <a14:hiddenFill xmlns:a14="http://schemas.microsoft.com/office/drawing/2010/main">
                <a:noFill/>
              </a14:hiddenFill>
            </a:ext>
          </a:extLst>
        </p:spPr>
      </p:cxnSp>
      <p:cxnSp>
        <p:nvCxnSpPr>
          <p:cNvPr id="39" name="Shape 163"/>
          <p:cNvCxnSpPr>
            <a:cxnSpLocks noChangeShapeType="1"/>
          </p:cNvCxnSpPr>
          <p:nvPr/>
        </p:nvCxnSpPr>
        <p:spPr bwMode="auto">
          <a:xfrm rot="5400000">
            <a:off x="4029869" y="3394869"/>
            <a:ext cx="322262" cy="0"/>
          </a:xfrm>
          <a:prstGeom prst="bentConnector3">
            <a:avLst>
              <a:gd name="adj1" fmla="val 50000"/>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 name="Shape 166"/>
          <p:cNvCxnSpPr>
            <a:cxnSpLocks noChangeShapeType="1"/>
          </p:cNvCxnSpPr>
          <p:nvPr/>
        </p:nvCxnSpPr>
        <p:spPr bwMode="auto">
          <a:xfrm rot="5400000">
            <a:off x="3272631" y="3344070"/>
            <a:ext cx="434975" cy="233362"/>
          </a:xfrm>
          <a:prstGeom prst="bentConnector2">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 name="Straight Arrow Connector 42"/>
          <p:cNvCxnSpPr>
            <a:cxnSpLocks noChangeShapeType="1"/>
          </p:cNvCxnSpPr>
          <p:nvPr/>
        </p:nvCxnSpPr>
        <p:spPr bwMode="auto">
          <a:xfrm rot="5400000" flipH="1" flipV="1">
            <a:off x="3502819" y="2840832"/>
            <a:ext cx="244475" cy="1587"/>
          </a:xfrm>
          <a:prstGeom prst="straightConnector1">
            <a:avLst/>
          </a:prstGeom>
          <a:noFill/>
          <a:ln w="12700">
            <a:solidFill>
              <a:srgbClr val="000000"/>
            </a:solidFill>
            <a:round/>
            <a:headEnd type="oval" w="sm" len="sm"/>
            <a:tailEnd type="triangle" w="med" len="med"/>
          </a:ln>
          <a:extLst>
            <a:ext uri="{909E8E84-426E-40dd-AFC4-6F175D3DCCD1}">
              <a14:hiddenFill xmlns:a14="http://schemas.microsoft.com/office/drawing/2010/main">
                <a:noFill/>
              </a14:hiddenFill>
            </a:ext>
          </a:extLst>
        </p:spPr>
      </p:cxnSp>
      <p:sp>
        <p:nvSpPr>
          <p:cNvPr id="42" name="TextBox 35"/>
          <p:cNvSpPr txBox="1">
            <a:spLocks noChangeArrowheads="1"/>
          </p:cNvSpPr>
          <p:nvPr/>
        </p:nvSpPr>
        <p:spPr bwMode="auto">
          <a:xfrm>
            <a:off x="5157788" y="2982913"/>
            <a:ext cx="841375" cy="277812"/>
          </a:xfrm>
          <a:prstGeom prst="rect">
            <a:avLst/>
          </a:prstGeom>
          <a:noFill/>
          <a:ln w="9525">
            <a:solidFill>
              <a:schemeClr val="bg1">
                <a:lumMod val="50000"/>
              </a:schemeClr>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000"/>
              <a:t>Data Link</a:t>
            </a:r>
          </a:p>
        </p:txBody>
      </p:sp>
      <p:sp>
        <p:nvSpPr>
          <p:cNvPr id="43" name="TextBox 35"/>
          <p:cNvSpPr txBox="1">
            <a:spLocks noChangeArrowheads="1"/>
          </p:cNvSpPr>
          <p:nvPr/>
        </p:nvSpPr>
        <p:spPr bwMode="auto">
          <a:xfrm>
            <a:off x="5153025" y="2478088"/>
            <a:ext cx="846138" cy="2778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000"/>
              <a:t>Network</a:t>
            </a:r>
          </a:p>
        </p:txBody>
      </p:sp>
      <p:cxnSp>
        <p:nvCxnSpPr>
          <p:cNvPr id="44" name="Straight Arrow Connector 42"/>
          <p:cNvCxnSpPr>
            <a:cxnSpLocks noChangeShapeType="1"/>
          </p:cNvCxnSpPr>
          <p:nvPr/>
        </p:nvCxnSpPr>
        <p:spPr bwMode="auto">
          <a:xfrm rot="16200000" flipH="1">
            <a:off x="5735638" y="2860675"/>
            <a:ext cx="258762" cy="1588"/>
          </a:xfrm>
          <a:prstGeom prst="straightConnector1">
            <a:avLst/>
          </a:prstGeom>
          <a:noFill/>
          <a:ln w="12700">
            <a:solidFill>
              <a:srgbClr val="000000"/>
            </a:solidFill>
            <a:round/>
            <a:headEnd type="oval" w="sm" len="sm"/>
            <a:tailEnd type="triangle" w="med" len="med"/>
          </a:ln>
          <a:extLst>
            <a:ext uri="{909E8E84-426E-40dd-AFC4-6F175D3DCCD1}">
              <a14:hiddenFill xmlns:a14="http://schemas.microsoft.com/office/drawing/2010/main">
                <a:noFill/>
              </a14:hiddenFill>
            </a:ext>
          </a:extLst>
        </p:spPr>
      </p:cxnSp>
      <p:cxnSp>
        <p:nvCxnSpPr>
          <p:cNvPr id="45" name="Shape 178"/>
          <p:cNvCxnSpPr>
            <a:cxnSpLocks noChangeShapeType="1"/>
          </p:cNvCxnSpPr>
          <p:nvPr/>
        </p:nvCxnSpPr>
        <p:spPr bwMode="auto">
          <a:xfrm rot="16200000" flipH="1">
            <a:off x="5821363" y="3297238"/>
            <a:ext cx="444500" cy="317500"/>
          </a:xfrm>
          <a:prstGeom prst="bentConnector2">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6" name="Straight Arrow Connector 42"/>
          <p:cNvCxnSpPr>
            <a:cxnSpLocks noChangeShapeType="1"/>
          </p:cNvCxnSpPr>
          <p:nvPr/>
        </p:nvCxnSpPr>
        <p:spPr bwMode="auto">
          <a:xfrm rot="5400000" flipH="1" flipV="1">
            <a:off x="5195094" y="2840832"/>
            <a:ext cx="244475" cy="1587"/>
          </a:xfrm>
          <a:prstGeom prst="straightConnector1">
            <a:avLst/>
          </a:prstGeom>
          <a:noFill/>
          <a:ln w="12700">
            <a:solidFill>
              <a:srgbClr val="000000"/>
            </a:solidFill>
            <a:round/>
            <a:headEnd type="oval" w="sm" len="sm"/>
            <a:tailEnd type="triangle" w="med" len="med"/>
          </a:ln>
          <a:extLst>
            <a:ext uri="{909E8E84-426E-40dd-AFC4-6F175D3DCCD1}">
              <a14:hiddenFill xmlns:a14="http://schemas.microsoft.com/office/drawing/2010/main">
                <a:noFill/>
              </a14:hiddenFill>
            </a:ext>
          </a:extLst>
        </p:spPr>
      </p:cxnSp>
      <p:cxnSp>
        <p:nvCxnSpPr>
          <p:cNvPr id="47" name="Shape 182"/>
          <p:cNvCxnSpPr>
            <a:cxnSpLocks noChangeShapeType="1"/>
            <a:stCxn id="21" idx="2"/>
          </p:cNvCxnSpPr>
          <p:nvPr/>
        </p:nvCxnSpPr>
        <p:spPr bwMode="auto">
          <a:xfrm rot="5400000">
            <a:off x="7011987" y="3362326"/>
            <a:ext cx="417513" cy="214312"/>
          </a:xfrm>
          <a:prstGeom prst="bentConnector3">
            <a:avLst>
              <a:gd name="adj1" fmla="val 50000"/>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 name="Shape 163"/>
          <p:cNvCxnSpPr>
            <a:cxnSpLocks noChangeShapeType="1"/>
          </p:cNvCxnSpPr>
          <p:nvPr/>
        </p:nvCxnSpPr>
        <p:spPr bwMode="auto">
          <a:xfrm rot="5400000">
            <a:off x="5131594" y="3394869"/>
            <a:ext cx="322262" cy="0"/>
          </a:xfrm>
          <a:prstGeom prst="bentConnector3">
            <a:avLst>
              <a:gd name="adj1" fmla="val 50000"/>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 name="Straight Arrow Connector 217"/>
          <p:cNvCxnSpPr>
            <a:cxnSpLocks noChangeShapeType="1"/>
            <a:stCxn id="15" idx="3"/>
            <a:endCxn id="24" idx="1"/>
          </p:cNvCxnSpPr>
          <p:nvPr/>
        </p:nvCxnSpPr>
        <p:spPr bwMode="auto">
          <a:xfrm>
            <a:off x="2749550" y="1485900"/>
            <a:ext cx="4156075" cy="1588"/>
          </a:xfrm>
          <a:prstGeom prst="straightConnector1">
            <a:avLst/>
          </a:prstGeom>
          <a:noFill/>
          <a:ln w="12700">
            <a:solidFill>
              <a:srgbClr val="000000"/>
            </a:solidFill>
            <a:prstDash val="dot"/>
            <a:round/>
            <a:headEnd type="triangle" w="med" len="med"/>
            <a:tailEnd type="triangle" w="med" len="med"/>
          </a:ln>
          <a:extLst>
            <a:ext uri="{909E8E84-426E-40dd-AFC4-6F175D3DCCD1}">
              <a14:hiddenFill xmlns:a14="http://schemas.microsoft.com/office/drawing/2010/main">
                <a:noFill/>
              </a14:hiddenFill>
            </a:ext>
          </a:extLst>
        </p:spPr>
      </p:cxnSp>
      <p:cxnSp>
        <p:nvCxnSpPr>
          <p:cNvPr id="50" name="Straight Arrow Connector 221"/>
          <p:cNvCxnSpPr>
            <a:cxnSpLocks noChangeShapeType="1"/>
          </p:cNvCxnSpPr>
          <p:nvPr/>
        </p:nvCxnSpPr>
        <p:spPr bwMode="auto">
          <a:xfrm>
            <a:off x="2759075" y="2009775"/>
            <a:ext cx="4156075" cy="1588"/>
          </a:xfrm>
          <a:prstGeom prst="straightConnector1">
            <a:avLst/>
          </a:prstGeom>
          <a:noFill/>
          <a:ln w="12700">
            <a:solidFill>
              <a:srgbClr val="000000"/>
            </a:solidFill>
            <a:prstDash val="dot"/>
            <a:round/>
            <a:headEnd type="triangle" w="med" len="med"/>
            <a:tailEnd type="triangle" w="med" len="med"/>
          </a:ln>
          <a:extLst>
            <a:ext uri="{909E8E84-426E-40dd-AFC4-6F175D3DCCD1}">
              <a14:hiddenFill xmlns:a14="http://schemas.microsoft.com/office/drawing/2010/main">
                <a:noFill/>
              </a14:hiddenFill>
            </a:ext>
          </a:extLst>
        </p:spPr>
      </p:cxnSp>
      <p:sp>
        <p:nvSpPr>
          <p:cNvPr id="51" name="TextBox 105"/>
          <p:cNvSpPr txBox="1">
            <a:spLocks noChangeArrowheads="1"/>
          </p:cNvSpPr>
          <p:nvPr/>
        </p:nvSpPr>
        <p:spPr bwMode="auto">
          <a:xfrm>
            <a:off x="2025650" y="936625"/>
            <a:ext cx="65881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200"/>
              <a:t>host A</a:t>
            </a:r>
          </a:p>
        </p:txBody>
      </p:sp>
      <p:sp>
        <p:nvSpPr>
          <p:cNvPr id="52" name="TextBox 105"/>
          <p:cNvSpPr txBox="1">
            <a:spLocks noChangeArrowheads="1"/>
          </p:cNvSpPr>
          <p:nvPr/>
        </p:nvSpPr>
        <p:spPr bwMode="auto">
          <a:xfrm>
            <a:off x="7004050" y="954088"/>
            <a:ext cx="65881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200"/>
              <a:t>host B</a:t>
            </a:r>
          </a:p>
        </p:txBody>
      </p:sp>
      <p:cxnSp>
        <p:nvCxnSpPr>
          <p:cNvPr id="53" name="Straight Arrow Connector 225"/>
          <p:cNvCxnSpPr>
            <a:cxnSpLocks noChangeShapeType="1"/>
            <a:stCxn id="13" idx="3"/>
            <a:endCxn id="37" idx="1"/>
          </p:cNvCxnSpPr>
          <p:nvPr/>
        </p:nvCxnSpPr>
        <p:spPr bwMode="auto">
          <a:xfrm>
            <a:off x="2755900" y="2617788"/>
            <a:ext cx="703263" cy="1587"/>
          </a:xfrm>
          <a:prstGeom prst="straightConnector1">
            <a:avLst/>
          </a:prstGeom>
          <a:noFill/>
          <a:ln w="12700">
            <a:solidFill>
              <a:srgbClr val="000000"/>
            </a:solidFill>
            <a:prstDash val="dot"/>
            <a:round/>
            <a:headEnd type="triangle" w="med" len="med"/>
            <a:tailEnd type="triangle" w="med" len="med"/>
          </a:ln>
          <a:extLst>
            <a:ext uri="{909E8E84-426E-40dd-AFC4-6F175D3DCCD1}">
              <a14:hiddenFill xmlns:a14="http://schemas.microsoft.com/office/drawing/2010/main">
                <a:noFill/>
              </a14:hiddenFill>
            </a:ext>
          </a:extLst>
        </p:spPr>
      </p:cxnSp>
      <p:cxnSp>
        <p:nvCxnSpPr>
          <p:cNvPr id="54" name="Straight Arrow Connector 228"/>
          <p:cNvCxnSpPr>
            <a:cxnSpLocks noChangeShapeType="1"/>
          </p:cNvCxnSpPr>
          <p:nvPr/>
        </p:nvCxnSpPr>
        <p:spPr bwMode="auto">
          <a:xfrm>
            <a:off x="2755900" y="3117850"/>
            <a:ext cx="703263" cy="1588"/>
          </a:xfrm>
          <a:prstGeom prst="straightConnector1">
            <a:avLst/>
          </a:prstGeom>
          <a:noFill/>
          <a:ln w="12700">
            <a:solidFill>
              <a:srgbClr val="000000"/>
            </a:solidFill>
            <a:prstDash val="dot"/>
            <a:round/>
            <a:headEnd type="triangle" w="med" len="med"/>
            <a:tailEnd type="triangle" w="med" len="med"/>
          </a:ln>
          <a:extLst>
            <a:ext uri="{909E8E84-426E-40dd-AFC4-6F175D3DCCD1}">
              <a14:hiddenFill xmlns:a14="http://schemas.microsoft.com/office/drawing/2010/main">
                <a:noFill/>
              </a14:hiddenFill>
            </a:ext>
          </a:extLst>
        </p:spPr>
      </p:cxnSp>
      <p:cxnSp>
        <p:nvCxnSpPr>
          <p:cNvPr id="55" name="Straight Arrow Connector 229"/>
          <p:cNvCxnSpPr>
            <a:cxnSpLocks noChangeShapeType="1"/>
            <a:endCxn id="43" idx="1"/>
          </p:cNvCxnSpPr>
          <p:nvPr/>
        </p:nvCxnSpPr>
        <p:spPr bwMode="auto">
          <a:xfrm>
            <a:off x="4289425" y="2600325"/>
            <a:ext cx="863600" cy="17463"/>
          </a:xfrm>
          <a:prstGeom prst="straightConnector1">
            <a:avLst/>
          </a:prstGeom>
          <a:noFill/>
          <a:ln w="12700">
            <a:solidFill>
              <a:srgbClr val="000000"/>
            </a:solidFill>
            <a:prstDash val="dot"/>
            <a:round/>
            <a:headEnd type="triangle" w="med" len="med"/>
            <a:tailEnd type="triangle" w="med" len="med"/>
          </a:ln>
          <a:extLst>
            <a:ext uri="{909E8E84-426E-40dd-AFC4-6F175D3DCCD1}">
              <a14:hiddenFill xmlns:a14="http://schemas.microsoft.com/office/drawing/2010/main">
                <a:noFill/>
              </a14:hiddenFill>
            </a:ext>
          </a:extLst>
        </p:spPr>
      </p:cxnSp>
      <p:cxnSp>
        <p:nvCxnSpPr>
          <p:cNvPr id="56" name="Straight Arrow Connector 231"/>
          <p:cNvCxnSpPr>
            <a:cxnSpLocks noChangeShapeType="1"/>
          </p:cNvCxnSpPr>
          <p:nvPr/>
        </p:nvCxnSpPr>
        <p:spPr bwMode="auto">
          <a:xfrm flipV="1">
            <a:off x="4297363" y="3108325"/>
            <a:ext cx="863600" cy="0"/>
          </a:xfrm>
          <a:prstGeom prst="straightConnector1">
            <a:avLst/>
          </a:prstGeom>
          <a:noFill/>
          <a:ln w="12700">
            <a:solidFill>
              <a:srgbClr val="000000"/>
            </a:solidFill>
            <a:prstDash val="dot"/>
            <a:round/>
            <a:headEnd type="triangle" w="med" len="med"/>
            <a:tailEnd type="triangle" w="med" len="med"/>
          </a:ln>
          <a:extLst>
            <a:ext uri="{909E8E84-426E-40dd-AFC4-6F175D3DCCD1}">
              <a14:hiddenFill xmlns:a14="http://schemas.microsoft.com/office/drawing/2010/main">
                <a:noFill/>
              </a14:hiddenFill>
            </a:ext>
          </a:extLst>
        </p:spPr>
      </p:cxnSp>
      <p:cxnSp>
        <p:nvCxnSpPr>
          <p:cNvPr id="57" name="Straight Arrow Connector 232"/>
          <p:cNvCxnSpPr>
            <a:cxnSpLocks noChangeShapeType="1"/>
            <a:endCxn id="22" idx="1"/>
          </p:cNvCxnSpPr>
          <p:nvPr/>
        </p:nvCxnSpPr>
        <p:spPr bwMode="auto">
          <a:xfrm>
            <a:off x="5999163" y="2600325"/>
            <a:ext cx="903287" cy="17463"/>
          </a:xfrm>
          <a:prstGeom prst="straightConnector1">
            <a:avLst/>
          </a:prstGeom>
          <a:noFill/>
          <a:ln w="12700">
            <a:solidFill>
              <a:srgbClr val="000000"/>
            </a:solidFill>
            <a:prstDash val="dot"/>
            <a:round/>
            <a:headEnd type="triangle" w="med" len="med"/>
            <a:tailEnd type="triangle" w="med" len="med"/>
          </a:ln>
          <a:extLst>
            <a:ext uri="{909E8E84-426E-40dd-AFC4-6F175D3DCCD1}">
              <a14:hiddenFill xmlns:a14="http://schemas.microsoft.com/office/drawing/2010/main">
                <a:noFill/>
              </a14:hiddenFill>
            </a:ext>
          </a:extLst>
        </p:spPr>
      </p:cxnSp>
      <p:cxnSp>
        <p:nvCxnSpPr>
          <p:cNvPr id="58" name="Straight Arrow Connector 234"/>
          <p:cNvCxnSpPr>
            <a:cxnSpLocks noChangeShapeType="1"/>
          </p:cNvCxnSpPr>
          <p:nvPr/>
        </p:nvCxnSpPr>
        <p:spPr bwMode="auto">
          <a:xfrm flipV="1">
            <a:off x="5991225" y="3100388"/>
            <a:ext cx="903288" cy="0"/>
          </a:xfrm>
          <a:prstGeom prst="straightConnector1">
            <a:avLst/>
          </a:prstGeom>
          <a:noFill/>
          <a:ln w="12700">
            <a:solidFill>
              <a:srgbClr val="000000"/>
            </a:solidFill>
            <a:prstDash val="dot"/>
            <a:round/>
            <a:headEnd type="triangle" w="med" len="med"/>
            <a:tailEnd type="triangle" w="med" len="med"/>
          </a:ln>
          <a:extLst>
            <a:ext uri="{909E8E84-426E-40dd-AFC4-6F175D3DCCD1}">
              <a14:hiddenFill xmlns:a14="http://schemas.microsoft.com/office/drawing/2010/main">
                <a:noFill/>
              </a14:hiddenFill>
            </a:ext>
          </a:extLst>
        </p:spPr>
      </p:cxnSp>
      <p:sp>
        <p:nvSpPr>
          <p:cNvPr id="59" name="TextBox 105"/>
          <p:cNvSpPr txBox="1">
            <a:spLocks noChangeArrowheads="1"/>
          </p:cNvSpPr>
          <p:nvPr/>
        </p:nvSpPr>
        <p:spPr bwMode="auto">
          <a:xfrm>
            <a:off x="5276850" y="2046288"/>
            <a:ext cx="65881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200"/>
              <a:t>router</a:t>
            </a:r>
          </a:p>
        </p:txBody>
      </p:sp>
      <p:sp>
        <p:nvSpPr>
          <p:cNvPr id="60" name="TextBox 105"/>
          <p:cNvSpPr txBox="1">
            <a:spLocks noChangeArrowheads="1"/>
          </p:cNvSpPr>
          <p:nvPr/>
        </p:nvSpPr>
        <p:spPr bwMode="auto">
          <a:xfrm>
            <a:off x="3559175" y="2063750"/>
            <a:ext cx="6572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200"/>
              <a:t>router</a:t>
            </a:r>
          </a:p>
        </p:txBody>
      </p:sp>
      <p:sp>
        <p:nvSpPr>
          <p:cNvPr id="61" name="TextBox 105"/>
          <p:cNvSpPr txBox="1">
            <a:spLocks noChangeArrowheads="1"/>
          </p:cNvSpPr>
          <p:nvPr/>
        </p:nvSpPr>
        <p:spPr bwMode="auto">
          <a:xfrm>
            <a:off x="519113" y="3468688"/>
            <a:ext cx="1284287" cy="646112"/>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2100"/>
              </a:lnSpc>
              <a:buFont typeface="Wingdings" charset="0"/>
              <a:buNone/>
            </a:pPr>
            <a:r>
              <a:rPr lang="en-US" sz="1800">
                <a:solidFill>
                  <a:srgbClr val="BFBFBF"/>
                </a:solidFill>
              </a:rPr>
              <a:t>Physical Sub Layer</a:t>
            </a:r>
          </a:p>
        </p:txBody>
      </p:sp>
      <p:sp>
        <p:nvSpPr>
          <p:cNvPr id="62" name="TextBox 35"/>
          <p:cNvSpPr txBox="1">
            <a:spLocks noChangeArrowheads="1"/>
          </p:cNvSpPr>
          <p:nvPr/>
        </p:nvSpPr>
        <p:spPr bwMode="auto">
          <a:xfrm>
            <a:off x="1914525" y="2982913"/>
            <a:ext cx="841375" cy="277812"/>
          </a:xfrm>
          <a:prstGeom prst="rect">
            <a:avLst/>
          </a:prstGeom>
          <a:noFill/>
          <a:ln w="9525">
            <a:solidFill>
              <a:schemeClr val="bg1">
                <a:lumMod val="50000"/>
              </a:schemeClr>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000"/>
              <a:t>Data Link</a:t>
            </a:r>
          </a:p>
        </p:txBody>
      </p:sp>
      <p:sp>
        <p:nvSpPr>
          <p:cNvPr id="63" name="TextBox 105"/>
          <p:cNvSpPr txBox="1">
            <a:spLocks noChangeArrowheads="1"/>
          </p:cNvSpPr>
          <p:nvPr/>
        </p:nvSpPr>
        <p:spPr bwMode="auto">
          <a:xfrm>
            <a:off x="152400" y="1078468"/>
            <a:ext cx="1284761" cy="369332"/>
          </a:xfrm>
          <a:prstGeom prst="rect">
            <a:avLst/>
          </a:prstGeom>
          <a:noFill/>
          <a:ln w="9525">
            <a:noFill/>
            <a:miter lim="800000"/>
            <a:headEnd/>
            <a:tailEnd/>
          </a:ln>
        </p:spPr>
        <p:txBody>
          <a:bodyPr>
            <a:spAutoFit/>
          </a:bodyPr>
          <a:lstStyle/>
          <a:p>
            <a:pPr>
              <a:buFont typeface="Wingdings" charset="2"/>
              <a:buNone/>
              <a:defRPr/>
            </a:pPr>
            <a:r>
              <a:rPr lang="en-US" sz="1800" dirty="0">
                <a:ln>
                  <a:solidFill>
                    <a:schemeClr val="tx1"/>
                  </a:solidFill>
                </a:ln>
                <a:solidFill>
                  <a:schemeClr val="bg1">
                    <a:lumMod val="75000"/>
                  </a:schemeClr>
                </a:solidFill>
                <a:ea typeface="+mn-ea"/>
                <a:cs typeface="+mn-cs"/>
              </a:rPr>
              <a:t>browser</a:t>
            </a:r>
          </a:p>
        </p:txBody>
      </p:sp>
      <p:sp>
        <p:nvSpPr>
          <p:cNvPr id="64" name="TextBox 105"/>
          <p:cNvSpPr txBox="1">
            <a:spLocks noChangeArrowheads="1"/>
          </p:cNvSpPr>
          <p:nvPr/>
        </p:nvSpPr>
        <p:spPr bwMode="auto">
          <a:xfrm>
            <a:off x="8288867" y="1447800"/>
            <a:ext cx="855133" cy="585203"/>
          </a:xfrm>
          <a:prstGeom prst="rect">
            <a:avLst/>
          </a:prstGeom>
          <a:noFill/>
          <a:ln w="9525">
            <a:noFill/>
            <a:miter lim="800000"/>
            <a:headEnd/>
            <a:tailEnd/>
          </a:ln>
        </p:spPr>
        <p:txBody>
          <a:bodyPr>
            <a:spAutoFit/>
          </a:bodyPr>
          <a:lstStyle/>
          <a:p>
            <a:pPr>
              <a:lnSpc>
                <a:spcPts val="1900"/>
              </a:lnSpc>
              <a:buFont typeface="Wingdings" charset="2"/>
              <a:buNone/>
              <a:defRPr/>
            </a:pPr>
            <a:r>
              <a:rPr lang="en-US" sz="1800" dirty="0">
                <a:ln>
                  <a:solidFill>
                    <a:schemeClr val="tx1"/>
                  </a:solidFill>
                </a:ln>
                <a:solidFill>
                  <a:schemeClr val="bg1">
                    <a:lumMod val="75000"/>
                  </a:schemeClr>
                </a:solidFill>
                <a:ea typeface="+mn-ea"/>
                <a:cs typeface="+mn-cs"/>
              </a:rPr>
              <a:t>web server</a:t>
            </a:r>
          </a:p>
        </p:txBody>
      </p:sp>
      <p:cxnSp>
        <p:nvCxnSpPr>
          <p:cNvPr id="65" name="Straight Arrow Connector 248"/>
          <p:cNvCxnSpPr>
            <a:cxnSpLocks noChangeShapeType="1"/>
          </p:cNvCxnSpPr>
          <p:nvPr/>
        </p:nvCxnSpPr>
        <p:spPr bwMode="auto">
          <a:xfrm>
            <a:off x="1109663" y="1455738"/>
            <a:ext cx="762000" cy="76200"/>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66" name="Straight Arrow Connector 249"/>
          <p:cNvCxnSpPr>
            <a:cxnSpLocks noChangeShapeType="1"/>
            <a:stCxn id="64" idx="1"/>
            <a:endCxn id="24" idx="3"/>
          </p:cNvCxnSpPr>
          <p:nvPr/>
        </p:nvCxnSpPr>
        <p:spPr bwMode="auto">
          <a:xfrm flipH="1" flipV="1">
            <a:off x="7743825" y="1485107"/>
            <a:ext cx="545042" cy="255295"/>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3985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97"/>
          <p:cNvSpPr>
            <a:spLocks noChangeArrowheads="1"/>
          </p:cNvSpPr>
          <p:nvPr/>
        </p:nvSpPr>
        <p:spPr bwMode="auto">
          <a:xfrm>
            <a:off x="7162800" y="3276600"/>
            <a:ext cx="1885950" cy="2065338"/>
          </a:xfrm>
          <a:prstGeom prst="roundRect">
            <a:avLst>
              <a:gd name="adj" fmla="val 16667"/>
            </a:avLst>
          </a:prstGeom>
          <a:solidFill>
            <a:schemeClr val="bg1">
              <a:lumMod val="85000"/>
            </a:schemeClr>
          </a:solidFill>
          <a:ln w="12700">
            <a:solidFill>
              <a:srgbClr val="BFBFBF"/>
            </a:solidFill>
            <a:round/>
            <a:headEnd/>
            <a:tailEnd/>
          </a:ln>
        </p:spPr>
        <p:txBody>
          <a:bodyPr wrap="none" lIns="45720" rIns="45720" anchor="ctr"/>
          <a:lstStyle/>
          <a:p>
            <a:pPr marL="287338" indent="-287338"/>
            <a:endParaRPr lang="en-US"/>
          </a:p>
        </p:txBody>
      </p:sp>
      <p:sp>
        <p:nvSpPr>
          <p:cNvPr id="32771" name="Title 1"/>
          <p:cNvSpPr>
            <a:spLocks noGrp="1"/>
          </p:cNvSpPr>
          <p:nvPr>
            <p:ph type="title"/>
          </p:nvPr>
        </p:nvSpPr>
        <p:spPr>
          <a:xfrm>
            <a:off x="15240" y="258762"/>
            <a:ext cx="5852160" cy="731838"/>
          </a:xfrm>
        </p:spPr>
        <p:txBody>
          <a:bodyPr/>
          <a:lstStyle/>
          <a:p>
            <a:r>
              <a:rPr lang="en-US" sz="2400" dirty="0">
                <a:latin typeface="Arial" charset="0"/>
                <a:ea typeface="ＭＳ Ｐゴシック" charset="0"/>
                <a:cs typeface="ＭＳ Ｐゴシック" charset="0"/>
              </a:rPr>
              <a:t>IPv6 and Transitional Coexistence</a:t>
            </a:r>
          </a:p>
        </p:txBody>
      </p:sp>
      <p:sp>
        <p:nvSpPr>
          <p:cNvPr id="32772" name="Content Placeholder 2"/>
          <p:cNvSpPr>
            <a:spLocks noGrp="1"/>
          </p:cNvSpPr>
          <p:nvPr>
            <p:ph idx="1"/>
          </p:nvPr>
        </p:nvSpPr>
        <p:spPr>
          <a:xfrm>
            <a:off x="457200" y="1066800"/>
            <a:ext cx="8534400" cy="2286000"/>
          </a:xfrm>
        </p:spPr>
        <p:txBody>
          <a:bodyPr/>
          <a:lstStyle/>
          <a:p>
            <a:pPr marL="0" indent="0">
              <a:lnSpc>
                <a:spcPts val="2300"/>
              </a:lnSpc>
              <a:buNone/>
            </a:pPr>
            <a:r>
              <a:rPr lang="en-US" sz="1800" dirty="0">
                <a:latin typeface="Arial" charset="0"/>
                <a:ea typeface="ＭＳ Ｐゴシック" charset="0"/>
                <a:cs typeface="ＭＳ Ｐゴシック" charset="0"/>
              </a:rPr>
              <a:t>IPv4 -&gt; IPv6 transition plan was ‘</a:t>
            </a:r>
            <a:r>
              <a:rPr lang="en-US" sz="1800" b="1" dirty="0">
                <a:latin typeface="Arial" charset="0"/>
                <a:ea typeface="ＭＳ Ｐゴシック" charset="0"/>
                <a:cs typeface="ＭＳ Ｐゴシック" charset="0"/>
              </a:rPr>
              <a:t>dual stack</a:t>
            </a:r>
            <a:r>
              <a:rPr lang="en-US" sz="1800" dirty="0">
                <a:latin typeface="Arial" charset="0"/>
                <a:ea typeface="ＭＳ Ｐゴシック" charset="0"/>
                <a:cs typeface="ＭＳ Ｐゴシック" charset="0"/>
              </a:rPr>
              <a:t>’</a:t>
            </a:r>
          </a:p>
          <a:p>
            <a:pPr marL="484188" lvl="1">
              <a:lnSpc>
                <a:spcPts val="2300"/>
              </a:lnSpc>
            </a:pPr>
            <a:r>
              <a:rPr lang="en-US" sz="1800" dirty="0">
                <a:latin typeface="Arial" charset="0"/>
                <a:ea typeface="ＭＳ Ｐゴシック" charset="0"/>
              </a:rPr>
              <a:t>Both operate at Network layer, are not </a:t>
            </a:r>
            <a:r>
              <a:rPr lang="en-US" sz="1800" b="1" dirty="0">
                <a:latin typeface="Arial" charset="0"/>
                <a:ea typeface="ＭＳ Ｐゴシック" charset="0"/>
              </a:rPr>
              <a:t>‘bits on the wire’ </a:t>
            </a:r>
            <a:r>
              <a:rPr lang="en-US" sz="1800" dirty="0">
                <a:latin typeface="Arial" charset="0"/>
                <a:ea typeface="ＭＳ Ｐゴシック" charset="0"/>
              </a:rPr>
              <a:t>compatible</a:t>
            </a:r>
          </a:p>
          <a:p>
            <a:pPr marL="484188" lvl="1">
              <a:lnSpc>
                <a:spcPts val="3000"/>
              </a:lnSpc>
            </a:pPr>
            <a:r>
              <a:rPr lang="en-US" sz="1800" dirty="0">
                <a:latin typeface="Arial" charset="0"/>
                <a:ea typeface="ＭＳ Ｐゴシック" charset="0"/>
              </a:rPr>
              <a:t>Transition plan best when plentiful quantities of IPv4 and IPv6 exist</a:t>
            </a:r>
          </a:p>
          <a:p>
            <a:pPr marL="484188" lvl="1">
              <a:lnSpc>
                <a:spcPts val="2300"/>
              </a:lnSpc>
            </a:pPr>
            <a:r>
              <a:rPr lang="en-US" sz="1800" dirty="0">
                <a:latin typeface="Arial" charset="0"/>
                <a:ea typeface="ＭＳ Ｐゴシック" charset="0"/>
              </a:rPr>
              <a:t>IPv4 depletion will impair dual stack transition plan, introducing expense and potential disruption to Internet as service platform</a:t>
            </a:r>
          </a:p>
          <a:p>
            <a:pPr marL="484188" lvl="1">
              <a:lnSpc>
                <a:spcPts val="2300"/>
              </a:lnSpc>
            </a:pPr>
            <a:r>
              <a:rPr lang="en-US" sz="1800" dirty="0">
                <a:latin typeface="Arial" charset="0"/>
                <a:ea typeface="ＭＳ Ｐゴシック" charset="0"/>
              </a:rPr>
              <a:t>Following depletion dual stack transition problems progressively worse</a:t>
            </a:r>
          </a:p>
        </p:txBody>
      </p:sp>
      <p:sp>
        <p:nvSpPr>
          <p:cNvPr id="5" name="TextBox 35"/>
          <p:cNvSpPr txBox="1">
            <a:spLocks noChangeArrowheads="1"/>
          </p:cNvSpPr>
          <p:nvPr/>
        </p:nvSpPr>
        <p:spPr bwMode="auto">
          <a:xfrm>
            <a:off x="7446963" y="4911725"/>
            <a:ext cx="1384300" cy="277813"/>
          </a:xfrm>
          <a:prstGeom prst="rect">
            <a:avLst/>
          </a:prstGeom>
          <a:noFill/>
          <a:ln w="9525">
            <a:solidFill>
              <a:schemeClr val="bg1">
                <a:lumMod val="50000"/>
              </a:schemeClr>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000"/>
              <a:t>Physical</a:t>
            </a:r>
          </a:p>
        </p:txBody>
      </p:sp>
      <p:sp>
        <p:nvSpPr>
          <p:cNvPr id="6" name="TextBox 35"/>
          <p:cNvSpPr txBox="1">
            <a:spLocks noChangeArrowheads="1"/>
          </p:cNvSpPr>
          <p:nvPr/>
        </p:nvSpPr>
        <p:spPr bwMode="auto">
          <a:xfrm>
            <a:off x="7434263" y="4602163"/>
            <a:ext cx="1385887" cy="277812"/>
          </a:xfrm>
          <a:prstGeom prst="rect">
            <a:avLst/>
          </a:prstGeom>
          <a:noFill/>
          <a:ln w="9525">
            <a:solidFill>
              <a:schemeClr val="bg1">
                <a:lumMod val="50000"/>
              </a:schemeClr>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000"/>
              <a:t>Data Link</a:t>
            </a:r>
          </a:p>
        </p:txBody>
      </p:sp>
      <p:sp>
        <p:nvSpPr>
          <p:cNvPr id="32775" name="TextBox 35"/>
          <p:cNvSpPr txBox="1">
            <a:spLocks noChangeArrowheads="1"/>
          </p:cNvSpPr>
          <p:nvPr/>
        </p:nvSpPr>
        <p:spPr bwMode="auto">
          <a:xfrm>
            <a:off x="7299325" y="4278313"/>
            <a:ext cx="795338" cy="268287"/>
          </a:xfrm>
          <a:prstGeom prst="rect">
            <a:avLst/>
          </a:prstGeom>
          <a:solidFill>
            <a:schemeClr val="bg1"/>
          </a:solidFill>
          <a:ln w="2857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400"/>
              </a:lnSpc>
              <a:buFont typeface="Wingdings" charset="0"/>
              <a:buNone/>
            </a:pPr>
            <a:r>
              <a:rPr lang="en-US" sz="1000"/>
              <a:t>IPv4</a:t>
            </a:r>
          </a:p>
        </p:txBody>
      </p:sp>
      <p:sp>
        <p:nvSpPr>
          <p:cNvPr id="8" name="TextBox 35"/>
          <p:cNvSpPr txBox="1">
            <a:spLocks noChangeArrowheads="1"/>
          </p:cNvSpPr>
          <p:nvPr/>
        </p:nvSpPr>
        <p:spPr bwMode="auto">
          <a:xfrm>
            <a:off x="7391400" y="3962400"/>
            <a:ext cx="1371600" cy="246221"/>
          </a:xfrm>
          <a:prstGeom prst="rect">
            <a:avLst/>
          </a:prstGeom>
          <a:noFill/>
          <a:ln w="9525">
            <a:solidFill>
              <a:schemeClr val="bg1">
                <a:lumMod val="50000"/>
              </a:schemeClr>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buFont typeface="Wingdings" charset="0"/>
              <a:buNone/>
            </a:pPr>
            <a:r>
              <a:rPr lang="en-US" sz="1000" dirty="0"/>
              <a:t>Transport</a:t>
            </a:r>
          </a:p>
        </p:txBody>
      </p:sp>
      <p:sp>
        <p:nvSpPr>
          <p:cNvPr id="9" name="TextBox 35"/>
          <p:cNvSpPr txBox="1">
            <a:spLocks noChangeArrowheads="1"/>
          </p:cNvSpPr>
          <p:nvPr/>
        </p:nvSpPr>
        <p:spPr bwMode="auto">
          <a:xfrm>
            <a:off x="7391400" y="3657600"/>
            <a:ext cx="1385887" cy="279400"/>
          </a:xfrm>
          <a:prstGeom prst="rect">
            <a:avLst/>
          </a:prstGeom>
          <a:noFill/>
          <a:ln w="9525">
            <a:solidFill>
              <a:schemeClr val="bg1">
                <a:lumMod val="50000"/>
              </a:schemeClr>
            </a:solidFill>
            <a:miter lim="800000"/>
            <a:headEnd/>
            <a:tailEnd/>
          </a:ln>
        </p:spPr>
        <p:txBody>
          <a:bodyPr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500"/>
              </a:lnSpc>
              <a:buFont typeface="Wingdings" charset="0"/>
              <a:buNone/>
            </a:pPr>
            <a:r>
              <a:rPr lang="en-US" sz="1000" dirty="0"/>
              <a:t>Application</a:t>
            </a:r>
          </a:p>
        </p:txBody>
      </p:sp>
      <p:sp>
        <p:nvSpPr>
          <p:cNvPr id="32778" name="TextBox 106"/>
          <p:cNvSpPr txBox="1">
            <a:spLocks noChangeArrowheads="1"/>
          </p:cNvSpPr>
          <p:nvPr/>
        </p:nvSpPr>
        <p:spPr bwMode="auto">
          <a:xfrm>
            <a:off x="7586663" y="3284538"/>
            <a:ext cx="10699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400"/>
              <a:t>Dual Stack</a:t>
            </a:r>
          </a:p>
        </p:txBody>
      </p:sp>
      <p:sp>
        <p:nvSpPr>
          <p:cNvPr id="32779" name="TextBox 35"/>
          <p:cNvSpPr txBox="1">
            <a:spLocks noChangeArrowheads="1"/>
          </p:cNvSpPr>
          <p:nvPr/>
        </p:nvSpPr>
        <p:spPr bwMode="auto">
          <a:xfrm>
            <a:off x="8162925" y="4291013"/>
            <a:ext cx="795338" cy="266700"/>
          </a:xfrm>
          <a:prstGeom prst="rect">
            <a:avLst/>
          </a:prstGeom>
          <a:solidFill>
            <a:schemeClr val="bg1"/>
          </a:solidFill>
          <a:ln w="2857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gn="ctr" eaLnBrk="1" hangingPunct="1">
              <a:lnSpc>
                <a:spcPts val="1400"/>
              </a:lnSpc>
              <a:spcBef>
                <a:spcPct val="0"/>
              </a:spcBef>
              <a:buFont typeface="Wingdings" charset="0"/>
              <a:buNone/>
            </a:pPr>
            <a:r>
              <a:rPr lang="en-US" sz="1000"/>
              <a:t>IPv6</a:t>
            </a:r>
          </a:p>
        </p:txBody>
      </p:sp>
      <p:sp>
        <p:nvSpPr>
          <p:cNvPr id="32780" name="Content Placeholder 2"/>
          <p:cNvSpPr txBox="1">
            <a:spLocks/>
          </p:cNvSpPr>
          <p:nvPr/>
        </p:nvSpPr>
        <p:spPr bwMode="gray">
          <a:xfrm>
            <a:off x="457200" y="3581400"/>
            <a:ext cx="66294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sz="2400">
                <a:solidFill>
                  <a:schemeClr val="tx1"/>
                </a:solidFill>
                <a:latin typeface="Arial" charset="0"/>
                <a:ea typeface="ＭＳ Ｐゴシック" charset="0"/>
                <a:cs typeface="ＭＳ Ｐゴシック" charset="0"/>
              </a:defRPr>
            </a:lvl1pPr>
            <a:lvl2pPr marL="627063" indent="-225425" eaLnBrk="0" hangingPunct="0">
              <a:defRPr sz="2400">
                <a:solidFill>
                  <a:schemeClr val="tx1"/>
                </a:solidFill>
                <a:latin typeface="Arial" charset="0"/>
                <a:ea typeface="ＭＳ Ｐゴシック" charset="0"/>
              </a:defRPr>
            </a:lvl2pPr>
            <a:lvl3pPr marL="1084263" indent="-225425"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a:lnSpc>
                <a:spcPts val="2000"/>
              </a:lnSpc>
            </a:pPr>
            <a:r>
              <a:rPr lang="en-US" sz="2000" dirty="0"/>
              <a:t>Interoperability and Coexistence</a:t>
            </a:r>
          </a:p>
          <a:p>
            <a:pPr lvl="1">
              <a:lnSpc>
                <a:spcPts val="2000"/>
              </a:lnSpc>
              <a:spcBef>
                <a:spcPts val="600"/>
              </a:spcBef>
              <a:buClr>
                <a:schemeClr val="bg2"/>
              </a:buClr>
              <a:buFont typeface="Arial" charset="0"/>
              <a:buChar char="–"/>
            </a:pPr>
            <a:r>
              <a:rPr lang="en-US" sz="1600" dirty="0"/>
              <a:t>Y2K had flag day, find all 2-digit ‘year’ data - change to 4</a:t>
            </a:r>
          </a:p>
          <a:p>
            <a:pPr lvl="1">
              <a:lnSpc>
                <a:spcPts val="2000"/>
              </a:lnSpc>
              <a:spcBef>
                <a:spcPts val="600"/>
              </a:spcBef>
              <a:buClr>
                <a:schemeClr val="bg2"/>
              </a:buClr>
              <a:buFont typeface="Arial" charset="0"/>
              <a:buChar char="–"/>
            </a:pPr>
            <a:r>
              <a:rPr lang="en-US" sz="1600" b="1" dirty="0"/>
              <a:t>Everything </a:t>
            </a:r>
            <a:r>
              <a:rPr lang="en-US" sz="1600" dirty="0"/>
              <a:t>in the IP stack has to handle either – or both</a:t>
            </a:r>
          </a:p>
          <a:p>
            <a:pPr lvl="2">
              <a:lnSpc>
                <a:spcPts val="2000"/>
              </a:lnSpc>
              <a:spcBef>
                <a:spcPts val="600"/>
              </a:spcBef>
              <a:buClr>
                <a:schemeClr val="bg2"/>
              </a:buClr>
              <a:buFont typeface="Arial" charset="0"/>
              <a:buChar char="–"/>
            </a:pPr>
            <a:r>
              <a:rPr lang="en-US" sz="1600" dirty="0"/>
              <a:t>IPv4 devices may never be upgraded to IPv6</a:t>
            </a:r>
          </a:p>
          <a:p>
            <a:pPr lvl="2">
              <a:lnSpc>
                <a:spcPts val="2000"/>
              </a:lnSpc>
              <a:spcBef>
                <a:spcPts val="600"/>
              </a:spcBef>
              <a:buClr>
                <a:schemeClr val="bg2"/>
              </a:buClr>
              <a:buFont typeface="Arial" charset="0"/>
              <a:buChar char="–"/>
            </a:pPr>
            <a:r>
              <a:rPr lang="en-US" sz="1600" dirty="0"/>
              <a:t>IPv6-only devices may need to communicate with IPv4 devices</a:t>
            </a:r>
          </a:p>
          <a:p>
            <a:pPr lvl="1">
              <a:lnSpc>
                <a:spcPts val="2000"/>
              </a:lnSpc>
              <a:spcBef>
                <a:spcPts val="600"/>
              </a:spcBef>
              <a:buClr>
                <a:schemeClr val="bg2"/>
              </a:buClr>
              <a:buFont typeface="Arial" charset="0"/>
              <a:buChar char="–"/>
            </a:pPr>
            <a:r>
              <a:rPr lang="en-US" sz="1600" dirty="0"/>
              <a:t>Greenfield now with Large-scale/Carrier-grade NATS</a:t>
            </a:r>
          </a:p>
        </p:txBody>
      </p:sp>
    </p:spTree>
    <p:extLst>
      <p:ext uri="{BB962C8B-B14F-4D97-AF65-F5344CB8AC3E}">
        <p14:creationId xmlns:p14="http://schemas.microsoft.com/office/powerpoint/2010/main" val="39205670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5" name="AutoShape 85"/>
          <p:cNvSpPr>
            <a:spLocks noChangeArrowheads="1"/>
          </p:cNvSpPr>
          <p:nvPr/>
        </p:nvSpPr>
        <p:spPr bwMode="auto">
          <a:xfrm>
            <a:off x="3200400" y="5410200"/>
            <a:ext cx="3505200" cy="1295400"/>
          </a:xfrm>
          <a:prstGeom prst="roundRect">
            <a:avLst>
              <a:gd name="adj" fmla="val 16667"/>
            </a:avLst>
          </a:prstGeom>
          <a:solidFill>
            <a:srgbClr val="F1F2F5"/>
          </a:solidFill>
          <a:ln w="12700">
            <a:solidFill>
              <a:schemeClr val="tx1"/>
            </a:solidFill>
            <a:prstDash val="dash"/>
            <a:round/>
            <a:headEnd/>
            <a:tailEnd/>
          </a:ln>
          <a:effectLst>
            <a:outerShdw blurRad="63500" dist="38099" dir="2700000" algn="ctr" rotWithShape="0">
              <a:srgbClr val="000000">
                <a:alpha val="74998"/>
              </a:srgbClr>
            </a:outerShdw>
          </a:effectLst>
        </p:spPr>
        <p:txBody>
          <a:bodyPr wrap="none" anchor="ctr"/>
          <a:lstStyle/>
          <a:p>
            <a:pPr>
              <a:lnSpc>
                <a:spcPts val="1000"/>
              </a:lnSpc>
            </a:pPr>
            <a:endParaRPr lang="en-US"/>
          </a:p>
        </p:txBody>
      </p:sp>
      <p:sp>
        <p:nvSpPr>
          <p:cNvPr id="5178" name="AutoShape 58"/>
          <p:cNvSpPr>
            <a:spLocks noChangeArrowheads="1"/>
          </p:cNvSpPr>
          <p:nvPr/>
        </p:nvSpPr>
        <p:spPr bwMode="auto">
          <a:xfrm>
            <a:off x="381000" y="3200400"/>
            <a:ext cx="2667000" cy="3352800"/>
          </a:xfrm>
          <a:prstGeom prst="roundRect">
            <a:avLst>
              <a:gd name="adj" fmla="val 16667"/>
            </a:avLst>
          </a:prstGeom>
          <a:solidFill>
            <a:srgbClr val="F1F2F5"/>
          </a:solidFill>
          <a:ln w="12700">
            <a:solidFill>
              <a:schemeClr val="tx1"/>
            </a:solidFill>
            <a:prstDash val="dash"/>
            <a:round/>
            <a:headEnd/>
            <a:tailEnd/>
          </a:ln>
          <a:effectLst>
            <a:outerShdw blurRad="63500" dist="38099" dir="2700000" algn="ctr" rotWithShape="0">
              <a:srgbClr val="000000">
                <a:alpha val="74998"/>
              </a:srgbClr>
            </a:outerShdw>
          </a:effectLst>
        </p:spPr>
        <p:txBody>
          <a:bodyPr wrap="none" anchor="ctr"/>
          <a:lstStyle/>
          <a:p>
            <a:pPr>
              <a:lnSpc>
                <a:spcPts val="1000"/>
              </a:lnSpc>
            </a:pPr>
            <a:endParaRPr lang="en-US"/>
          </a:p>
        </p:txBody>
      </p:sp>
      <p:grpSp>
        <p:nvGrpSpPr>
          <p:cNvPr id="34820" name="Group 33"/>
          <p:cNvGrpSpPr>
            <a:grpSpLocks/>
          </p:cNvGrpSpPr>
          <p:nvPr/>
        </p:nvGrpSpPr>
        <p:grpSpPr bwMode="auto">
          <a:xfrm>
            <a:off x="1143000" y="3886200"/>
            <a:ext cx="1828800" cy="1828800"/>
            <a:chOff x="816" y="1281"/>
            <a:chExt cx="624" cy="422"/>
          </a:xfrm>
        </p:grpSpPr>
        <p:pic>
          <p:nvPicPr>
            <p:cNvPr id="34958"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59" name="Text Box 35"/>
            <p:cNvSpPr txBox="1">
              <a:spLocks noChangeArrowheads="1"/>
            </p:cNvSpPr>
            <p:nvPr/>
          </p:nvSpPr>
          <p:spPr bwMode="auto">
            <a:xfrm>
              <a:off x="864" y="1392"/>
              <a:ext cx="576"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pPr>
              <a:endParaRPr lang="en-US" sz="1000"/>
            </a:p>
          </p:txBody>
        </p:sp>
      </p:grpSp>
      <p:sp>
        <p:nvSpPr>
          <p:cNvPr id="5168" name="AutoShape 48"/>
          <p:cNvSpPr>
            <a:spLocks noChangeArrowheads="1"/>
          </p:cNvSpPr>
          <p:nvPr/>
        </p:nvSpPr>
        <p:spPr bwMode="auto">
          <a:xfrm>
            <a:off x="228600" y="838200"/>
            <a:ext cx="6096000" cy="2057400"/>
          </a:xfrm>
          <a:prstGeom prst="roundRect">
            <a:avLst>
              <a:gd name="adj" fmla="val 16667"/>
            </a:avLst>
          </a:prstGeom>
          <a:solidFill>
            <a:srgbClr val="F1F2F5"/>
          </a:solidFill>
          <a:ln w="12700">
            <a:solidFill>
              <a:schemeClr val="tx1"/>
            </a:solidFill>
            <a:prstDash val="dash"/>
            <a:round/>
            <a:headEnd/>
            <a:tailEnd/>
          </a:ln>
          <a:effectLst>
            <a:outerShdw blurRad="63500" dist="38099" dir="2700000" algn="ctr" rotWithShape="0">
              <a:srgbClr val="000000">
                <a:alpha val="74998"/>
              </a:srgbClr>
            </a:outerShdw>
          </a:effectLst>
        </p:spPr>
        <p:txBody>
          <a:bodyPr wrap="none" anchor="ctr"/>
          <a:lstStyle/>
          <a:p>
            <a:pPr>
              <a:lnSpc>
                <a:spcPts val="1000"/>
              </a:lnSpc>
            </a:pPr>
            <a:endParaRPr lang="en-US"/>
          </a:p>
        </p:txBody>
      </p:sp>
      <p:sp>
        <p:nvSpPr>
          <p:cNvPr id="34822" name="Rectangle 2"/>
          <p:cNvSpPr>
            <a:spLocks noGrp="1" noChangeArrowheads="1"/>
          </p:cNvSpPr>
          <p:nvPr>
            <p:ph type="title"/>
          </p:nvPr>
        </p:nvSpPr>
        <p:spPr>
          <a:xfrm>
            <a:off x="0" y="228600"/>
            <a:ext cx="5356225" cy="609600"/>
          </a:xfrm>
        </p:spPr>
        <p:txBody>
          <a:bodyPr/>
          <a:lstStyle/>
          <a:p>
            <a:r>
              <a:rPr lang="en-US" sz="2000" dirty="0">
                <a:latin typeface="Arial" charset="0"/>
                <a:ea typeface="ＭＳ Ｐゴシック" charset="0"/>
                <a:cs typeface="ＭＳ Ｐゴシック" charset="0"/>
              </a:rPr>
              <a:t>Internet Routing == ‘Routing by Rumor’…</a:t>
            </a:r>
          </a:p>
        </p:txBody>
      </p:sp>
      <p:sp>
        <p:nvSpPr>
          <p:cNvPr id="5146" name="AutoShape 26"/>
          <p:cNvSpPr>
            <a:spLocks noChangeArrowheads="1"/>
          </p:cNvSpPr>
          <p:nvPr/>
        </p:nvSpPr>
        <p:spPr bwMode="auto">
          <a:xfrm>
            <a:off x="304800" y="1219200"/>
            <a:ext cx="838200" cy="457200"/>
          </a:xfrm>
          <a:prstGeom prst="roundRect">
            <a:avLst>
              <a:gd name="adj" fmla="val 16667"/>
            </a:avLst>
          </a:prstGeom>
          <a:gradFill rotWithShape="0">
            <a:gsLst>
              <a:gs pos="0">
                <a:srgbClr val="D7F001"/>
              </a:gs>
              <a:gs pos="50000">
                <a:srgbClr val="D7F001">
                  <a:gamma/>
                  <a:shade val="79216"/>
                  <a:invGamma/>
                </a:srgbClr>
              </a:gs>
              <a:gs pos="100000">
                <a:srgbClr val="D7F001"/>
              </a:gs>
            </a:gsLst>
            <a:lin ang="5400000" scaled="1"/>
          </a:gradFill>
          <a:ln w="9525">
            <a:solidFill>
              <a:schemeClr val="tx1"/>
            </a:solidFill>
            <a:round/>
            <a:headEnd/>
            <a:tailEnd/>
          </a:ln>
          <a:effectLst>
            <a:outerShdw blurRad="63500" dist="38099" dir="2700000" algn="ctr" rotWithShape="0">
              <a:srgbClr val="000000">
                <a:alpha val="74998"/>
              </a:srgbClr>
            </a:outerShdw>
          </a:effectLst>
        </p:spPr>
        <p:txBody>
          <a:bodyPr wrap="none" anchor="ctr"/>
          <a:lstStyle/>
          <a:p>
            <a:pPr algn="ctr">
              <a:lnSpc>
                <a:spcPts val="1000"/>
              </a:lnSpc>
              <a:spcBef>
                <a:spcPct val="0"/>
              </a:spcBef>
              <a:buFont typeface="Wingdings" charset="0"/>
              <a:buNone/>
            </a:pPr>
            <a:r>
              <a:rPr lang="en-US" sz="1000"/>
              <a:t>IANA</a:t>
            </a:r>
          </a:p>
        </p:txBody>
      </p:sp>
      <p:sp>
        <p:nvSpPr>
          <p:cNvPr id="5149" name="AutoShape 29"/>
          <p:cNvSpPr>
            <a:spLocks noChangeArrowheads="1"/>
          </p:cNvSpPr>
          <p:nvPr/>
        </p:nvSpPr>
        <p:spPr bwMode="auto">
          <a:xfrm>
            <a:off x="3657600" y="1219200"/>
            <a:ext cx="838200" cy="457200"/>
          </a:xfrm>
          <a:prstGeom prst="roundRect">
            <a:avLst>
              <a:gd name="adj" fmla="val 16667"/>
            </a:avLst>
          </a:prstGeom>
          <a:gradFill rotWithShape="0">
            <a:gsLst>
              <a:gs pos="0">
                <a:srgbClr val="D7F001">
                  <a:gamma/>
                  <a:shade val="46275"/>
                  <a:invGamma/>
                </a:srgbClr>
              </a:gs>
              <a:gs pos="50000">
                <a:srgbClr val="D7F001"/>
              </a:gs>
              <a:gs pos="100000">
                <a:srgbClr val="D7F001">
                  <a:gamma/>
                  <a:shade val="46275"/>
                  <a:invGamma/>
                </a:srgbClr>
              </a:gs>
            </a:gsLst>
            <a:lin ang="5400000" scaled="1"/>
          </a:gradFill>
          <a:ln w="9525">
            <a:solidFill>
              <a:schemeClr val="tx1"/>
            </a:solidFill>
            <a:round/>
            <a:headEnd/>
            <a:tailEnd/>
          </a:ln>
          <a:effectLst>
            <a:outerShdw blurRad="63500" dist="38099" dir="2700000" algn="ctr" rotWithShape="0">
              <a:srgbClr val="000000">
                <a:alpha val="74998"/>
              </a:srgbClr>
            </a:outerShdw>
          </a:effectLst>
        </p:spPr>
        <p:txBody>
          <a:bodyPr wrap="none" anchor="ctr"/>
          <a:lstStyle/>
          <a:p>
            <a:pPr algn="ctr">
              <a:lnSpc>
                <a:spcPts val="1000"/>
              </a:lnSpc>
              <a:buFont typeface="Wingdings" charset="0"/>
              <a:buNone/>
            </a:pPr>
            <a:r>
              <a:rPr lang="en-US" sz="1000"/>
              <a:t>ISP/LIR/NIR</a:t>
            </a:r>
          </a:p>
        </p:txBody>
      </p:sp>
      <p:sp>
        <p:nvSpPr>
          <p:cNvPr id="5151" name="AutoShape 31"/>
          <p:cNvSpPr>
            <a:spLocks noChangeArrowheads="1"/>
          </p:cNvSpPr>
          <p:nvPr/>
        </p:nvSpPr>
        <p:spPr bwMode="auto">
          <a:xfrm>
            <a:off x="5257800" y="1219200"/>
            <a:ext cx="838200" cy="457200"/>
          </a:xfrm>
          <a:prstGeom prst="roundRect">
            <a:avLst>
              <a:gd name="adj" fmla="val 16667"/>
            </a:avLst>
          </a:prstGeom>
          <a:gradFill rotWithShape="0">
            <a:gsLst>
              <a:gs pos="0">
                <a:srgbClr val="D7F001">
                  <a:gamma/>
                  <a:shade val="46275"/>
                  <a:invGamma/>
                </a:srgbClr>
              </a:gs>
              <a:gs pos="50000">
                <a:srgbClr val="D7F001"/>
              </a:gs>
              <a:gs pos="100000">
                <a:srgbClr val="D7F001">
                  <a:gamma/>
                  <a:shade val="46275"/>
                  <a:invGamma/>
                </a:srgbClr>
              </a:gs>
            </a:gsLst>
            <a:lin ang="5400000" scaled="1"/>
          </a:gradFill>
          <a:ln w="9525">
            <a:solidFill>
              <a:schemeClr val="tx1"/>
            </a:solidFill>
            <a:round/>
            <a:headEnd/>
            <a:tailEnd/>
          </a:ln>
          <a:effectLst>
            <a:outerShdw blurRad="63500" dist="38099" dir="2700000" algn="ctr" rotWithShape="0">
              <a:srgbClr val="000000">
                <a:alpha val="74998"/>
              </a:srgbClr>
            </a:outerShdw>
          </a:effectLst>
        </p:spPr>
        <p:txBody>
          <a:bodyPr wrap="none" anchor="ctr"/>
          <a:lstStyle/>
          <a:p>
            <a:pPr algn="ctr">
              <a:lnSpc>
                <a:spcPts val="1000"/>
              </a:lnSpc>
              <a:buFont typeface="Wingdings" charset="0"/>
              <a:buNone/>
            </a:pPr>
            <a:r>
              <a:rPr lang="en-US" sz="1000"/>
              <a:t>ISP</a:t>
            </a:r>
          </a:p>
        </p:txBody>
      </p:sp>
      <p:sp>
        <p:nvSpPr>
          <p:cNvPr id="34826" name="AutoShape 32"/>
          <p:cNvSpPr>
            <a:spLocks noChangeArrowheads="1"/>
          </p:cNvSpPr>
          <p:nvPr/>
        </p:nvSpPr>
        <p:spPr bwMode="auto">
          <a:xfrm>
            <a:off x="1219200" y="1371600"/>
            <a:ext cx="609600" cy="228600"/>
          </a:xfrm>
          <a:prstGeom prst="rightArrow">
            <a:avLst>
              <a:gd name="adj1" fmla="val 50000"/>
              <a:gd name="adj2" fmla="val 66667"/>
            </a:avLst>
          </a:prstGeom>
          <a:solidFill>
            <a:srgbClr val="FCFB1E"/>
          </a:solidFill>
          <a:ln w="9525">
            <a:solidFill>
              <a:schemeClr val="tx1"/>
            </a:solidFill>
            <a:miter lim="800000"/>
            <a:headEnd/>
            <a:tailEnd/>
          </a:ln>
        </p:spPr>
        <p:txBody>
          <a:bodyPr wrap="none" anchor="ctr"/>
          <a:lstStyle/>
          <a:p>
            <a:pPr algn="ctr">
              <a:lnSpc>
                <a:spcPts val="1000"/>
              </a:lnSpc>
              <a:buFont typeface="Wingdings" charset="0"/>
              <a:buNone/>
            </a:pPr>
            <a:r>
              <a:rPr lang="en-US" sz="800"/>
              <a:t>Allocate</a:t>
            </a:r>
          </a:p>
        </p:txBody>
      </p:sp>
      <p:sp>
        <p:nvSpPr>
          <p:cNvPr id="34827" name="AutoShape 34"/>
          <p:cNvSpPr>
            <a:spLocks noChangeArrowheads="1"/>
          </p:cNvSpPr>
          <p:nvPr/>
        </p:nvSpPr>
        <p:spPr bwMode="auto">
          <a:xfrm>
            <a:off x="4572000" y="1371600"/>
            <a:ext cx="609600" cy="228600"/>
          </a:xfrm>
          <a:prstGeom prst="rightArrow">
            <a:avLst>
              <a:gd name="adj1" fmla="val 50000"/>
              <a:gd name="adj2" fmla="val 66667"/>
            </a:avLst>
          </a:prstGeom>
          <a:solidFill>
            <a:srgbClr val="FCFB1E"/>
          </a:solidFill>
          <a:ln w="9525">
            <a:solidFill>
              <a:schemeClr val="tx1"/>
            </a:solidFill>
            <a:miter lim="800000"/>
            <a:headEnd/>
            <a:tailEnd/>
          </a:ln>
        </p:spPr>
        <p:txBody>
          <a:bodyPr wrap="none" anchor="ctr"/>
          <a:lstStyle/>
          <a:p>
            <a:pPr algn="ctr">
              <a:lnSpc>
                <a:spcPts val="1000"/>
              </a:lnSpc>
              <a:buFont typeface="Wingdings" charset="0"/>
              <a:buNone/>
            </a:pPr>
            <a:r>
              <a:rPr lang="en-US" sz="800"/>
              <a:t>Allocate</a:t>
            </a:r>
          </a:p>
        </p:txBody>
      </p:sp>
      <p:sp>
        <p:nvSpPr>
          <p:cNvPr id="34828" name="AutoShape 40"/>
          <p:cNvSpPr>
            <a:spLocks noChangeArrowheads="1"/>
          </p:cNvSpPr>
          <p:nvPr/>
        </p:nvSpPr>
        <p:spPr bwMode="auto">
          <a:xfrm rot="5400000">
            <a:off x="419100" y="1943100"/>
            <a:ext cx="609600" cy="228600"/>
          </a:xfrm>
          <a:prstGeom prst="rightArrow">
            <a:avLst>
              <a:gd name="adj1" fmla="val 50000"/>
              <a:gd name="adj2" fmla="val 66667"/>
            </a:avLst>
          </a:prstGeom>
          <a:solidFill>
            <a:srgbClr val="D1D1D1"/>
          </a:solidFill>
          <a:ln w="9525">
            <a:solidFill>
              <a:schemeClr val="tx1"/>
            </a:solidFill>
            <a:miter lim="800000"/>
            <a:headEnd/>
            <a:tailEnd/>
          </a:ln>
        </p:spPr>
        <p:txBody>
          <a:bodyPr wrap="none" anchor="ctr"/>
          <a:lstStyle/>
          <a:p>
            <a:pPr algn="ctr">
              <a:lnSpc>
                <a:spcPts val="1000"/>
              </a:lnSpc>
              <a:buFont typeface="Wingdings" charset="0"/>
              <a:buNone/>
            </a:pPr>
            <a:r>
              <a:rPr lang="en-US" sz="800"/>
              <a:t>Legacy</a:t>
            </a:r>
          </a:p>
        </p:txBody>
      </p:sp>
      <p:sp>
        <p:nvSpPr>
          <p:cNvPr id="34829" name="AutoShape 42"/>
          <p:cNvSpPr>
            <a:spLocks noChangeArrowheads="1"/>
          </p:cNvSpPr>
          <p:nvPr/>
        </p:nvSpPr>
        <p:spPr bwMode="auto">
          <a:xfrm rot="5400000">
            <a:off x="5372100" y="1943100"/>
            <a:ext cx="609600" cy="228600"/>
          </a:xfrm>
          <a:prstGeom prst="rightArrow">
            <a:avLst>
              <a:gd name="adj1" fmla="val 50000"/>
              <a:gd name="adj2" fmla="val 66667"/>
            </a:avLst>
          </a:prstGeom>
          <a:solidFill>
            <a:srgbClr val="FCFB1E"/>
          </a:solidFill>
          <a:ln w="9525">
            <a:solidFill>
              <a:schemeClr val="tx1"/>
            </a:solidFill>
            <a:miter lim="800000"/>
            <a:headEnd/>
            <a:tailEnd/>
          </a:ln>
        </p:spPr>
        <p:txBody>
          <a:bodyPr wrap="none" anchor="ctr"/>
          <a:lstStyle/>
          <a:p>
            <a:pPr algn="ctr">
              <a:lnSpc>
                <a:spcPts val="1000"/>
              </a:lnSpc>
              <a:buFont typeface="Wingdings" charset="0"/>
              <a:buNone/>
            </a:pPr>
            <a:r>
              <a:rPr lang="en-US" sz="800"/>
              <a:t>Assign</a:t>
            </a:r>
          </a:p>
        </p:txBody>
      </p:sp>
      <p:sp>
        <p:nvSpPr>
          <p:cNvPr id="5163" name="AutoShape 43"/>
          <p:cNvSpPr>
            <a:spLocks noChangeArrowheads="1"/>
          </p:cNvSpPr>
          <p:nvPr/>
        </p:nvSpPr>
        <p:spPr bwMode="auto">
          <a:xfrm>
            <a:off x="1852613" y="909638"/>
            <a:ext cx="1081087" cy="1136650"/>
          </a:xfrm>
          <a:prstGeom prst="roundRect">
            <a:avLst>
              <a:gd name="adj" fmla="val 16667"/>
            </a:avLst>
          </a:prstGeom>
          <a:solidFill>
            <a:srgbClr val="FCFB1E"/>
          </a:solidFill>
          <a:ln w="9525">
            <a:solidFill>
              <a:schemeClr val="tx1"/>
            </a:solidFill>
            <a:round/>
            <a:headEnd/>
            <a:tailEnd/>
          </a:ln>
          <a:effectLst>
            <a:outerShdw blurRad="63500" dist="38099" dir="2700000" algn="ctr" rotWithShape="0">
              <a:srgbClr val="000000">
                <a:alpha val="74998"/>
              </a:srgbClr>
            </a:outerShdw>
          </a:effectLst>
        </p:spPr>
        <p:txBody>
          <a:bodyPr anchor="ctr">
            <a:spAutoFit/>
          </a:bodyPr>
          <a:lstStyle/>
          <a:p>
            <a:pPr algn="ctr">
              <a:lnSpc>
                <a:spcPts val="1000"/>
              </a:lnSpc>
              <a:buFont typeface="Wingdings" charset="0"/>
              <a:buNone/>
            </a:pPr>
            <a:r>
              <a:rPr lang="en-US" sz="1000" dirty="0"/>
              <a:t>Regional Internet Registries (RIR)</a:t>
            </a:r>
          </a:p>
          <a:p>
            <a:pPr algn="ctr">
              <a:lnSpc>
                <a:spcPts val="1000"/>
              </a:lnSpc>
              <a:buFont typeface="Wingdings" charset="0"/>
              <a:buNone/>
            </a:pPr>
            <a:r>
              <a:rPr lang="en-US" sz="800" dirty="0" err="1"/>
              <a:t>AfriNIC</a:t>
            </a:r>
            <a:r>
              <a:rPr lang="en-US" sz="800" dirty="0"/>
              <a:t>, APNIC, ARIN, LACNIC, RIPE NCC</a:t>
            </a:r>
          </a:p>
        </p:txBody>
      </p:sp>
      <p:sp>
        <p:nvSpPr>
          <p:cNvPr id="34831" name="AutoShape 44"/>
          <p:cNvSpPr>
            <a:spLocks noChangeArrowheads="1"/>
          </p:cNvSpPr>
          <p:nvPr/>
        </p:nvSpPr>
        <p:spPr bwMode="auto">
          <a:xfrm>
            <a:off x="2971800" y="1371600"/>
            <a:ext cx="609600" cy="228600"/>
          </a:xfrm>
          <a:prstGeom prst="rightArrow">
            <a:avLst>
              <a:gd name="adj1" fmla="val 50000"/>
              <a:gd name="adj2" fmla="val 66667"/>
            </a:avLst>
          </a:prstGeom>
          <a:solidFill>
            <a:srgbClr val="FCFB1E"/>
          </a:solidFill>
          <a:ln w="9525">
            <a:solidFill>
              <a:schemeClr val="tx1"/>
            </a:solidFill>
            <a:miter lim="800000"/>
            <a:headEnd/>
            <a:tailEnd/>
          </a:ln>
        </p:spPr>
        <p:txBody>
          <a:bodyPr wrap="none" anchor="ctr"/>
          <a:lstStyle/>
          <a:p>
            <a:pPr algn="ctr">
              <a:lnSpc>
                <a:spcPts val="1000"/>
              </a:lnSpc>
              <a:buFont typeface="Wingdings" charset="0"/>
              <a:buNone/>
            </a:pPr>
            <a:r>
              <a:rPr lang="en-US" sz="800"/>
              <a:t>Allocate</a:t>
            </a:r>
          </a:p>
        </p:txBody>
      </p:sp>
      <p:sp>
        <p:nvSpPr>
          <p:cNvPr id="34832" name="AutoShape 45"/>
          <p:cNvSpPr>
            <a:spLocks noChangeArrowheads="1"/>
          </p:cNvSpPr>
          <p:nvPr/>
        </p:nvSpPr>
        <p:spPr bwMode="auto">
          <a:xfrm rot="5400000">
            <a:off x="2174081" y="2223294"/>
            <a:ext cx="461963" cy="219075"/>
          </a:xfrm>
          <a:prstGeom prst="rightArrow">
            <a:avLst>
              <a:gd name="adj1" fmla="val 50000"/>
              <a:gd name="adj2" fmla="val 66951"/>
            </a:avLst>
          </a:prstGeom>
          <a:solidFill>
            <a:srgbClr val="FCFB1E"/>
          </a:solidFill>
          <a:ln w="9525">
            <a:solidFill>
              <a:schemeClr val="tx1"/>
            </a:solidFill>
            <a:miter lim="800000"/>
            <a:headEnd/>
            <a:tailEnd/>
          </a:ln>
        </p:spPr>
        <p:txBody>
          <a:bodyPr wrap="none" anchor="ctr"/>
          <a:lstStyle/>
          <a:p>
            <a:pPr algn="ctr">
              <a:lnSpc>
                <a:spcPts val="1000"/>
              </a:lnSpc>
              <a:buFont typeface="Wingdings" charset="0"/>
              <a:buNone/>
            </a:pPr>
            <a:r>
              <a:rPr lang="en-US" sz="800"/>
              <a:t>Assign</a:t>
            </a:r>
          </a:p>
        </p:txBody>
      </p:sp>
      <p:sp>
        <p:nvSpPr>
          <p:cNvPr id="34833" name="AutoShape 46"/>
          <p:cNvSpPr>
            <a:spLocks noChangeArrowheads="1"/>
          </p:cNvSpPr>
          <p:nvPr/>
        </p:nvSpPr>
        <p:spPr bwMode="auto">
          <a:xfrm>
            <a:off x="533400" y="2578100"/>
            <a:ext cx="5486400" cy="228600"/>
          </a:xfrm>
          <a:prstGeom prst="roundRect">
            <a:avLst>
              <a:gd name="adj" fmla="val 16667"/>
            </a:avLst>
          </a:prstGeom>
          <a:solidFill>
            <a:srgbClr val="D1D1D1"/>
          </a:solidFill>
          <a:ln w="9525">
            <a:solidFill>
              <a:schemeClr val="tx1"/>
            </a:solidFill>
            <a:round/>
            <a:headEnd/>
            <a:tailEnd/>
          </a:ln>
        </p:spPr>
        <p:txBody>
          <a:bodyPr wrap="none" anchor="ctr"/>
          <a:lstStyle/>
          <a:p>
            <a:pPr algn="ctr">
              <a:lnSpc>
                <a:spcPts val="1000"/>
              </a:lnSpc>
              <a:buFont typeface="Wingdings" charset="0"/>
              <a:buNone/>
            </a:pPr>
            <a:r>
              <a:rPr lang="en-US" sz="1200"/>
              <a:t>End Site</a:t>
            </a:r>
          </a:p>
        </p:txBody>
      </p:sp>
      <p:sp>
        <p:nvSpPr>
          <p:cNvPr id="34834" name="Line 51"/>
          <p:cNvSpPr>
            <a:spLocks noChangeShapeType="1"/>
          </p:cNvSpPr>
          <p:nvPr/>
        </p:nvSpPr>
        <p:spPr bwMode="auto">
          <a:xfrm>
            <a:off x="4267200" y="1676400"/>
            <a:ext cx="1382713" cy="1984375"/>
          </a:xfrm>
          <a:prstGeom prst="line">
            <a:avLst/>
          </a:prstGeom>
          <a:noFill/>
          <a:ln w="28575">
            <a:solidFill>
              <a:schemeClr val="tx1"/>
            </a:solidFill>
            <a:prstDash val="sysDot"/>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5" name="Line 52"/>
          <p:cNvSpPr>
            <a:spLocks noChangeShapeType="1"/>
          </p:cNvSpPr>
          <p:nvPr/>
        </p:nvSpPr>
        <p:spPr bwMode="auto">
          <a:xfrm>
            <a:off x="5867400" y="1676400"/>
            <a:ext cx="53975" cy="2011363"/>
          </a:xfrm>
          <a:prstGeom prst="line">
            <a:avLst/>
          </a:prstGeom>
          <a:noFill/>
          <a:ln w="28575">
            <a:solidFill>
              <a:schemeClr val="tx1"/>
            </a:solidFill>
            <a:prstDash val="sysDot"/>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34836"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68663"/>
            <a:ext cx="6302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4102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38" name="Group 33"/>
          <p:cNvGrpSpPr>
            <a:grpSpLocks/>
          </p:cNvGrpSpPr>
          <p:nvPr/>
        </p:nvGrpSpPr>
        <p:grpSpPr bwMode="auto">
          <a:xfrm>
            <a:off x="1209675" y="5715000"/>
            <a:ext cx="838200" cy="762000"/>
            <a:chOff x="816" y="1281"/>
            <a:chExt cx="624" cy="422"/>
          </a:xfrm>
        </p:grpSpPr>
        <p:pic>
          <p:nvPicPr>
            <p:cNvPr id="34956"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57" name="Text Box 35"/>
            <p:cNvSpPr txBox="1">
              <a:spLocks noChangeArrowheads="1"/>
            </p:cNvSpPr>
            <p:nvPr/>
          </p:nvSpPr>
          <p:spPr bwMode="auto">
            <a:xfrm>
              <a:off x="864" y="1392"/>
              <a:ext cx="5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pPr>
              <a:endParaRPr lang="en-US" sz="1000"/>
            </a:p>
          </p:txBody>
        </p:sp>
      </p:grpSp>
      <p:grpSp>
        <p:nvGrpSpPr>
          <p:cNvPr id="34839" name="Group 33"/>
          <p:cNvGrpSpPr>
            <a:grpSpLocks/>
          </p:cNvGrpSpPr>
          <p:nvPr/>
        </p:nvGrpSpPr>
        <p:grpSpPr bwMode="auto">
          <a:xfrm>
            <a:off x="2133600" y="5715000"/>
            <a:ext cx="1219200" cy="762000"/>
            <a:chOff x="816" y="1281"/>
            <a:chExt cx="624" cy="422"/>
          </a:xfrm>
        </p:grpSpPr>
        <p:pic>
          <p:nvPicPr>
            <p:cNvPr id="34954"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55" name="Text Box 35"/>
            <p:cNvSpPr txBox="1">
              <a:spLocks noChangeArrowheads="1"/>
            </p:cNvSpPr>
            <p:nvPr/>
          </p:nvSpPr>
          <p:spPr bwMode="auto">
            <a:xfrm>
              <a:off x="864" y="1392"/>
              <a:ext cx="5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pPr>
              <a:endParaRPr lang="en-US" sz="1000"/>
            </a:p>
          </p:txBody>
        </p:sp>
      </p:grpSp>
      <p:grpSp>
        <p:nvGrpSpPr>
          <p:cNvPr id="34840" name="Group 33"/>
          <p:cNvGrpSpPr>
            <a:grpSpLocks/>
          </p:cNvGrpSpPr>
          <p:nvPr/>
        </p:nvGrpSpPr>
        <p:grpSpPr bwMode="auto">
          <a:xfrm>
            <a:off x="457200" y="5105400"/>
            <a:ext cx="838200" cy="762000"/>
            <a:chOff x="816" y="1281"/>
            <a:chExt cx="624" cy="422"/>
          </a:xfrm>
        </p:grpSpPr>
        <p:pic>
          <p:nvPicPr>
            <p:cNvPr id="34952"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53" name="Text Box 35"/>
            <p:cNvSpPr txBox="1">
              <a:spLocks noChangeArrowheads="1"/>
            </p:cNvSpPr>
            <p:nvPr/>
          </p:nvSpPr>
          <p:spPr bwMode="auto">
            <a:xfrm>
              <a:off x="864" y="1392"/>
              <a:ext cx="5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pPr>
              <a:endParaRPr lang="en-US" sz="1000"/>
            </a:p>
          </p:txBody>
        </p:sp>
      </p:grpSp>
      <p:pic>
        <p:nvPicPr>
          <p:cNvPr id="3484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7912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3213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0927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5720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58674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4102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51816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8006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9" name="Text Box 81"/>
          <p:cNvSpPr txBox="1">
            <a:spLocks noChangeArrowheads="1"/>
          </p:cNvSpPr>
          <p:nvPr/>
        </p:nvSpPr>
        <p:spPr bwMode="auto">
          <a:xfrm>
            <a:off x="2438400" y="3962400"/>
            <a:ext cx="558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buFont typeface="Wingdings" charset="0"/>
              <a:buNone/>
            </a:pPr>
            <a:r>
              <a:rPr lang="en-US" sz="1200"/>
              <a:t>ISP 1</a:t>
            </a:r>
          </a:p>
        </p:txBody>
      </p:sp>
      <p:sp>
        <p:nvSpPr>
          <p:cNvPr id="34850" name="Text Box 82"/>
          <p:cNvSpPr txBox="1">
            <a:spLocks noChangeArrowheads="1"/>
          </p:cNvSpPr>
          <p:nvPr/>
        </p:nvSpPr>
        <p:spPr bwMode="auto">
          <a:xfrm>
            <a:off x="457200" y="5181600"/>
            <a:ext cx="488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buFont typeface="Wingdings" charset="0"/>
              <a:buNone/>
            </a:pPr>
            <a:r>
              <a:rPr lang="en-US" sz="1200"/>
              <a:t>AS2</a:t>
            </a:r>
          </a:p>
        </p:txBody>
      </p:sp>
      <p:sp>
        <p:nvSpPr>
          <p:cNvPr id="34851" name="Text Box 83"/>
          <p:cNvSpPr txBox="1">
            <a:spLocks noChangeArrowheads="1"/>
          </p:cNvSpPr>
          <p:nvPr/>
        </p:nvSpPr>
        <p:spPr bwMode="auto">
          <a:xfrm>
            <a:off x="1371600" y="6172200"/>
            <a:ext cx="488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buFont typeface="Wingdings" charset="0"/>
              <a:buNone/>
            </a:pPr>
            <a:r>
              <a:rPr lang="en-US" sz="1200"/>
              <a:t>AS3</a:t>
            </a:r>
          </a:p>
        </p:txBody>
      </p:sp>
      <p:sp>
        <p:nvSpPr>
          <p:cNvPr id="34852" name="Text Box 84"/>
          <p:cNvSpPr txBox="1">
            <a:spLocks noChangeArrowheads="1"/>
          </p:cNvSpPr>
          <p:nvPr/>
        </p:nvSpPr>
        <p:spPr bwMode="auto">
          <a:xfrm>
            <a:off x="2576513" y="6202363"/>
            <a:ext cx="488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buFont typeface="Wingdings" charset="0"/>
              <a:buNone/>
            </a:pPr>
            <a:r>
              <a:rPr lang="en-US" sz="1200"/>
              <a:t>AS4</a:t>
            </a:r>
          </a:p>
        </p:txBody>
      </p:sp>
      <p:grpSp>
        <p:nvGrpSpPr>
          <p:cNvPr id="34853" name="Group 33"/>
          <p:cNvGrpSpPr>
            <a:grpSpLocks/>
          </p:cNvGrpSpPr>
          <p:nvPr/>
        </p:nvGrpSpPr>
        <p:grpSpPr bwMode="auto">
          <a:xfrm>
            <a:off x="3276600" y="5638800"/>
            <a:ext cx="838200" cy="762000"/>
            <a:chOff x="816" y="1281"/>
            <a:chExt cx="624" cy="422"/>
          </a:xfrm>
        </p:grpSpPr>
        <p:pic>
          <p:nvPicPr>
            <p:cNvPr id="34950"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51" name="Text Box 35"/>
            <p:cNvSpPr txBox="1">
              <a:spLocks noChangeArrowheads="1"/>
            </p:cNvSpPr>
            <p:nvPr/>
          </p:nvSpPr>
          <p:spPr bwMode="auto">
            <a:xfrm>
              <a:off x="864" y="1392"/>
              <a:ext cx="5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pPr>
              <a:endParaRPr lang="en-US" sz="1000"/>
            </a:p>
          </p:txBody>
        </p:sp>
      </p:grpSp>
      <p:pic>
        <p:nvPicPr>
          <p:cNvPr id="3485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60071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5" name="Text Box 90"/>
          <p:cNvSpPr txBox="1">
            <a:spLocks noChangeArrowheads="1"/>
          </p:cNvSpPr>
          <p:nvPr/>
        </p:nvSpPr>
        <p:spPr bwMode="auto">
          <a:xfrm>
            <a:off x="3429000" y="6096000"/>
            <a:ext cx="558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buFont typeface="Wingdings" charset="0"/>
              <a:buNone/>
            </a:pPr>
            <a:r>
              <a:rPr lang="en-US" sz="1200"/>
              <a:t>ISP 3</a:t>
            </a:r>
          </a:p>
        </p:txBody>
      </p:sp>
      <p:pic>
        <p:nvPicPr>
          <p:cNvPr id="3485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56388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60071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3" name="AutoShape 93"/>
          <p:cNvSpPr>
            <a:spLocks noChangeArrowheads="1"/>
          </p:cNvSpPr>
          <p:nvPr/>
        </p:nvSpPr>
        <p:spPr bwMode="auto">
          <a:xfrm>
            <a:off x="3200400" y="4114800"/>
            <a:ext cx="1524000" cy="1143000"/>
          </a:xfrm>
          <a:prstGeom prst="roundRect">
            <a:avLst>
              <a:gd name="adj" fmla="val 16667"/>
            </a:avLst>
          </a:prstGeom>
          <a:solidFill>
            <a:srgbClr val="F1F2F5"/>
          </a:solidFill>
          <a:ln w="12700">
            <a:solidFill>
              <a:schemeClr val="tx1"/>
            </a:solidFill>
            <a:prstDash val="dash"/>
            <a:round/>
            <a:headEnd/>
            <a:tailEnd/>
          </a:ln>
          <a:effectLst>
            <a:outerShdw blurRad="63500" dist="38099" dir="2700000" algn="ctr" rotWithShape="0">
              <a:srgbClr val="000000">
                <a:alpha val="74998"/>
              </a:srgbClr>
            </a:outerShdw>
          </a:effectLst>
        </p:spPr>
        <p:txBody>
          <a:bodyPr wrap="none" anchor="ctr"/>
          <a:lstStyle/>
          <a:p>
            <a:pPr>
              <a:lnSpc>
                <a:spcPts val="1000"/>
              </a:lnSpc>
            </a:pPr>
            <a:endParaRPr lang="en-US"/>
          </a:p>
        </p:txBody>
      </p:sp>
      <p:grpSp>
        <p:nvGrpSpPr>
          <p:cNvPr id="34859" name="Group 33"/>
          <p:cNvGrpSpPr>
            <a:grpSpLocks/>
          </p:cNvGrpSpPr>
          <p:nvPr/>
        </p:nvGrpSpPr>
        <p:grpSpPr bwMode="auto">
          <a:xfrm>
            <a:off x="3276600" y="4343400"/>
            <a:ext cx="838200" cy="762000"/>
            <a:chOff x="816" y="1281"/>
            <a:chExt cx="624" cy="422"/>
          </a:xfrm>
        </p:grpSpPr>
        <p:pic>
          <p:nvPicPr>
            <p:cNvPr id="34948"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49" name="Text Box 35"/>
            <p:cNvSpPr txBox="1">
              <a:spLocks noChangeArrowheads="1"/>
            </p:cNvSpPr>
            <p:nvPr/>
          </p:nvSpPr>
          <p:spPr bwMode="auto">
            <a:xfrm>
              <a:off x="864" y="1392"/>
              <a:ext cx="5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pPr>
              <a:endParaRPr lang="en-US" sz="1000"/>
            </a:p>
          </p:txBody>
        </p:sp>
      </p:grpSp>
      <p:pic>
        <p:nvPicPr>
          <p:cNvPr id="3486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7117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61" name="Text Box 98"/>
          <p:cNvSpPr txBox="1">
            <a:spLocks noChangeArrowheads="1"/>
          </p:cNvSpPr>
          <p:nvPr/>
        </p:nvSpPr>
        <p:spPr bwMode="auto">
          <a:xfrm>
            <a:off x="3429000" y="4800600"/>
            <a:ext cx="558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buFont typeface="Wingdings" charset="0"/>
              <a:buNone/>
            </a:pPr>
            <a:r>
              <a:rPr lang="en-US" sz="1200"/>
              <a:t>ISP 2</a:t>
            </a:r>
          </a:p>
        </p:txBody>
      </p:sp>
      <p:pic>
        <p:nvPicPr>
          <p:cNvPr id="3486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3434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63" name="Group 33"/>
          <p:cNvGrpSpPr>
            <a:grpSpLocks/>
          </p:cNvGrpSpPr>
          <p:nvPr/>
        </p:nvGrpSpPr>
        <p:grpSpPr bwMode="auto">
          <a:xfrm>
            <a:off x="4176713" y="4191000"/>
            <a:ext cx="533400" cy="457200"/>
            <a:chOff x="816" y="1281"/>
            <a:chExt cx="624" cy="422"/>
          </a:xfrm>
        </p:grpSpPr>
        <p:pic>
          <p:nvPicPr>
            <p:cNvPr id="34946"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47" name="Text Box 35"/>
            <p:cNvSpPr txBox="1">
              <a:spLocks noChangeArrowheads="1"/>
            </p:cNvSpPr>
            <p:nvPr/>
          </p:nvSpPr>
          <p:spPr bwMode="auto">
            <a:xfrm>
              <a:off x="864" y="1392"/>
              <a:ext cx="57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pPr>
              <a:endParaRPr lang="en-US" sz="1000"/>
            </a:p>
          </p:txBody>
        </p:sp>
      </p:grpSp>
      <p:sp>
        <p:nvSpPr>
          <p:cNvPr id="34864" name="Text Box 110"/>
          <p:cNvSpPr txBox="1">
            <a:spLocks noChangeArrowheads="1"/>
          </p:cNvSpPr>
          <p:nvPr/>
        </p:nvSpPr>
        <p:spPr bwMode="auto">
          <a:xfrm>
            <a:off x="4252913" y="4373563"/>
            <a:ext cx="488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buFont typeface="Wingdings" charset="0"/>
              <a:buNone/>
            </a:pPr>
            <a:r>
              <a:rPr lang="en-US" sz="1200"/>
              <a:t>AS5</a:t>
            </a:r>
          </a:p>
        </p:txBody>
      </p:sp>
      <p:pic>
        <p:nvPicPr>
          <p:cNvPr id="3486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3434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66" name="Group 33"/>
          <p:cNvGrpSpPr>
            <a:grpSpLocks/>
          </p:cNvGrpSpPr>
          <p:nvPr/>
        </p:nvGrpSpPr>
        <p:grpSpPr bwMode="auto">
          <a:xfrm>
            <a:off x="4191000" y="4724400"/>
            <a:ext cx="533400" cy="762000"/>
            <a:chOff x="816" y="1281"/>
            <a:chExt cx="624" cy="422"/>
          </a:xfrm>
        </p:grpSpPr>
        <p:pic>
          <p:nvPicPr>
            <p:cNvPr id="34944"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45" name="Text Box 35"/>
            <p:cNvSpPr txBox="1">
              <a:spLocks noChangeArrowheads="1"/>
            </p:cNvSpPr>
            <p:nvPr/>
          </p:nvSpPr>
          <p:spPr bwMode="auto">
            <a:xfrm>
              <a:off x="864" y="1392"/>
              <a:ext cx="5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pPr>
              <a:endParaRPr lang="en-US" sz="1000"/>
            </a:p>
          </p:txBody>
        </p:sp>
      </p:grpSp>
      <p:sp>
        <p:nvSpPr>
          <p:cNvPr id="34867" name="Text Box 116"/>
          <p:cNvSpPr txBox="1">
            <a:spLocks noChangeArrowheads="1"/>
          </p:cNvSpPr>
          <p:nvPr/>
        </p:nvSpPr>
        <p:spPr bwMode="auto">
          <a:xfrm>
            <a:off x="4252913" y="4906963"/>
            <a:ext cx="488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buFont typeface="Wingdings" charset="0"/>
              <a:buNone/>
            </a:pPr>
            <a:r>
              <a:rPr lang="en-US" sz="1200"/>
              <a:t>AS6</a:t>
            </a:r>
          </a:p>
        </p:txBody>
      </p:sp>
      <p:pic>
        <p:nvPicPr>
          <p:cNvPr id="3486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1816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9403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70" name="Group 33"/>
          <p:cNvGrpSpPr>
            <a:grpSpLocks/>
          </p:cNvGrpSpPr>
          <p:nvPr/>
        </p:nvGrpSpPr>
        <p:grpSpPr bwMode="auto">
          <a:xfrm>
            <a:off x="4191000" y="5486400"/>
            <a:ext cx="533400" cy="457200"/>
            <a:chOff x="816" y="1281"/>
            <a:chExt cx="624" cy="422"/>
          </a:xfrm>
        </p:grpSpPr>
        <p:pic>
          <p:nvPicPr>
            <p:cNvPr id="34942"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43" name="Text Box 35"/>
            <p:cNvSpPr txBox="1">
              <a:spLocks noChangeArrowheads="1"/>
            </p:cNvSpPr>
            <p:nvPr/>
          </p:nvSpPr>
          <p:spPr bwMode="auto">
            <a:xfrm>
              <a:off x="864" y="1392"/>
              <a:ext cx="57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pPr>
              <a:endParaRPr lang="en-US" sz="1000"/>
            </a:p>
          </p:txBody>
        </p:sp>
      </p:grpSp>
      <p:sp>
        <p:nvSpPr>
          <p:cNvPr id="34871" name="Text Box 122"/>
          <p:cNvSpPr txBox="1">
            <a:spLocks noChangeArrowheads="1"/>
          </p:cNvSpPr>
          <p:nvPr/>
        </p:nvSpPr>
        <p:spPr bwMode="auto">
          <a:xfrm>
            <a:off x="4191000" y="5592763"/>
            <a:ext cx="6016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buFont typeface="Wingdings 2" charset="0"/>
              <a:buNone/>
            </a:pPr>
            <a:r>
              <a:rPr lang="en-US" sz="1200"/>
              <a:t> ISP 4</a:t>
            </a:r>
          </a:p>
        </p:txBody>
      </p:sp>
      <p:pic>
        <p:nvPicPr>
          <p:cNvPr id="3487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7688" y="54864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7023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74" name="Group 33"/>
          <p:cNvGrpSpPr>
            <a:grpSpLocks/>
          </p:cNvGrpSpPr>
          <p:nvPr/>
        </p:nvGrpSpPr>
        <p:grpSpPr bwMode="auto">
          <a:xfrm>
            <a:off x="4191000" y="6019800"/>
            <a:ext cx="533400" cy="457200"/>
            <a:chOff x="816" y="1281"/>
            <a:chExt cx="624" cy="422"/>
          </a:xfrm>
        </p:grpSpPr>
        <p:pic>
          <p:nvPicPr>
            <p:cNvPr id="34940"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41" name="Text Box 35"/>
            <p:cNvSpPr txBox="1">
              <a:spLocks noChangeArrowheads="1"/>
            </p:cNvSpPr>
            <p:nvPr/>
          </p:nvSpPr>
          <p:spPr bwMode="auto">
            <a:xfrm>
              <a:off x="864" y="1392"/>
              <a:ext cx="57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pPr>
              <a:endParaRPr lang="en-US" sz="1000"/>
            </a:p>
          </p:txBody>
        </p:sp>
      </p:grpSp>
      <p:sp>
        <p:nvSpPr>
          <p:cNvPr id="34875" name="Text Box 128"/>
          <p:cNvSpPr txBox="1">
            <a:spLocks noChangeArrowheads="1"/>
          </p:cNvSpPr>
          <p:nvPr/>
        </p:nvSpPr>
        <p:spPr bwMode="auto">
          <a:xfrm>
            <a:off x="4267200" y="6202363"/>
            <a:ext cx="488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buFont typeface="Wingdings" charset="0"/>
              <a:buNone/>
            </a:pPr>
            <a:r>
              <a:rPr lang="en-US" sz="1200"/>
              <a:t>AS7</a:t>
            </a:r>
          </a:p>
        </p:txBody>
      </p:sp>
      <p:pic>
        <p:nvPicPr>
          <p:cNvPr id="3487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62357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7785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60198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4196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7244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5" name="AutoShape 135"/>
          <p:cNvSpPr>
            <a:spLocks noChangeArrowheads="1"/>
          </p:cNvSpPr>
          <p:nvPr/>
        </p:nvSpPr>
        <p:spPr bwMode="auto">
          <a:xfrm>
            <a:off x="4876800" y="5486400"/>
            <a:ext cx="1652588" cy="1066800"/>
          </a:xfrm>
          <a:prstGeom prst="roundRect">
            <a:avLst>
              <a:gd name="adj" fmla="val 16667"/>
            </a:avLst>
          </a:prstGeom>
          <a:solidFill>
            <a:srgbClr val="F1F2F5"/>
          </a:solidFill>
          <a:ln w="12700">
            <a:solidFill>
              <a:schemeClr val="tx1"/>
            </a:solidFill>
            <a:prstDash val="dash"/>
            <a:round/>
            <a:headEnd/>
            <a:tailEnd/>
          </a:ln>
          <a:effectLst>
            <a:outerShdw blurRad="63500" dist="38099" dir="2700000" algn="ctr" rotWithShape="0">
              <a:srgbClr val="000000">
                <a:alpha val="74998"/>
              </a:srgbClr>
            </a:outerShdw>
          </a:effectLst>
        </p:spPr>
        <p:txBody>
          <a:bodyPr wrap="none" anchor="ctr"/>
          <a:lstStyle/>
          <a:p>
            <a:pPr>
              <a:lnSpc>
                <a:spcPts val="1000"/>
              </a:lnSpc>
            </a:pPr>
            <a:endParaRPr lang="en-US"/>
          </a:p>
        </p:txBody>
      </p:sp>
      <p:grpSp>
        <p:nvGrpSpPr>
          <p:cNvPr id="34882" name="Group 33"/>
          <p:cNvGrpSpPr>
            <a:grpSpLocks/>
          </p:cNvGrpSpPr>
          <p:nvPr/>
        </p:nvGrpSpPr>
        <p:grpSpPr bwMode="auto">
          <a:xfrm>
            <a:off x="5005388" y="5638800"/>
            <a:ext cx="838200" cy="762000"/>
            <a:chOff x="816" y="1281"/>
            <a:chExt cx="624" cy="422"/>
          </a:xfrm>
        </p:grpSpPr>
        <p:pic>
          <p:nvPicPr>
            <p:cNvPr id="34938"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39" name="Text Box 35"/>
            <p:cNvSpPr txBox="1">
              <a:spLocks noChangeArrowheads="1"/>
            </p:cNvSpPr>
            <p:nvPr/>
          </p:nvSpPr>
          <p:spPr bwMode="auto">
            <a:xfrm>
              <a:off x="864" y="1392"/>
              <a:ext cx="5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pPr>
              <a:endParaRPr lang="en-US" sz="1000"/>
            </a:p>
          </p:txBody>
        </p:sp>
      </p:grpSp>
      <p:pic>
        <p:nvPicPr>
          <p:cNvPr id="3488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5388" y="60071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84" name="Text Box 140"/>
          <p:cNvSpPr txBox="1">
            <a:spLocks noChangeArrowheads="1"/>
          </p:cNvSpPr>
          <p:nvPr/>
        </p:nvSpPr>
        <p:spPr bwMode="auto">
          <a:xfrm>
            <a:off x="5157788" y="6096000"/>
            <a:ext cx="558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buFont typeface="Wingdings" charset="0"/>
              <a:buNone/>
            </a:pPr>
            <a:r>
              <a:rPr lang="en-US" sz="1200"/>
              <a:t>ISP 5</a:t>
            </a:r>
          </a:p>
        </p:txBody>
      </p:sp>
      <p:pic>
        <p:nvPicPr>
          <p:cNvPr id="3488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1588" y="56388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86" name="Group 33"/>
          <p:cNvGrpSpPr>
            <a:grpSpLocks/>
          </p:cNvGrpSpPr>
          <p:nvPr/>
        </p:nvGrpSpPr>
        <p:grpSpPr bwMode="auto">
          <a:xfrm>
            <a:off x="5919788" y="5486400"/>
            <a:ext cx="533400" cy="457200"/>
            <a:chOff x="816" y="1281"/>
            <a:chExt cx="624" cy="422"/>
          </a:xfrm>
        </p:grpSpPr>
        <p:pic>
          <p:nvPicPr>
            <p:cNvPr id="34936"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37" name="Text Box 35"/>
            <p:cNvSpPr txBox="1">
              <a:spLocks noChangeArrowheads="1"/>
            </p:cNvSpPr>
            <p:nvPr/>
          </p:nvSpPr>
          <p:spPr bwMode="auto">
            <a:xfrm>
              <a:off x="864" y="1392"/>
              <a:ext cx="57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pPr>
              <a:endParaRPr lang="en-US" sz="1000"/>
            </a:p>
          </p:txBody>
        </p:sp>
      </p:grpSp>
      <p:sp>
        <p:nvSpPr>
          <p:cNvPr id="34887" name="Text Box 145"/>
          <p:cNvSpPr txBox="1">
            <a:spLocks noChangeArrowheads="1"/>
          </p:cNvSpPr>
          <p:nvPr/>
        </p:nvSpPr>
        <p:spPr bwMode="auto">
          <a:xfrm>
            <a:off x="5995988" y="5668963"/>
            <a:ext cx="558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buFont typeface="Wingdings" charset="0"/>
              <a:buNone/>
            </a:pPr>
            <a:r>
              <a:rPr lang="en-US" sz="1200"/>
              <a:t>ISP 6</a:t>
            </a:r>
          </a:p>
        </p:txBody>
      </p:sp>
      <p:pic>
        <p:nvPicPr>
          <p:cNvPr id="3488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3588" y="56388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89" name="Group 33"/>
          <p:cNvGrpSpPr>
            <a:grpSpLocks/>
          </p:cNvGrpSpPr>
          <p:nvPr/>
        </p:nvGrpSpPr>
        <p:grpSpPr bwMode="auto">
          <a:xfrm>
            <a:off x="5919788" y="6019800"/>
            <a:ext cx="533400" cy="457200"/>
            <a:chOff x="816" y="1281"/>
            <a:chExt cx="624" cy="422"/>
          </a:xfrm>
        </p:grpSpPr>
        <p:pic>
          <p:nvPicPr>
            <p:cNvPr id="34934" name="Picture 3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16" y="1281"/>
              <a:ext cx="61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35" name="Text Box 35"/>
            <p:cNvSpPr txBox="1">
              <a:spLocks noChangeArrowheads="1"/>
            </p:cNvSpPr>
            <p:nvPr/>
          </p:nvSpPr>
          <p:spPr bwMode="auto">
            <a:xfrm>
              <a:off x="864" y="1392"/>
              <a:ext cx="57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pPr>
              <a:endParaRPr lang="en-US" sz="1000"/>
            </a:p>
          </p:txBody>
        </p:sp>
      </p:grpSp>
      <p:sp>
        <p:nvSpPr>
          <p:cNvPr id="34890" name="Text Box 151"/>
          <p:cNvSpPr txBox="1">
            <a:spLocks noChangeArrowheads="1"/>
          </p:cNvSpPr>
          <p:nvPr/>
        </p:nvSpPr>
        <p:spPr bwMode="auto">
          <a:xfrm>
            <a:off x="5995988" y="6202363"/>
            <a:ext cx="488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000"/>
              </a:lnSpc>
              <a:buFont typeface="Wingdings" charset="0"/>
              <a:buNone/>
            </a:pPr>
            <a:r>
              <a:rPr lang="en-US" sz="1200"/>
              <a:t>AS8</a:t>
            </a:r>
          </a:p>
        </p:txBody>
      </p:sp>
      <p:pic>
        <p:nvPicPr>
          <p:cNvPr id="3489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60960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9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56388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9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60198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94" name="Line 159"/>
          <p:cNvSpPr>
            <a:spLocks noChangeShapeType="1"/>
          </p:cNvSpPr>
          <p:nvPr/>
        </p:nvSpPr>
        <p:spPr bwMode="auto">
          <a:xfrm flipV="1">
            <a:off x="1143000" y="51816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95" name="Line 160"/>
          <p:cNvSpPr>
            <a:spLocks noChangeShapeType="1"/>
          </p:cNvSpPr>
          <p:nvPr/>
        </p:nvSpPr>
        <p:spPr bwMode="auto">
          <a:xfrm flipV="1">
            <a:off x="1066800" y="4724400"/>
            <a:ext cx="152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96" name="Line 161"/>
          <p:cNvSpPr>
            <a:spLocks noChangeShapeType="1"/>
          </p:cNvSpPr>
          <p:nvPr/>
        </p:nvSpPr>
        <p:spPr bwMode="auto">
          <a:xfrm flipV="1">
            <a:off x="1676400" y="55626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97" name="Line 162"/>
          <p:cNvSpPr>
            <a:spLocks noChangeShapeType="1"/>
          </p:cNvSpPr>
          <p:nvPr/>
        </p:nvSpPr>
        <p:spPr bwMode="auto">
          <a:xfrm flipV="1">
            <a:off x="2286000" y="55626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98" name="Line 163"/>
          <p:cNvSpPr>
            <a:spLocks noChangeShapeType="1"/>
          </p:cNvSpPr>
          <p:nvPr/>
        </p:nvSpPr>
        <p:spPr bwMode="auto">
          <a:xfrm flipH="1" flipV="1">
            <a:off x="2438400" y="5562600"/>
            <a:ext cx="304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99" name="Line 164"/>
          <p:cNvSpPr>
            <a:spLocks noChangeShapeType="1"/>
          </p:cNvSpPr>
          <p:nvPr/>
        </p:nvSpPr>
        <p:spPr bwMode="auto">
          <a:xfrm flipH="1" flipV="1">
            <a:off x="2667000" y="5334000"/>
            <a:ext cx="152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00" name="Line 165"/>
          <p:cNvSpPr>
            <a:spLocks noChangeShapeType="1"/>
          </p:cNvSpPr>
          <p:nvPr/>
        </p:nvSpPr>
        <p:spPr bwMode="auto">
          <a:xfrm flipV="1">
            <a:off x="2971800" y="60960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01" name="Line 166"/>
          <p:cNvSpPr>
            <a:spLocks noChangeShapeType="1"/>
          </p:cNvSpPr>
          <p:nvPr/>
        </p:nvSpPr>
        <p:spPr bwMode="auto">
          <a:xfrm flipV="1">
            <a:off x="2895600" y="4876800"/>
            <a:ext cx="4572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02" name="Line 167"/>
          <p:cNvSpPr>
            <a:spLocks noChangeShapeType="1"/>
          </p:cNvSpPr>
          <p:nvPr/>
        </p:nvSpPr>
        <p:spPr bwMode="auto">
          <a:xfrm flipH="1">
            <a:off x="2895600" y="4495800"/>
            <a:ext cx="457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03" name="Line 168"/>
          <p:cNvSpPr>
            <a:spLocks noChangeShapeType="1"/>
          </p:cNvSpPr>
          <p:nvPr/>
        </p:nvSpPr>
        <p:spPr bwMode="auto">
          <a:xfrm flipH="1">
            <a:off x="2971800" y="4800600"/>
            <a:ext cx="3048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04" name="Line 169"/>
          <p:cNvSpPr>
            <a:spLocks noChangeShapeType="1"/>
          </p:cNvSpPr>
          <p:nvPr/>
        </p:nvSpPr>
        <p:spPr bwMode="auto">
          <a:xfrm flipH="1" flipV="1">
            <a:off x="2743200" y="5334000"/>
            <a:ext cx="609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05" name="Line 170"/>
          <p:cNvSpPr>
            <a:spLocks noChangeShapeType="1"/>
          </p:cNvSpPr>
          <p:nvPr/>
        </p:nvSpPr>
        <p:spPr bwMode="auto">
          <a:xfrm flipH="1" flipV="1">
            <a:off x="2819400" y="4953000"/>
            <a:ext cx="533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06" name="Line 171"/>
          <p:cNvSpPr>
            <a:spLocks noChangeShapeType="1"/>
          </p:cNvSpPr>
          <p:nvPr/>
        </p:nvSpPr>
        <p:spPr bwMode="auto">
          <a:xfrm flipH="1">
            <a:off x="2819400" y="4876800"/>
            <a:ext cx="457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07" name="Line 172"/>
          <p:cNvSpPr>
            <a:spLocks noChangeShapeType="1"/>
          </p:cNvSpPr>
          <p:nvPr/>
        </p:nvSpPr>
        <p:spPr bwMode="auto">
          <a:xfrm>
            <a:off x="3962400" y="61722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08" name="Line 173"/>
          <p:cNvSpPr>
            <a:spLocks noChangeShapeType="1"/>
          </p:cNvSpPr>
          <p:nvPr/>
        </p:nvSpPr>
        <p:spPr bwMode="auto">
          <a:xfrm flipV="1">
            <a:off x="4038600" y="57912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09" name="Line 174"/>
          <p:cNvSpPr>
            <a:spLocks noChangeShapeType="1"/>
          </p:cNvSpPr>
          <p:nvPr/>
        </p:nvSpPr>
        <p:spPr bwMode="auto">
          <a:xfrm>
            <a:off x="4648200" y="5943600"/>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10" name="Line 175"/>
          <p:cNvSpPr>
            <a:spLocks noChangeShapeType="1"/>
          </p:cNvSpPr>
          <p:nvPr/>
        </p:nvSpPr>
        <p:spPr bwMode="auto">
          <a:xfrm>
            <a:off x="4572000" y="5562600"/>
            <a:ext cx="533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11" name="Line 176"/>
          <p:cNvSpPr>
            <a:spLocks noChangeShapeType="1"/>
          </p:cNvSpPr>
          <p:nvPr/>
        </p:nvSpPr>
        <p:spPr bwMode="auto">
          <a:xfrm flipV="1">
            <a:off x="5715000" y="5715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12" name="Line 177"/>
          <p:cNvSpPr>
            <a:spLocks noChangeShapeType="1"/>
          </p:cNvSpPr>
          <p:nvPr/>
        </p:nvSpPr>
        <p:spPr bwMode="auto">
          <a:xfrm>
            <a:off x="5791200" y="60960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13" name="Line 178"/>
          <p:cNvSpPr>
            <a:spLocks noChangeShapeType="1"/>
          </p:cNvSpPr>
          <p:nvPr/>
        </p:nvSpPr>
        <p:spPr bwMode="auto">
          <a:xfrm>
            <a:off x="5638800" y="5791200"/>
            <a:ext cx="381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14" name="Line 179"/>
          <p:cNvSpPr>
            <a:spLocks noChangeShapeType="1"/>
          </p:cNvSpPr>
          <p:nvPr/>
        </p:nvSpPr>
        <p:spPr bwMode="auto">
          <a:xfrm flipH="1" flipV="1">
            <a:off x="4419600" y="5334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15" name="Line 180"/>
          <p:cNvSpPr>
            <a:spLocks noChangeShapeType="1"/>
          </p:cNvSpPr>
          <p:nvPr/>
        </p:nvSpPr>
        <p:spPr bwMode="auto">
          <a:xfrm>
            <a:off x="3962400" y="48768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16" name="Line 181"/>
          <p:cNvSpPr>
            <a:spLocks noChangeShapeType="1"/>
          </p:cNvSpPr>
          <p:nvPr/>
        </p:nvSpPr>
        <p:spPr bwMode="auto">
          <a:xfrm flipH="1">
            <a:off x="3962400" y="44196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491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5791200"/>
            <a:ext cx="2286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52" name="AutoShape 232"/>
          <p:cNvSpPr>
            <a:spLocks noChangeArrowheads="1"/>
          </p:cNvSpPr>
          <p:nvPr/>
        </p:nvSpPr>
        <p:spPr bwMode="auto">
          <a:xfrm>
            <a:off x="533400" y="3048000"/>
            <a:ext cx="990600" cy="609600"/>
          </a:xfrm>
          <a:prstGeom prst="roundRect">
            <a:avLst>
              <a:gd name="adj" fmla="val 16667"/>
            </a:avLst>
          </a:prstGeom>
          <a:solidFill>
            <a:srgbClr val="F1F2F5"/>
          </a:solidFill>
          <a:ln w="12700">
            <a:solidFill>
              <a:schemeClr val="tx1"/>
            </a:solidFill>
            <a:prstDash val="dash"/>
            <a:round/>
            <a:headEnd/>
            <a:tailEnd/>
          </a:ln>
          <a:effectLst>
            <a:outerShdw blurRad="63500" dist="38099" dir="2700000" algn="ctr" rotWithShape="0">
              <a:srgbClr val="000000">
                <a:alpha val="74998"/>
              </a:srgbClr>
            </a:outerShdw>
          </a:effectLst>
        </p:spPr>
        <p:txBody>
          <a:bodyPr wrap="none" anchor="ctr"/>
          <a:lstStyle/>
          <a:p>
            <a:pPr algn="ctr">
              <a:lnSpc>
                <a:spcPts val="1000"/>
              </a:lnSpc>
            </a:pPr>
            <a:endParaRPr lang="en-US"/>
          </a:p>
        </p:txBody>
      </p:sp>
      <p:sp>
        <p:nvSpPr>
          <p:cNvPr id="5353" name="AutoShape 233"/>
          <p:cNvSpPr>
            <a:spLocks noChangeArrowheads="1"/>
          </p:cNvSpPr>
          <p:nvPr/>
        </p:nvSpPr>
        <p:spPr bwMode="auto">
          <a:xfrm>
            <a:off x="609600" y="3135313"/>
            <a:ext cx="757238" cy="390525"/>
          </a:xfrm>
          <a:prstGeom prst="roundRect">
            <a:avLst>
              <a:gd name="adj" fmla="val 16667"/>
            </a:avLst>
          </a:prstGeom>
          <a:solidFill>
            <a:srgbClr val="FCFB1E"/>
          </a:solidFill>
          <a:ln w="9525">
            <a:solidFill>
              <a:schemeClr val="tx1"/>
            </a:solidFill>
            <a:round/>
            <a:headEnd/>
            <a:tailEnd/>
          </a:ln>
          <a:effectLst>
            <a:outerShdw blurRad="63500" dist="38099" dir="2700000" algn="ctr" rotWithShape="0">
              <a:srgbClr val="000000">
                <a:alpha val="74998"/>
              </a:srgbClr>
            </a:outerShdw>
          </a:effectLst>
        </p:spPr>
        <p:txBody>
          <a:bodyPr anchor="ctr">
            <a:spAutoFit/>
          </a:bodyPr>
          <a:lstStyle/>
          <a:p>
            <a:pPr algn="ctr">
              <a:lnSpc>
                <a:spcPts val="1000"/>
              </a:lnSpc>
              <a:buFont typeface="Wingdings" charset="0"/>
              <a:buNone/>
            </a:pPr>
            <a:r>
              <a:rPr lang="en-US" sz="1000"/>
              <a:t>Internal DB</a:t>
            </a:r>
            <a:r>
              <a:rPr lang="en-US" sz="800"/>
              <a:t> </a:t>
            </a:r>
          </a:p>
        </p:txBody>
      </p:sp>
      <p:sp>
        <p:nvSpPr>
          <p:cNvPr id="34920" name="Line 236"/>
          <p:cNvSpPr>
            <a:spLocks noChangeShapeType="1"/>
          </p:cNvSpPr>
          <p:nvPr/>
        </p:nvSpPr>
        <p:spPr bwMode="auto">
          <a:xfrm flipH="1">
            <a:off x="1371600" y="3733800"/>
            <a:ext cx="609600" cy="762000"/>
          </a:xfrm>
          <a:prstGeom prst="line">
            <a:avLst/>
          </a:prstGeom>
          <a:noFill/>
          <a:ln w="9525">
            <a:solidFill>
              <a:schemeClr val="tx1"/>
            </a:solidFill>
            <a:prstDash val="sysDot"/>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921" name="Line 237"/>
          <p:cNvSpPr>
            <a:spLocks noChangeShapeType="1"/>
          </p:cNvSpPr>
          <p:nvPr/>
        </p:nvSpPr>
        <p:spPr bwMode="auto">
          <a:xfrm flipH="1">
            <a:off x="1524000" y="3810000"/>
            <a:ext cx="533400" cy="1295400"/>
          </a:xfrm>
          <a:prstGeom prst="line">
            <a:avLst/>
          </a:prstGeom>
          <a:noFill/>
          <a:ln w="9525">
            <a:solidFill>
              <a:schemeClr val="tx1"/>
            </a:solidFill>
            <a:prstDash val="sysDot"/>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922" name="Line 238"/>
          <p:cNvSpPr>
            <a:spLocks noChangeShapeType="1"/>
          </p:cNvSpPr>
          <p:nvPr/>
        </p:nvSpPr>
        <p:spPr bwMode="auto">
          <a:xfrm flipH="1">
            <a:off x="1981200" y="3810000"/>
            <a:ext cx="152400" cy="1600200"/>
          </a:xfrm>
          <a:prstGeom prst="line">
            <a:avLst/>
          </a:prstGeom>
          <a:noFill/>
          <a:ln w="9525">
            <a:solidFill>
              <a:schemeClr val="tx1"/>
            </a:solidFill>
            <a:prstDash val="sysDot"/>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923" name="Line 239"/>
          <p:cNvSpPr>
            <a:spLocks noChangeShapeType="1"/>
          </p:cNvSpPr>
          <p:nvPr/>
        </p:nvSpPr>
        <p:spPr bwMode="auto">
          <a:xfrm>
            <a:off x="2209800" y="3810000"/>
            <a:ext cx="152400" cy="1600200"/>
          </a:xfrm>
          <a:prstGeom prst="line">
            <a:avLst/>
          </a:prstGeom>
          <a:noFill/>
          <a:ln w="9525">
            <a:solidFill>
              <a:schemeClr val="tx1"/>
            </a:solidFill>
            <a:prstDash val="sysDot"/>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924" name="Line 240"/>
          <p:cNvSpPr>
            <a:spLocks noChangeShapeType="1"/>
          </p:cNvSpPr>
          <p:nvPr/>
        </p:nvSpPr>
        <p:spPr bwMode="auto">
          <a:xfrm>
            <a:off x="2286000" y="3810000"/>
            <a:ext cx="381000" cy="1371600"/>
          </a:xfrm>
          <a:prstGeom prst="line">
            <a:avLst/>
          </a:prstGeom>
          <a:noFill/>
          <a:ln w="9525">
            <a:solidFill>
              <a:schemeClr val="tx1"/>
            </a:solidFill>
            <a:prstDash val="sysDot"/>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925" name="Line 241"/>
          <p:cNvSpPr>
            <a:spLocks noChangeShapeType="1"/>
          </p:cNvSpPr>
          <p:nvPr/>
        </p:nvSpPr>
        <p:spPr bwMode="auto">
          <a:xfrm>
            <a:off x="2362200" y="3886200"/>
            <a:ext cx="381000" cy="914400"/>
          </a:xfrm>
          <a:prstGeom prst="line">
            <a:avLst/>
          </a:prstGeom>
          <a:noFill/>
          <a:ln w="9525">
            <a:solidFill>
              <a:schemeClr val="tx1"/>
            </a:solidFill>
            <a:prstDash val="sysDot"/>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70" name="AutoShape 250"/>
          <p:cNvSpPr>
            <a:spLocks noChangeArrowheads="1"/>
          </p:cNvSpPr>
          <p:nvPr/>
        </p:nvSpPr>
        <p:spPr bwMode="auto">
          <a:xfrm>
            <a:off x="5159375" y="3744913"/>
            <a:ext cx="1371600" cy="727075"/>
          </a:xfrm>
          <a:prstGeom prst="roundRect">
            <a:avLst>
              <a:gd name="adj" fmla="val 16667"/>
            </a:avLst>
          </a:prstGeom>
          <a:solidFill>
            <a:srgbClr val="FCFB1E"/>
          </a:solidFill>
          <a:ln w="9525">
            <a:solidFill>
              <a:schemeClr val="tx1"/>
            </a:solidFill>
            <a:round/>
            <a:headEnd/>
            <a:tailEnd/>
          </a:ln>
          <a:effectLst>
            <a:outerShdw blurRad="63500" dist="38099" dir="2700000" algn="ctr" rotWithShape="0">
              <a:srgbClr val="000000">
                <a:alpha val="74998"/>
              </a:srgbClr>
            </a:outerShdw>
          </a:effectLst>
        </p:spPr>
        <p:txBody>
          <a:bodyPr anchor="ctr">
            <a:spAutoFit/>
          </a:bodyPr>
          <a:lstStyle/>
          <a:p>
            <a:pPr algn="ctr">
              <a:lnSpc>
                <a:spcPts val="1000"/>
              </a:lnSpc>
              <a:buFont typeface="Wingdings" charset="0"/>
              <a:buNone/>
            </a:pPr>
            <a:r>
              <a:rPr lang="en-US" sz="1000"/>
              <a:t>Internet Routing Registry (IRR)</a:t>
            </a:r>
          </a:p>
          <a:p>
            <a:pPr algn="ctr">
              <a:lnSpc>
                <a:spcPts val="1000"/>
              </a:lnSpc>
              <a:buFont typeface="Wingdings" charset="0"/>
              <a:buNone/>
            </a:pPr>
            <a:r>
              <a:rPr lang="en-US" sz="800"/>
              <a:t>ARIN, CW, LEVEL(3), NTT, RIPE, RADB, … </a:t>
            </a:r>
          </a:p>
        </p:txBody>
      </p:sp>
      <p:sp>
        <p:nvSpPr>
          <p:cNvPr id="34927" name="Line 251"/>
          <p:cNvSpPr>
            <a:spLocks noChangeShapeType="1"/>
          </p:cNvSpPr>
          <p:nvPr/>
        </p:nvSpPr>
        <p:spPr bwMode="auto">
          <a:xfrm>
            <a:off x="3740150" y="2846388"/>
            <a:ext cx="1751013" cy="849312"/>
          </a:xfrm>
          <a:prstGeom prst="line">
            <a:avLst/>
          </a:prstGeom>
          <a:noFill/>
          <a:ln w="28575">
            <a:solidFill>
              <a:schemeClr val="tx1"/>
            </a:solidFill>
            <a:prstDash val="sysDot"/>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928" name="Line 255"/>
          <p:cNvSpPr>
            <a:spLocks noChangeShapeType="1"/>
          </p:cNvSpPr>
          <p:nvPr/>
        </p:nvSpPr>
        <p:spPr bwMode="auto">
          <a:xfrm flipH="1" flipV="1">
            <a:off x="1347788" y="3352800"/>
            <a:ext cx="557212" cy="198438"/>
          </a:xfrm>
          <a:prstGeom prst="line">
            <a:avLst/>
          </a:prstGeom>
          <a:noFill/>
          <a:ln w="38100">
            <a:solidFill>
              <a:srgbClr val="FCBB44"/>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929" name="Line 256"/>
          <p:cNvSpPr>
            <a:spLocks noChangeShapeType="1"/>
          </p:cNvSpPr>
          <p:nvPr/>
        </p:nvSpPr>
        <p:spPr bwMode="auto">
          <a:xfrm flipH="1" flipV="1">
            <a:off x="2590800" y="3810000"/>
            <a:ext cx="2551113" cy="315913"/>
          </a:xfrm>
          <a:prstGeom prst="line">
            <a:avLst/>
          </a:prstGeom>
          <a:noFill/>
          <a:ln w="3810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930" name="AutoShape 41"/>
          <p:cNvSpPr>
            <a:spLocks noChangeArrowheads="1"/>
          </p:cNvSpPr>
          <p:nvPr/>
        </p:nvSpPr>
        <p:spPr bwMode="auto">
          <a:xfrm rot="5400000">
            <a:off x="3771900" y="1943100"/>
            <a:ext cx="609600" cy="228600"/>
          </a:xfrm>
          <a:prstGeom prst="rightArrow">
            <a:avLst>
              <a:gd name="adj1" fmla="val 50000"/>
              <a:gd name="adj2" fmla="val 66667"/>
            </a:avLst>
          </a:prstGeom>
          <a:solidFill>
            <a:srgbClr val="FCFB1E"/>
          </a:solidFill>
          <a:ln w="9525">
            <a:solidFill>
              <a:schemeClr val="tx1"/>
            </a:solidFill>
            <a:miter lim="800000"/>
            <a:headEnd/>
            <a:tailEnd/>
          </a:ln>
        </p:spPr>
        <p:txBody>
          <a:bodyPr wrap="none" anchor="ctr"/>
          <a:lstStyle/>
          <a:p>
            <a:pPr algn="ctr">
              <a:lnSpc>
                <a:spcPts val="1000"/>
              </a:lnSpc>
              <a:buFont typeface="Wingdings" charset="0"/>
              <a:buNone/>
            </a:pPr>
            <a:r>
              <a:rPr lang="en-US" sz="800"/>
              <a:t>Assign</a:t>
            </a:r>
          </a:p>
        </p:txBody>
      </p:sp>
      <p:sp>
        <p:nvSpPr>
          <p:cNvPr id="34931" name="Line 251"/>
          <p:cNvSpPr>
            <a:spLocks noChangeShapeType="1"/>
          </p:cNvSpPr>
          <p:nvPr/>
        </p:nvSpPr>
        <p:spPr bwMode="auto">
          <a:xfrm flipV="1">
            <a:off x="1676400" y="2828925"/>
            <a:ext cx="1082675" cy="371475"/>
          </a:xfrm>
          <a:prstGeom prst="line">
            <a:avLst/>
          </a:prstGeom>
          <a:noFill/>
          <a:ln w="28575">
            <a:solidFill>
              <a:schemeClr val="tx1"/>
            </a:solidFill>
            <a:prstDash val="sysDot"/>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932" name="Rectangle 3"/>
          <p:cNvSpPr txBox="1">
            <a:spLocks noChangeArrowheads="1"/>
          </p:cNvSpPr>
          <p:nvPr/>
        </p:nvSpPr>
        <p:spPr bwMode="gray">
          <a:xfrm>
            <a:off x="6172200" y="1249363"/>
            <a:ext cx="30480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sz="2400">
                <a:solidFill>
                  <a:schemeClr val="tx1"/>
                </a:solidFill>
                <a:latin typeface="Arial" charset="0"/>
                <a:ea typeface="ＭＳ Ｐゴシック" charset="0"/>
                <a:cs typeface="ＭＳ Ｐゴシック" charset="0"/>
              </a:defRPr>
            </a:lvl1pPr>
            <a:lvl2pPr marL="627063" indent="-2254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2000"/>
              </a:lnSpc>
              <a:buFont typeface="Wingdings" charset="0"/>
              <a:buNone/>
            </a:pPr>
            <a:r>
              <a:rPr lang="en-US" sz="1600" dirty="0"/>
              <a:t>	</a:t>
            </a:r>
            <a:r>
              <a:rPr lang="en-US" sz="1400" b="1" dirty="0"/>
              <a:t>Border Gateway Protocol </a:t>
            </a:r>
            <a:r>
              <a:rPr lang="en-US" sz="1400" dirty="0"/>
              <a:t>(BGP) used to advertise destination reachability (routes) to peers</a:t>
            </a:r>
          </a:p>
          <a:p>
            <a:pPr lvl="1" eaLnBrk="1" hangingPunct="1">
              <a:lnSpc>
                <a:spcPts val="2000"/>
              </a:lnSpc>
              <a:spcBef>
                <a:spcPct val="30000"/>
              </a:spcBef>
              <a:buFont typeface="Arial" charset="0"/>
              <a:buChar char="–"/>
            </a:pPr>
            <a:r>
              <a:rPr lang="en-US" sz="1200" dirty="0">
                <a:solidFill>
                  <a:srgbClr val="4D4D4D"/>
                </a:solidFill>
              </a:rPr>
              <a:t>Peers autonomously choose to reject, accept, and/or propagate routes</a:t>
            </a:r>
          </a:p>
          <a:p>
            <a:pPr lvl="1" eaLnBrk="1" hangingPunct="1">
              <a:lnSpc>
                <a:spcPts val="2000"/>
              </a:lnSpc>
              <a:spcBef>
                <a:spcPct val="30000"/>
              </a:spcBef>
              <a:buFont typeface="Arial" charset="0"/>
              <a:buChar char="–"/>
            </a:pPr>
            <a:r>
              <a:rPr lang="en-US" sz="1200" dirty="0">
                <a:solidFill>
                  <a:srgbClr val="4D4D4D"/>
                </a:solidFill>
              </a:rPr>
              <a:t>No functional tie-in from resource allocation to routing system; no central arbiter</a:t>
            </a:r>
          </a:p>
          <a:p>
            <a:pPr lvl="1" eaLnBrk="1" hangingPunct="1">
              <a:lnSpc>
                <a:spcPts val="2000"/>
              </a:lnSpc>
              <a:spcBef>
                <a:spcPct val="30000"/>
              </a:spcBef>
              <a:buFont typeface="Arial" charset="0"/>
              <a:buChar char="–"/>
            </a:pPr>
            <a:r>
              <a:rPr lang="en-US" sz="1200" dirty="0">
                <a:solidFill>
                  <a:srgbClr val="4D4D4D"/>
                </a:solidFill>
              </a:rPr>
              <a:t>~50 IRRs; may or may not be used</a:t>
            </a:r>
          </a:p>
          <a:p>
            <a:pPr lvl="1" eaLnBrk="1" hangingPunct="1">
              <a:lnSpc>
                <a:spcPts val="2000"/>
              </a:lnSpc>
              <a:spcBef>
                <a:spcPct val="30000"/>
              </a:spcBef>
              <a:buFont typeface="Arial" charset="0"/>
              <a:buChar char="–"/>
            </a:pPr>
            <a:r>
              <a:rPr lang="en-US" sz="1200" dirty="0">
                <a:solidFill>
                  <a:srgbClr val="4D4D4D"/>
                </a:solidFill>
              </a:rPr>
              <a:t>Little or no route filtering between ISPs today</a:t>
            </a:r>
          </a:p>
          <a:p>
            <a:pPr lvl="1" eaLnBrk="1" hangingPunct="1">
              <a:lnSpc>
                <a:spcPts val="2000"/>
              </a:lnSpc>
              <a:spcBef>
                <a:spcPct val="30000"/>
              </a:spcBef>
              <a:buFont typeface="Arial" charset="0"/>
              <a:buChar char="–"/>
            </a:pPr>
            <a:r>
              <a:rPr lang="en-US" sz="1200" dirty="0" smtClean="0">
                <a:solidFill>
                  <a:srgbClr val="4D4D4D"/>
                </a:solidFill>
              </a:rPr>
              <a:t>Number resource certification efforts underway (RPKI</a:t>
            </a:r>
            <a:r>
              <a:rPr lang="en-US" sz="1200" dirty="0">
                <a:solidFill>
                  <a:srgbClr val="4D4D4D"/>
                </a:solidFill>
              </a:rPr>
              <a:t>, SIDR, </a:t>
            </a:r>
            <a:r>
              <a:rPr lang="en-US" sz="1200" dirty="0" smtClean="0">
                <a:solidFill>
                  <a:srgbClr val="4D4D4D"/>
                </a:solidFill>
              </a:rPr>
              <a:t>etc..)</a:t>
            </a:r>
            <a:endParaRPr lang="en-US" sz="1200" dirty="0">
              <a:solidFill>
                <a:srgbClr val="4D4D4D"/>
              </a:solidFill>
            </a:endParaRPr>
          </a:p>
        </p:txBody>
      </p:sp>
      <p:cxnSp>
        <p:nvCxnSpPr>
          <p:cNvPr id="168" name="Straight Connector 167"/>
          <p:cNvCxnSpPr/>
          <p:nvPr/>
        </p:nvCxnSpPr>
        <p:spPr bwMode="auto">
          <a:xfrm>
            <a:off x="79375" y="2968625"/>
            <a:ext cx="6586538" cy="17463"/>
          </a:xfrm>
          <a:prstGeom prst="line">
            <a:avLst/>
          </a:prstGeom>
          <a:gradFill rotWithShape="0">
            <a:gsLst>
              <a:gs pos="0">
                <a:srgbClr val="960032"/>
              </a:gs>
              <a:gs pos="100000">
                <a:srgbClr val="730027"/>
              </a:gs>
            </a:gsLst>
            <a:lin ang="2700000" scaled="1"/>
          </a:gradFill>
          <a:ln w="57150" cap="flat" cmpd="sng" algn="ctr">
            <a:solidFill>
              <a:srgbClr val="FF0000"/>
            </a:solidFill>
            <a:prstDash val="solid"/>
            <a:round/>
            <a:headEnd type="none" w="med" len="med"/>
            <a:tailEnd type="none" w="med" len="med"/>
          </a:ln>
          <a:effectLst>
            <a:outerShdw dist="63500" dir="2700000">
              <a:srgbClr val="000000">
                <a:alpha val="49000"/>
              </a:srgbClr>
            </a:outerShdw>
          </a:effectLst>
        </p:spPr>
      </p:cxnSp>
    </p:spTree>
    <p:extLst>
      <p:ext uri="{BB962C8B-B14F-4D97-AF65-F5344CB8AC3E}">
        <p14:creationId xmlns:p14="http://schemas.microsoft.com/office/powerpoint/2010/main" val="33821123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100012"/>
            <a:ext cx="3124200" cy="661988"/>
          </a:xfrm>
        </p:spPr>
        <p:txBody>
          <a:bodyPr/>
          <a:lstStyle/>
          <a:p>
            <a:pPr eaLnBrk="1" hangingPunct="1"/>
            <a:r>
              <a:rPr lang="en-US" sz="3200" dirty="0">
                <a:latin typeface="Arial" charset="0"/>
                <a:ea typeface="ＭＳ Ｐゴシック" charset="0"/>
                <a:cs typeface="ＭＳ Ｐゴシック" charset="0"/>
              </a:rPr>
              <a:t>What’s DNS?</a:t>
            </a:r>
          </a:p>
        </p:txBody>
      </p:sp>
      <p:sp>
        <p:nvSpPr>
          <p:cNvPr id="36867" name="Rectangle 3"/>
          <p:cNvSpPr>
            <a:spLocks noGrp="1" noChangeArrowheads="1"/>
          </p:cNvSpPr>
          <p:nvPr>
            <p:ph type="body" idx="1"/>
          </p:nvPr>
        </p:nvSpPr>
        <p:spPr>
          <a:xfrm>
            <a:off x="196850" y="1111250"/>
            <a:ext cx="8108950" cy="2393950"/>
          </a:xfrm>
        </p:spPr>
        <p:txBody>
          <a:bodyPr/>
          <a:lstStyle/>
          <a:p>
            <a:pPr eaLnBrk="1" hangingPunct="1">
              <a:lnSpc>
                <a:spcPts val="2100"/>
              </a:lnSpc>
            </a:pPr>
            <a:r>
              <a:rPr lang="en-US" sz="1800" dirty="0">
                <a:latin typeface="Arial" charset="0"/>
                <a:ea typeface="ＭＳ Ｐゴシック" charset="0"/>
                <a:cs typeface="ＭＳ Ｐゴシック" charset="0"/>
              </a:rPr>
              <a:t>Domain Name System - Maps {</a:t>
            </a:r>
            <a:r>
              <a:rPr lang="en-US" sz="1800" dirty="0" err="1">
                <a:latin typeface="Arial" charset="0"/>
                <a:ea typeface="ＭＳ Ｐゴシック" charset="0"/>
                <a:cs typeface="ＭＳ Ｐゴシック" charset="0"/>
              </a:rPr>
              <a:t>key,type</a:t>
            </a:r>
            <a:r>
              <a:rPr lang="en-US" sz="1800" dirty="0">
                <a:latin typeface="Arial" charset="0"/>
                <a:ea typeface="ＭＳ Ｐゴシック" charset="0"/>
                <a:cs typeface="ＭＳ Ｐゴシック" charset="0"/>
              </a:rPr>
              <a:t>} tuples to set of unordered values </a:t>
            </a:r>
          </a:p>
          <a:p>
            <a:pPr lvl="1" eaLnBrk="1" hangingPunct="1">
              <a:lnSpc>
                <a:spcPts val="2100"/>
              </a:lnSpc>
            </a:pPr>
            <a:r>
              <a:rPr lang="en-US" sz="1800" dirty="0">
                <a:latin typeface="Arial" charset="0"/>
                <a:ea typeface="ＭＳ Ｐゴシック" charset="0"/>
              </a:rPr>
              <a:t>E.g., human-readable names (e.g., </a:t>
            </a:r>
            <a:r>
              <a:rPr lang="en-US" sz="1800" dirty="0" err="1">
                <a:latin typeface="Arial" charset="0"/>
                <a:ea typeface="ＭＳ Ｐゴシック" charset="0"/>
              </a:rPr>
              <a:t>www.example.com</a:t>
            </a:r>
            <a:r>
              <a:rPr lang="en-US" sz="1800" dirty="0">
                <a:latin typeface="Arial" charset="0"/>
                <a:ea typeface="ＭＳ Ｐゴシック" charset="0"/>
              </a:rPr>
              <a:t>) to machine-usable numbers (i.e., IP addresses; 192.168.100.1)</a:t>
            </a:r>
          </a:p>
          <a:p>
            <a:pPr eaLnBrk="1" hangingPunct="1">
              <a:lnSpc>
                <a:spcPts val="2100"/>
              </a:lnSpc>
            </a:pPr>
            <a:r>
              <a:rPr lang="en-US" sz="1800" dirty="0">
                <a:latin typeface="Arial" charset="0"/>
                <a:ea typeface="ＭＳ Ｐゴシック" charset="0"/>
                <a:cs typeface="ＭＳ Ｐゴシック" charset="0"/>
              </a:rPr>
              <a:t>‘Under the covers’ and simplicity of use leads most folks to underestimate the complexity of the DNS </a:t>
            </a:r>
          </a:p>
          <a:p>
            <a:pPr lvl="1" eaLnBrk="1" hangingPunct="1">
              <a:lnSpc>
                <a:spcPts val="2100"/>
              </a:lnSpc>
            </a:pPr>
            <a:r>
              <a:rPr lang="en-US" sz="1800" dirty="0">
                <a:latin typeface="Arial" charset="0"/>
                <a:ea typeface="ＭＳ Ｐゴシック" charset="0"/>
              </a:rPr>
              <a:t>until broken or employed for malice</a:t>
            </a:r>
          </a:p>
          <a:p>
            <a:pPr eaLnBrk="1" hangingPunct="1">
              <a:lnSpc>
                <a:spcPts val="2100"/>
              </a:lnSpc>
            </a:pPr>
            <a:endParaRPr lang="en-US" sz="2000" dirty="0">
              <a:latin typeface="Arial" charset="0"/>
              <a:ea typeface="ＭＳ Ｐゴシック" charset="0"/>
              <a:cs typeface="ＭＳ Ｐゴシック" charset="0"/>
            </a:endParaRPr>
          </a:p>
        </p:txBody>
      </p:sp>
      <p:sp>
        <p:nvSpPr>
          <p:cNvPr id="36868" name="AutoShape 4"/>
          <p:cNvSpPr>
            <a:spLocks noChangeArrowheads="1"/>
          </p:cNvSpPr>
          <p:nvPr/>
        </p:nvSpPr>
        <p:spPr bwMode="auto">
          <a:xfrm>
            <a:off x="2784475" y="3886200"/>
            <a:ext cx="1295400" cy="304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lnSpc>
                <a:spcPts val="1500"/>
              </a:lnSpc>
              <a:buFont typeface="Wingdings" charset="0"/>
              <a:buNone/>
            </a:pPr>
            <a:r>
              <a:rPr lang="en-US" sz="1400"/>
              <a:t>client</a:t>
            </a:r>
          </a:p>
        </p:txBody>
      </p:sp>
      <p:sp>
        <p:nvSpPr>
          <p:cNvPr id="36869" name="AutoShape 5"/>
          <p:cNvSpPr>
            <a:spLocks noChangeArrowheads="1"/>
          </p:cNvSpPr>
          <p:nvPr/>
        </p:nvSpPr>
        <p:spPr bwMode="auto">
          <a:xfrm>
            <a:off x="4765675" y="3886200"/>
            <a:ext cx="1295400" cy="304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lnSpc>
                <a:spcPts val="1500"/>
              </a:lnSpc>
              <a:buFont typeface="Wingdings" charset="0"/>
              <a:buNone/>
            </a:pPr>
            <a:r>
              <a:rPr lang="en-US" sz="1400"/>
              <a:t>resolver</a:t>
            </a:r>
          </a:p>
        </p:txBody>
      </p:sp>
      <p:sp>
        <p:nvSpPr>
          <p:cNvPr id="36870" name="AutoShape 6"/>
          <p:cNvSpPr>
            <a:spLocks noChangeArrowheads="1"/>
          </p:cNvSpPr>
          <p:nvPr/>
        </p:nvSpPr>
        <p:spPr bwMode="auto">
          <a:xfrm>
            <a:off x="6594475" y="3124200"/>
            <a:ext cx="1295400" cy="304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lnSpc>
                <a:spcPts val="1500"/>
              </a:lnSpc>
              <a:buFont typeface="Wingdings" charset="0"/>
              <a:buNone/>
            </a:pPr>
            <a:r>
              <a:rPr lang="en-US" sz="1400"/>
              <a:t>root (.)</a:t>
            </a:r>
          </a:p>
        </p:txBody>
      </p:sp>
      <p:sp>
        <p:nvSpPr>
          <p:cNvPr id="36871" name="AutoShape 7"/>
          <p:cNvSpPr>
            <a:spLocks noChangeArrowheads="1"/>
          </p:cNvSpPr>
          <p:nvPr/>
        </p:nvSpPr>
        <p:spPr bwMode="auto">
          <a:xfrm>
            <a:off x="7051675" y="3886200"/>
            <a:ext cx="1295400" cy="304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lnSpc>
                <a:spcPts val="1500"/>
              </a:lnSpc>
              <a:buFont typeface="Wingdings" charset="0"/>
              <a:buNone/>
            </a:pPr>
            <a:r>
              <a:rPr lang="en-US" sz="1400"/>
              <a:t>tld (.com)</a:t>
            </a:r>
          </a:p>
        </p:txBody>
      </p:sp>
      <p:sp>
        <p:nvSpPr>
          <p:cNvPr id="36872" name="AutoShape 8"/>
          <p:cNvSpPr>
            <a:spLocks noChangeArrowheads="1"/>
          </p:cNvSpPr>
          <p:nvPr/>
        </p:nvSpPr>
        <p:spPr bwMode="auto">
          <a:xfrm>
            <a:off x="6823075" y="5334000"/>
            <a:ext cx="2320925" cy="304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lnSpc>
                <a:spcPts val="1500"/>
              </a:lnSpc>
              <a:buFont typeface="Wingdings" charset="0"/>
              <a:buNone/>
            </a:pPr>
            <a:r>
              <a:rPr lang="en-US" sz="1400"/>
              <a:t>auth server (example.com)</a:t>
            </a:r>
          </a:p>
        </p:txBody>
      </p:sp>
      <p:sp>
        <p:nvSpPr>
          <p:cNvPr id="36873" name="Line 9"/>
          <p:cNvSpPr>
            <a:spLocks noChangeShapeType="1"/>
          </p:cNvSpPr>
          <p:nvPr/>
        </p:nvSpPr>
        <p:spPr bwMode="auto">
          <a:xfrm>
            <a:off x="4079875" y="3962400"/>
            <a:ext cx="685800" cy="0"/>
          </a:xfrm>
          <a:prstGeom prst="line">
            <a:avLst/>
          </a:prstGeom>
          <a:noFill/>
          <a:ln w="28575">
            <a:solidFill>
              <a:srgbClr val="E2221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4" name="Line 10"/>
          <p:cNvSpPr>
            <a:spLocks noChangeShapeType="1"/>
          </p:cNvSpPr>
          <p:nvPr/>
        </p:nvSpPr>
        <p:spPr bwMode="auto">
          <a:xfrm flipV="1">
            <a:off x="5832475" y="3200400"/>
            <a:ext cx="762000" cy="685800"/>
          </a:xfrm>
          <a:prstGeom prst="line">
            <a:avLst/>
          </a:prstGeom>
          <a:noFill/>
          <a:ln w="28575">
            <a:solidFill>
              <a:srgbClr val="E2221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5" name="Line 11"/>
          <p:cNvSpPr>
            <a:spLocks noChangeShapeType="1"/>
          </p:cNvSpPr>
          <p:nvPr/>
        </p:nvSpPr>
        <p:spPr bwMode="auto">
          <a:xfrm flipV="1">
            <a:off x="6061075" y="3962400"/>
            <a:ext cx="990600" cy="0"/>
          </a:xfrm>
          <a:prstGeom prst="line">
            <a:avLst/>
          </a:prstGeom>
          <a:noFill/>
          <a:ln w="28575">
            <a:solidFill>
              <a:srgbClr val="E2221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6" name="Line 12"/>
          <p:cNvSpPr>
            <a:spLocks noChangeShapeType="1"/>
          </p:cNvSpPr>
          <p:nvPr/>
        </p:nvSpPr>
        <p:spPr bwMode="auto">
          <a:xfrm>
            <a:off x="6061075" y="4114800"/>
            <a:ext cx="1066800" cy="1219200"/>
          </a:xfrm>
          <a:prstGeom prst="line">
            <a:avLst/>
          </a:prstGeom>
          <a:noFill/>
          <a:ln w="28575">
            <a:solidFill>
              <a:srgbClr val="E2221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7" name="Line 13"/>
          <p:cNvSpPr>
            <a:spLocks noChangeShapeType="1"/>
          </p:cNvSpPr>
          <p:nvPr/>
        </p:nvSpPr>
        <p:spPr bwMode="auto">
          <a:xfrm flipH="1">
            <a:off x="4079875" y="4114800"/>
            <a:ext cx="685800" cy="0"/>
          </a:xfrm>
          <a:prstGeom prst="line">
            <a:avLst/>
          </a:prstGeom>
          <a:noFill/>
          <a:ln w="28575">
            <a:solidFill>
              <a:srgbClr val="54C61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8" name="Line 14"/>
          <p:cNvSpPr>
            <a:spLocks noChangeShapeType="1"/>
          </p:cNvSpPr>
          <p:nvPr/>
        </p:nvSpPr>
        <p:spPr bwMode="auto">
          <a:xfrm flipH="1">
            <a:off x="6061075" y="4038600"/>
            <a:ext cx="990600" cy="0"/>
          </a:xfrm>
          <a:prstGeom prst="line">
            <a:avLst/>
          </a:prstGeom>
          <a:noFill/>
          <a:ln w="28575">
            <a:solidFill>
              <a:srgbClr val="54C61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9" name="Line 15"/>
          <p:cNvSpPr>
            <a:spLocks noChangeShapeType="1"/>
          </p:cNvSpPr>
          <p:nvPr/>
        </p:nvSpPr>
        <p:spPr bwMode="auto">
          <a:xfrm flipH="1" flipV="1">
            <a:off x="5984875" y="4191000"/>
            <a:ext cx="990600" cy="1143000"/>
          </a:xfrm>
          <a:prstGeom prst="line">
            <a:avLst/>
          </a:prstGeom>
          <a:noFill/>
          <a:ln w="28575">
            <a:solidFill>
              <a:srgbClr val="54C61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0" name="Line 16"/>
          <p:cNvSpPr>
            <a:spLocks noChangeShapeType="1"/>
          </p:cNvSpPr>
          <p:nvPr/>
        </p:nvSpPr>
        <p:spPr bwMode="auto">
          <a:xfrm flipH="1">
            <a:off x="5984875" y="3352800"/>
            <a:ext cx="609600" cy="533400"/>
          </a:xfrm>
          <a:prstGeom prst="line">
            <a:avLst/>
          </a:prstGeom>
          <a:noFill/>
          <a:ln w="28575">
            <a:solidFill>
              <a:srgbClr val="54C61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1" name="Text Box 19"/>
          <p:cNvSpPr txBox="1">
            <a:spLocks noChangeArrowheads="1"/>
          </p:cNvSpPr>
          <p:nvPr/>
        </p:nvSpPr>
        <p:spPr bwMode="auto">
          <a:xfrm>
            <a:off x="6450013" y="3352800"/>
            <a:ext cx="2984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600"/>
              <a:t>3</a:t>
            </a:r>
            <a:endParaRPr lang="en-US"/>
          </a:p>
        </p:txBody>
      </p:sp>
      <p:sp>
        <p:nvSpPr>
          <p:cNvPr id="36882" name="Text Box 21"/>
          <p:cNvSpPr txBox="1">
            <a:spLocks noChangeArrowheads="1"/>
          </p:cNvSpPr>
          <p:nvPr/>
        </p:nvSpPr>
        <p:spPr bwMode="auto">
          <a:xfrm>
            <a:off x="6670675" y="4006850"/>
            <a:ext cx="2984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600"/>
              <a:t>5</a:t>
            </a:r>
            <a:endParaRPr lang="en-US"/>
          </a:p>
        </p:txBody>
      </p:sp>
      <p:sp>
        <p:nvSpPr>
          <p:cNvPr id="36883" name="Text Box 22"/>
          <p:cNvSpPr txBox="1">
            <a:spLocks noChangeArrowheads="1"/>
          </p:cNvSpPr>
          <p:nvPr/>
        </p:nvSpPr>
        <p:spPr bwMode="auto">
          <a:xfrm>
            <a:off x="6526213" y="5029200"/>
            <a:ext cx="2984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600"/>
              <a:t>7</a:t>
            </a:r>
            <a:endParaRPr lang="en-US"/>
          </a:p>
        </p:txBody>
      </p:sp>
      <p:sp>
        <p:nvSpPr>
          <p:cNvPr id="36884" name="Text Box 24"/>
          <p:cNvSpPr txBox="1">
            <a:spLocks noChangeArrowheads="1"/>
          </p:cNvSpPr>
          <p:nvPr/>
        </p:nvSpPr>
        <p:spPr bwMode="auto">
          <a:xfrm>
            <a:off x="4468813" y="4083050"/>
            <a:ext cx="2984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600"/>
              <a:t>8</a:t>
            </a:r>
            <a:endParaRPr lang="en-US"/>
          </a:p>
        </p:txBody>
      </p:sp>
      <p:sp>
        <p:nvSpPr>
          <p:cNvPr id="36885" name="Text Box 27"/>
          <p:cNvSpPr txBox="1">
            <a:spLocks noChangeArrowheads="1"/>
          </p:cNvSpPr>
          <p:nvPr/>
        </p:nvSpPr>
        <p:spPr bwMode="auto">
          <a:xfrm>
            <a:off x="3773488" y="3641725"/>
            <a:ext cx="14668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000"/>
              <a:t>1. www.example.com?</a:t>
            </a:r>
          </a:p>
        </p:txBody>
      </p:sp>
      <p:sp>
        <p:nvSpPr>
          <p:cNvPr id="36886" name="Text Box 28"/>
          <p:cNvSpPr txBox="1">
            <a:spLocks noChangeArrowheads="1"/>
          </p:cNvSpPr>
          <p:nvPr/>
        </p:nvSpPr>
        <p:spPr bwMode="auto">
          <a:xfrm rot="19039589">
            <a:off x="5413609" y="3204090"/>
            <a:ext cx="14684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000" dirty="0"/>
              <a:t>2. </a:t>
            </a:r>
            <a:r>
              <a:rPr lang="en-US" sz="1000" dirty="0" err="1"/>
              <a:t>www.example.com</a:t>
            </a:r>
            <a:r>
              <a:rPr lang="en-US" sz="1000" dirty="0"/>
              <a:t>?</a:t>
            </a:r>
          </a:p>
        </p:txBody>
      </p:sp>
      <p:sp>
        <p:nvSpPr>
          <p:cNvPr id="36887" name="Text Box 30"/>
          <p:cNvSpPr txBox="1">
            <a:spLocks noChangeArrowheads="1"/>
          </p:cNvSpPr>
          <p:nvPr/>
        </p:nvSpPr>
        <p:spPr bwMode="auto">
          <a:xfrm>
            <a:off x="6097588" y="3686175"/>
            <a:ext cx="14668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000"/>
              <a:t>4. www.example.com?</a:t>
            </a:r>
          </a:p>
        </p:txBody>
      </p:sp>
      <p:sp>
        <p:nvSpPr>
          <p:cNvPr id="36888" name="Text Box 31"/>
          <p:cNvSpPr txBox="1">
            <a:spLocks noChangeArrowheads="1"/>
          </p:cNvSpPr>
          <p:nvPr/>
        </p:nvSpPr>
        <p:spPr bwMode="auto">
          <a:xfrm rot="2894028">
            <a:off x="6011069" y="4477544"/>
            <a:ext cx="14684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000"/>
              <a:t>6. www.example.com?</a:t>
            </a:r>
          </a:p>
        </p:txBody>
      </p:sp>
      <p:grpSp>
        <p:nvGrpSpPr>
          <p:cNvPr id="36889" name="Group 32"/>
          <p:cNvGrpSpPr>
            <a:grpSpLocks/>
          </p:cNvGrpSpPr>
          <p:nvPr/>
        </p:nvGrpSpPr>
        <p:grpSpPr bwMode="auto">
          <a:xfrm>
            <a:off x="2479675" y="5181600"/>
            <a:ext cx="2197100" cy="455612"/>
            <a:chOff x="3072" y="960"/>
            <a:chExt cx="1205" cy="287"/>
          </a:xfrm>
        </p:grpSpPr>
        <p:sp>
          <p:nvSpPr>
            <p:cNvPr id="36895" name="Text Box 33"/>
            <p:cNvSpPr txBox="1">
              <a:spLocks noChangeArrowheads="1"/>
            </p:cNvSpPr>
            <p:nvPr/>
          </p:nvSpPr>
          <p:spPr bwMode="auto">
            <a:xfrm>
              <a:off x="3360" y="1008"/>
              <a:ext cx="91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400"/>
                <a:t>www.example.com</a:t>
              </a:r>
            </a:p>
          </p:txBody>
        </p:sp>
        <p:pic>
          <p:nvPicPr>
            <p:cNvPr id="36896"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960"/>
              <a:ext cx="336"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90" name="Line 35"/>
          <p:cNvSpPr>
            <a:spLocks noChangeShapeType="1"/>
          </p:cNvSpPr>
          <p:nvPr/>
        </p:nvSpPr>
        <p:spPr bwMode="auto">
          <a:xfrm>
            <a:off x="1624013" y="3817937"/>
            <a:ext cx="1363662" cy="9239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91" name="Text Box 36"/>
          <p:cNvSpPr txBox="1">
            <a:spLocks noChangeArrowheads="1"/>
          </p:cNvSpPr>
          <p:nvPr/>
        </p:nvSpPr>
        <p:spPr bwMode="auto">
          <a:xfrm>
            <a:off x="3402013" y="4191000"/>
            <a:ext cx="2984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600"/>
              <a:t>9</a:t>
            </a:r>
            <a:endParaRPr lang="en-US"/>
          </a:p>
        </p:txBody>
      </p:sp>
      <p:sp>
        <p:nvSpPr>
          <p:cNvPr id="36892" name="Rectangle 37"/>
          <p:cNvSpPr>
            <a:spLocks noChangeArrowheads="1"/>
          </p:cNvSpPr>
          <p:nvPr/>
        </p:nvSpPr>
        <p:spPr bwMode="auto">
          <a:xfrm>
            <a:off x="3313113" y="4364037"/>
            <a:ext cx="4587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ts val="1500"/>
              </a:lnSpc>
            </a:pPr>
            <a:endParaRPr lang="en-US"/>
          </a:p>
        </p:txBody>
      </p:sp>
      <p:sp>
        <p:nvSpPr>
          <p:cNvPr id="36893" name="Line 12"/>
          <p:cNvSpPr>
            <a:spLocks noChangeShapeType="1"/>
          </p:cNvSpPr>
          <p:nvPr/>
        </p:nvSpPr>
        <p:spPr bwMode="auto">
          <a:xfrm flipH="1">
            <a:off x="2741613" y="4208462"/>
            <a:ext cx="660400" cy="965200"/>
          </a:xfrm>
          <a:prstGeom prst="line">
            <a:avLst/>
          </a:prstGeom>
          <a:noFill/>
          <a:ln w="2857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94" name="TextBox 24"/>
          <p:cNvSpPr txBox="1">
            <a:spLocks noChangeArrowheads="1"/>
          </p:cNvSpPr>
          <p:nvPr/>
        </p:nvSpPr>
        <p:spPr bwMode="auto">
          <a:xfrm>
            <a:off x="646113" y="3544887"/>
            <a:ext cx="1866900"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lnSpc>
                <a:spcPts val="3600"/>
              </a:lnSpc>
              <a:spcBef>
                <a:spcPct val="50000"/>
              </a:spcBef>
              <a:spcAft>
                <a:spcPct val="0"/>
              </a:spcAft>
              <a:defRPr sz="2400">
                <a:solidFill>
                  <a:schemeClr val="tx1"/>
                </a:solidFill>
                <a:latin typeface="Arial" charset="0"/>
                <a:ea typeface="ＭＳ Ｐゴシック" charset="0"/>
              </a:defRPr>
            </a:lvl6pPr>
            <a:lvl7pPr marL="914400" eaLnBrk="0" fontAlgn="base" hangingPunct="0">
              <a:lnSpc>
                <a:spcPts val="3600"/>
              </a:lnSpc>
              <a:spcBef>
                <a:spcPct val="50000"/>
              </a:spcBef>
              <a:spcAft>
                <a:spcPct val="0"/>
              </a:spcAft>
              <a:defRPr sz="2400">
                <a:solidFill>
                  <a:schemeClr val="tx1"/>
                </a:solidFill>
                <a:latin typeface="Arial" charset="0"/>
                <a:ea typeface="ＭＳ Ｐゴシック" charset="0"/>
              </a:defRPr>
            </a:lvl7pPr>
            <a:lvl8pPr marL="1371600" eaLnBrk="0" fontAlgn="base" hangingPunct="0">
              <a:lnSpc>
                <a:spcPts val="3600"/>
              </a:lnSpc>
              <a:spcBef>
                <a:spcPct val="50000"/>
              </a:spcBef>
              <a:spcAft>
                <a:spcPct val="0"/>
              </a:spcAft>
              <a:defRPr sz="2400">
                <a:solidFill>
                  <a:schemeClr val="tx1"/>
                </a:solidFill>
                <a:latin typeface="Arial" charset="0"/>
                <a:ea typeface="ＭＳ Ｐゴシック" charset="0"/>
              </a:defRPr>
            </a:lvl8pPr>
            <a:lvl9pPr marL="1828800" eaLnBrk="0" fontAlgn="base" hangingPunct="0">
              <a:lnSpc>
                <a:spcPts val="3600"/>
              </a:lnSpc>
              <a:spcBef>
                <a:spcPct val="50000"/>
              </a:spcBef>
              <a:spcAft>
                <a:spcPct val="0"/>
              </a:spcAft>
              <a:defRPr sz="2400">
                <a:solidFill>
                  <a:schemeClr val="tx1"/>
                </a:solidFill>
                <a:latin typeface="Arial" charset="0"/>
                <a:ea typeface="ＭＳ Ｐゴシック" charset="0"/>
              </a:defRPr>
            </a:lvl9pPr>
          </a:lstStyle>
          <a:p>
            <a:pPr eaLnBrk="1" hangingPunct="1">
              <a:lnSpc>
                <a:spcPts val="1500"/>
              </a:lnSpc>
              <a:buFont typeface="Wingdings" charset="0"/>
              <a:buNone/>
            </a:pPr>
            <a:r>
              <a:rPr lang="en-US" sz="1200" dirty="0"/>
              <a:t>User-desired transaction </a:t>
            </a:r>
          </a:p>
        </p:txBody>
      </p:sp>
    </p:spTree>
    <p:extLst>
      <p:ext uri="{BB962C8B-B14F-4D97-AF65-F5344CB8AC3E}">
        <p14:creationId xmlns:p14="http://schemas.microsoft.com/office/powerpoint/2010/main" val="2849050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9" name="Rectangle 15"/>
          <p:cNvSpPr>
            <a:spLocks noGrp="1" noChangeArrowheads="1"/>
          </p:cNvSpPr>
          <p:nvPr>
            <p:ph type="title" idx="4294967295"/>
          </p:nvPr>
        </p:nvSpPr>
        <p:spPr bwMode="gray">
          <a:xfrm>
            <a:off x="0" y="0"/>
            <a:ext cx="3886200" cy="639453"/>
          </a:xfrm>
          <a:prstGeom prst="rect">
            <a:avLst/>
          </a:prstGeom>
          <a:noFill/>
        </p:spPr>
        <p:txBody>
          <a:bodyPr tIns="91440">
            <a:normAutofit/>
          </a:bodyPr>
          <a:lstStyle/>
          <a:p>
            <a:pPr eaLnBrk="1" hangingPunct="1">
              <a:lnSpc>
                <a:spcPct val="90000"/>
              </a:lnSpc>
              <a:defRPr/>
            </a:pPr>
            <a:r>
              <a:rPr lang="en-US" sz="3600" dirty="0" smtClean="0"/>
              <a:t>DNS </a:t>
            </a:r>
            <a:r>
              <a:rPr lang="en-US" sz="3600" dirty="0" smtClean="0"/>
              <a:t>Attack Surface</a:t>
            </a:r>
          </a:p>
        </p:txBody>
      </p:sp>
      <p:grpSp>
        <p:nvGrpSpPr>
          <p:cNvPr id="60" name="Group 59"/>
          <p:cNvGrpSpPr/>
          <p:nvPr/>
        </p:nvGrpSpPr>
        <p:grpSpPr>
          <a:xfrm>
            <a:off x="457200" y="685800"/>
            <a:ext cx="8686800" cy="5562600"/>
            <a:chOff x="76200" y="533400"/>
            <a:chExt cx="9757776" cy="6248400"/>
          </a:xfrm>
        </p:grpSpPr>
        <p:sp>
          <p:nvSpPr>
            <p:cNvPr id="7225" name="Oval 57"/>
            <p:cNvSpPr>
              <a:spLocks noChangeArrowheads="1"/>
            </p:cNvSpPr>
            <p:nvPr/>
          </p:nvSpPr>
          <p:spPr bwMode="auto">
            <a:xfrm>
              <a:off x="1514606" y="875778"/>
              <a:ext cx="1899781" cy="1708672"/>
            </a:xfrm>
            <a:prstGeom prst="ellipse">
              <a:avLst/>
            </a:prstGeom>
            <a:gradFill rotWithShape="0">
              <a:gsLst>
                <a:gs pos="0">
                  <a:schemeClr val="bg1">
                    <a:gamma/>
                    <a:shade val="46275"/>
                    <a:invGamma/>
                    <a:alpha val="73000"/>
                  </a:schemeClr>
                </a:gs>
                <a:gs pos="50000">
                  <a:schemeClr val="bg1">
                    <a:alpha val="19000"/>
                  </a:schemeClr>
                </a:gs>
                <a:gs pos="100000">
                  <a:schemeClr val="bg1">
                    <a:gamma/>
                    <a:shade val="46275"/>
                    <a:invGamma/>
                    <a:alpha val="73000"/>
                  </a:schemeClr>
                </a:gs>
              </a:gsLst>
              <a:lin ang="5400000" scaled="1"/>
            </a:gradFill>
            <a:ln w="9525">
              <a:solidFill>
                <a:schemeClr val="tx1"/>
              </a:solidFill>
              <a:round/>
              <a:headEnd/>
              <a:tailEnd/>
            </a:ln>
          </p:spPr>
          <p:txBody>
            <a:bodyPr wrap="none" anchor="ctr"/>
            <a:lstStyle/>
            <a:p>
              <a:pPr>
                <a:spcBef>
                  <a:spcPct val="60000"/>
                </a:spcBef>
                <a:buClr>
                  <a:schemeClr val="hlink"/>
                </a:buClr>
                <a:buFont typeface="Wingdings" charset="2"/>
                <a:buChar char="§"/>
                <a:defRPr/>
              </a:pPr>
              <a:endParaRPr lang="en-US" sz="2000">
                <a:latin typeface="Arial" charset="0"/>
                <a:cs typeface="+mn-cs"/>
              </a:endParaRPr>
            </a:p>
          </p:txBody>
        </p:sp>
        <p:sp>
          <p:nvSpPr>
            <p:cNvPr id="76803" name="Text Box 56"/>
            <p:cNvSpPr txBox="1">
              <a:spLocks noChangeArrowheads="1"/>
            </p:cNvSpPr>
            <p:nvPr/>
          </p:nvSpPr>
          <p:spPr bwMode="auto">
            <a:xfrm>
              <a:off x="1788090" y="990601"/>
              <a:ext cx="1623426" cy="1544223"/>
            </a:xfrm>
            <a:prstGeom prst="rect">
              <a:avLst/>
            </a:prstGeom>
            <a:noFill/>
            <a:ln w="9525">
              <a:noFill/>
              <a:miter lim="800000"/>
              <a:headEnd/>
              <a:tailEnd/>
            </a:ln>
          </p:spPr>
          <p:txBody>
            <a:bodyPr wrap="square">
              <a:spAutoFit/>
            </a:bodyPr>
            <a:lstStyle/>
            <a:p>
              <a:pPr>
                <a:lnSpc>
                  <a:spcPts val="2000"/>
                </a:lnSpc>
                <a:spcBef>
                  <a:spcPct val="60000"/>
                </a:spcBef>
                <a:buClr>
                  <a:schemeClr val="hlink"/>
                </a:buClr>
                <a:buFont typeface="Wingdings" pitchFamily="2" charset="2"/>
                <a:buNone/>
              </a:pPr>
              <a:r>
                <a:rPr lang="en-US" sz="1100" dirty="0">
                  <a:latin typeface="Arial" pitchFamily="34" charset="0"/>
                  <a:ea typeface="ＭＳ Ｐゴシック" pitchFamily="34" charset="-128"/>
                </a:rPr>
                <a:t>Tools, Policy, Government, Law Enforcement, Application, CERT/ISRT, etc..</a:t>
              </a:r>
            </a:p>
          </p:txBody>
        </p:sp>
        <p:sp>
          <p:nvSpPr>
            <p:cNvPr id="7233" name="Oval 65"/>
            <p:cNvSpPr>
              <a:spLocks noChangeArrowheads="1"/>
            </p:cNvSpPr>
            <p:nvPr/>
          </p:nvSpPr>
          <p:spPr bwMode="auto">
            <a:xfrm>
              <a:off x="7833987" y="4128370"/>
              <a:ext cx="1828800" cy="1981200"/>
            </a:xfrm>
            <a:prstGeom prst="ellipse">
              <a:avLst/>
            </a:prstGeom>
            <a:gradFill rotWithShape="0">
              <a:gsLst>
                <a:gs pos="0">
                  <a:schemeClr val="bg1">
                    <a:gamma/>
                    <a:shade val="46275"/>
                    <a:invGamma/>
                    <a:alpha val="73000"/>
                  </a:schemeClr>
                </a:gs>
                <a:gs pos="50000">
                  <a:schemeClr val="bg1">
                    <a:alpha val="19000"/>
                  </a:schemeClr>
                </a:gs>
                <a:gs pos="100000">
                  <a:schemeClr val="bg1">
                    <a:gamma/>
                    <a:shade val="46275"/>
                    <a:invGamma/>
                    <a:alpha val="73000"/>
                  </a:schemeClr>
                </a:gs>
              </a:gsLst>
              <a:lin ang="5400000" scaled="1"/>
            </a:gradFill>
            <a:ln w="9525">
              <a:solidFill>
                <a:schemeClr val="tx1"/>
              </a:solidFill>
              <a:round/>
              <a:headEnd/>
              <a:tailEnd/>
            </a:ln>
          </p:spPr>
          <p:txBody>
            <a:bodyPr wrap="none" anchor="ctr"/>
            <a:lstStyle/>
            <a:p>
              <a:pPr>
                <a:spcBef>
                  <a:spcPct val="60000"/>
                </a:spcBef>
                <a:buClr>
                  <a:schemeClr val="hlink"/>
                </a:buClr>
                <a:buFont typeface="Wingdings" charset="2"/>
                <a:buChar char="§"/>
                <a:defRPr/>
              </a:pPr>
              <a:endParaRPr lang="en-US" sz="2000">
                <a:latin typeface="Arial" charset="0"/>
                <a:cs typeface="+mn-cs"/>
              </a:endParaRPr>
            </a:p>
          </p:txBody>
        </p:sp>
        <p:pic>
          <p:nvPicPr>
            <p:cNvPr id="76805" name="Picture 22"/>
            <p:cNvPicPr>
              <a:picLocks noChangeAspect="1" noChangeArrowheads="1"/>
            </p:cNvPicPr>
            <p:nvPr/>
          </p:nvPicPr>
          <p:blipFill>
            <a:blip r:embed="rId3" cstate="print"/>
            <a:srcRect/>
            <a:stretch>
              <a:fillRect/>
            </a:stretch>
          </p:blipFill>
          <p:spPr bwMode="auto">
            <a:xfrm>
              <a:off x="4143375" y="2590800"/>
              <a:ext cx="2562225" cy="2600325"/>
            </a:xfrm>
            <a:prstGeom prst="rect">
              <a:avLst/>
            </a:prstGeom>
            <a:noFill/>
            <a:ln w="9525">
              <a:noFill/>
              <a:miter lim="800000"/>
              <a:headEnd/>
              <a:tailEnd/>
            </a:ln>
          </p:spPr>
        </p:pic>
        <p:sp>
          <p:nvSpPr>
            <p:cNvPr id="7219" name="Oval 51"/>
            <p:cNvSpPr>
              <a:spLocks noChangeArrowheads="1"/>
            </p:cNvSpPr>
            <p:nvPr/>
          </p:nvSpPr>
          <p:spPr bwMode="auto">
            <a:xfrm>
              <a:off x="6248400" y="838200"/>
              <a:ext cx="2819400" cy="2590800"/>
            </a:xfrm>
            <a:prstGeom prst="ellipse">
              <a:avLst/>
            </a:prstGeom>
            <a:gradFill rotWithShape="0">
              <a:gsLst>
                <a:gs pos="0">
                  <a:schemeClr val="bg1">
                    <a:gamma/>
                    <a:shade val="46275"/>
                    <a:invGamma/>
                    <a:alpha val="73000"/>
                  </a:schemeClr>
                </a:gs>
                <a:gs pos="50000">
                  <a:schemeClr val="bg1">
                    <a:alpha val="19000"/>
                  </a:schemeClr>
                </a:gs>
                <a:gs pos="100000">
                  <a:schemeClr val="bg1">
                    <a:gamma/>
                    <a:shade val="46275"/>
                    <a:invGamma/>
                    <a:alpha val="73000"/>
                  </a:schemeClr>
                </a:gs>
              </a:gsLst>
              <a:lin ang="5400000" scaled="1"/>
            </a:gradFill>
            <a:ln w="9525">
              <a:solidFill>
                <a:schemeClr val="tx1"/>
              </a:solidFill>
              <a:round/>
              <a:headEnd/>
              <a:tailEnd/>
            </a:ln>
          </p:spPr>
          <p:txBody>
            <a:bodyPr wrap="none" anchor="ctr"/>
            <a:lstStyle/>
            <a:p>
              <a:pPr>
                <a:spcBef>
                  <a:spcPct val="60000"/>
                </a:spcBef>
                <a:buClr>
                  <a:schemeClr val="hlink"/>
                </a:buClr>
                <a:buFont typeface="Wingdings" charset="2"/>
                <a:buChar char="§"/>
                <a:defRPr/>
              </a:pPr>
              <a:endParaRPr lang="en-US" sz="2000">
                <a:latin typeface="Arial" charset="0"/>
                <a:cs typeface="+mn-cs"/>
              </a:endParaRPr>
            </a:p>
          </p:txBody>
        </p:sp>
        <p:sp>
          <p:nvSpPr>
            <p:cNvPr id="7227" name="Oval 59"/>
            <p:cNvSpPr>
              <a:spLocks noChangeArrowheads="1"/>
            </p:cNvSpPr>
            <p:nvPr/>
          </p:nvSpPr>
          <p:spPr bwMode="auto">
            <a:xfrm>
              <a:off x="2971800" y="1666875"/>
              <a:ext cx="4648200" cy="4419600"/>
            </a:xfrm>
            <a:prstGeom prst="ellipse">
              <a:avLst/>
            </a:prstGeom>
            <a:gradFill rotWithShape="0">
              <a:gsLst>
                <a:gs pos="0">
                  <a:schemeClr val="bg1">
                    <a:gamma/>
                    <a:shade val="46275"/>
                    <a:invGamma/>
                    <a:alpha val="73000"/>
                  </a:schemeClr>
                </a:gs>
                <a:gs pos="50000">
                  <a:schemeClr val="bg1">
                    <a:alpha val="19000"/>
                  </a:schemeClr>
                </a:gs>
                <a:gs pos="100000">
                  <a:schemeClr val="bg1">
                    <a:gamma/>
                    <a:shade val="46275"/>
                    <a:invGamma/>
                    <a:alpha val="73000"/>
                  </a:schemeClr>
                </a:gs>
              </a:gsLst>
              <a:lin ang="5400000" scaled="1"/>
            </a:gradFill>
            <a:ln w="9525">
              <a:solidFill>
                <a:schemeClr val="tx1"/>
              </a:solidFill>
              <a:round/>
              <a:headEnd/>
              <a:tailEnd/>
            </a:ln>
          </p:spPr>
          <p:txBody>
            <a:bodyPr wrap="none" anchor="ctr"/>
            <a:lstStyle/>
            <a:p>
              <a:pPr>
                <a:spcBef>
                  <a:spcPct val="60000"/>
                </a:spcBef>
                <a:buClr>
                  <a:schemeClr val="hlink"/>
                </a:buClr>
                <a:buFont typeface="Wingdings" charset="2"/>
                <a:buChar char="§"/>
                <a:defRPr/>
              </a:pPr>
              <a:endParaRPr lang="en-US" sz="2000">
                <a:latin typeface="Arial" charset="0"/>
                <a:cs typeface="+mn-cs"/>
              </a:endParaRPr>
            </a:p>
          </p:txBody>
        </p:sp>
        <p:sp>
          <p:nvSpPr>
            <p:cNvPr id="7222" name="Oval 54"/>
            <p:cNvSpPr>
              <a:spLocks noChangeArrowheads="1"/>
            </p:cNvSpPr>
            <p:nvPr/>
          </p:nvSpPr>
          <p:spPr bwMode="auto">
            <a:xfrm>
              <a:off x="990600" y="4191000"/>
              <a:ext cx="2514600" cy="2590800"/>
            </a:xfrm>
            <a:prstGeom prst="ellipse">
              <a:avLst/>
            </a:prstGeom>
            <a:gradFill rotWithShape="0">
              <a:gsLst>
                <a:gs pos="0">
                  <a:schemeClr val="bg1">
                    <a:gamma/>
                    <a:shade val="46275"/>
                    <a:invGamma/>
                    <a:alpha val="73000"/>
                  </a:schemeClr>
                </a:gs>
                <a:gs pos="50000">
                  <a:schemeClr val="bg1">
                    <a:alpha val="19000"/>
                  </a:schemeClr>
                </a:gs>
                <a:gs pos="100000">
                  <a:schemeClr val="bg1">
                    <a:gamma/>
                    <a:shade val="46275"/>
                    <a:invGamma/>
                    <a:alpha val="73000"/>
                  </a:schemeClr>
                </a:gs>
              </a:gsLst>
              <a:lin ang="5400000" scaled="1"/>
            </a:gradFill>
            <a:ln w="9525">
              <a:solidFill>
                <a:schemeClr val="tx1"/>
              </a:solidFill>
              <a:round/>
              <a:headEnd/>
              <a:tailEnd/>
            </a:ln>
          </p:spPr>
          <p:txBody>
            <a:bodyPr wrap="none" anchor="ctr"/>
            <a:lstStyle/>
            <a:p>
              <a:pPr>
                <a:spcBef>
                  <a:spcPct val="60000"/>
                </a:spcBef>
                <a:buClr>
                  <a:schemeClr val="hlink"/>
                </a:buClr>
                <a:buFont typeface="Wingdings" charset="2"/>
                <a:buChar char="§"/>
                <a:defRPr/>
              </a:pPr>
              <a:endParaRPr lang="en-US" sz="2000">
                <a:latin typeface="Arial" charset="0"/>
                <a:cs typeface="+mn-cs"/>
              </a:endParaRPr>
            </a:p>
          </p:txBody>
        </p:sp>
        <p:sp>
          <p:nvSpPr>
            <p:cNvPr id="7223" name="Oval 55"/>
            <p:cNvSpPr>
              <a:spLocks noChangeArrowheads="1"/>
            </p:cNvSpPr>
            <p:nvPr/>
          </p:nvSpPr>
          <p:spPr bwMode="auto">
            <a:xfrm>
              <a:off x="76200" y="533400"/>
              <a:ext cx="1447800" cy="5943600"/>
            </a:xfrm>
            <a:prstGeom prst="ellipse">
              <a:avLst/>
            </a:prstGeom>
            <a:gradFill rotWithShape="0">
              <a:gsLst>
                <a:gs pos="0">
                  <a:schemeClr val="bg1">
                    <a:gamma/>
                    <a:shade val="46275"/>
                    <a:invGamma/>
                    <a:alpha val="73000"/>
                  </a:schemeClr>
                </a:gs>
                <a:gs pos="50000">
                  <a:schemeClr val="bg1">
                    <a:alpha val="19000"/>
                  </a:schemeClr>
                </a:gs>
                <a:gs pos="100000">
                  <a:schemeClr val="bg1">
                    <a:gamma/>
                    <a:shade val="46275"/>
                    <a:invGamma/>
                    <a:alpha val="73000"/>
                  </a:schemeClr>
                </a:gs>
              </a:gsLst>
              <a:lin ang="5400000" scaled="1"/>
            </a:gradFill>
            <a:ln w="9525">
              <a:solidFill>
                <a:schemeClr val="tx1"/>
              </a:solidFill>
              <a:round/>
              <a:headEnd/>
              <a:tailEnd/>
            </a:ln>
          </p:spPr>
          <p:txBody>
            <a:bodyPr wrap="none" anchor="ctr"/>
            <a:lstStyle/>
            <a:p>
              <a:pPr>
                <a:spcBef>
                  <a:spcPct val="60000"/>
                </a:spcBef>
                <a:buClr>
                  <a:schemeClr val="hlink"/>
                </a:buClr>
                <a:buFont typeface="Wingdings" charset="2"/>
                <a:buChar char="§"/>
                <a:defRPr/>
              </a:pPr>
              <a:endParaRPr lang="en-US" sz="2000">
                <a:latin typeface="Arial" charset="0"/>
                <a:cs typeface="+mn-cs"/>
              </a:endParaRPr>
            </a:p>
          </p:txBody>
        </p:sp>
        <p:sp>
          <p:nvSpPr>
            <p:cNvPr id="76810" name="Line 9"/>
            <p:cNvSpPr>
              <a:spLocks noChangeShapeType="1"/>
            </p:cNvSpPr>
            <p:nvPr/>
          </p:nvSpPr>
          <p:spPr bwMode="auto">
            <a:xfrm flipV="1">
              <a:off x="2133600" y="5181600"/>
              <a:ext cx="0" cy="381000"/>
            </a:xfrm>
            <a:prstGeom prst="line">
              <a:avLst/>
            </a:prstGeom>
            <a:noFill/>
            <a:ln w="28575">
              <a:solidFill>
                <a:schemeClr val="tx1"/>
              </a:solidFill>
              <a:round/>
              <a:headEnd/>
              <a:tailEnd type="triangle" w="med" len="med"/>
            </a:ln>
          </p:spPr>
          <p:txBody>
            <a:bodyPr wrap="none" anchor="ctr"/>
            <a:lstStyle/>
            <a:p>
              <a:endParaRPr lang="en-US"/>
            </a:p>
          </p:txBody>
        </p:sp>
        <p:sp>
          <p:nvSpPr>
            <p:cNvPr id="76811" name="Line 10"/>
            <p:cNvSpPr>
              <a:spLocks noChangeShapeType="1"/>
            </p:cNvSpPr>
            <p:nvPr/>
          </p:nvSpPr>
          <p:spPr bwMode="auto">
            <a:xfrm flipH="1">
              <a:off x="1219200" y="1824038"/>
              <a:ext cx="609600" cy="304800"/>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76812" name="Line 12"/>
            <p:cNvSpPr>
              <a:spLocks noChangeShapeType="1"/>
            </p:cNvSpPr>
            <p:nvPr/>
          </p:nvSpPr>
          <p:spPr bwMode="auto">
            <a:xfrm>
              <a:off x="3276600" y="1905000"/>
              <a:ext cx="609600" cy="914400"/>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76813" name="Text Box 13"/>
            <p:cNvSpPr txBox="1">
              <a:spLocks noChangeArrowheads="1"/>
            </p:cNvSpPr>
            <p:nvPr/>
          </p:nvSpPr>
          <p:spPr bwMode="auto">
            <a:xfrm>
              <a:off x="7238999" y="1066800"/>
              <a:ext cx="1139869" cy="324115"/>
            </a:xfrm>
            <a:prstGeom prst="rect">
              <a:avLst/>
            </a:prstGeom>
            <a:solidFill>
              <a:schemeClr val="bg1"/>
            </a:solidFill>
            <a:ln w="9525">
              <a:noFill/>
              <a:miter lim="800000"/>
              <a:headEnd/>
              <a:tailEnd/>
            </a:ln>
          </p:spPr>
          <p:txBody>
            <a:bodyPr wrap="square">
              <a:spAutoFit/>
            </a:bodyPr>
            <a:lstStyle/>
            <a:p>
              <a:pPr>
                <a:lnSpc>
                  <a:spcPts val="1500"/>
                </a:lnSpc>
                <a:spcBef>
                  <a:spcPct val="60000"/>
                </a:spcBef>
                <a:buClr>
                  <a:schemeClr val="hlink"/>
                </a:buClr>
                <a:buFont typeface="Wingdings" pitchFamily="2" charset="2"/>
                <a:buNone/>
              </a:pPr>
              <a:r>
                <a:rPr lang="en-US" sz="1400" dirty="0">
                  <a:latin typeface="Arial" pitchFamily="34" charset="0"/>
                  <a:ea typeface="ＭＳ Ｐゴシック" pitchFamily="34" charset="-128"/>
                </a:rPr>
                <a:t>Consumer</a:t>
              </a:r>
            </a:p>
          </p:txBody>
        </p:sp>
        <p:pic>
          <p:nvPicPr>
            <p:cNvPr id="76815" name="Picture 16"/>
            <p:cNvPicPr>
              <a:picLocks noChangeAspect="1" noChangeArrowheads="1"/>
            </p:cNvPicPr>
            <p:nvPr/>
          </p:nvPicPr>
          <p:blipFill>
            <a:blip r:embed="rId4" cstate="print"/>
            <a:srcRect/>
            <a:stretch>
              <a:fillRect/>
            </a:stretch>
          </p:blipFill>
          <p:spPr bwMode="auto">
            <a:xfrm>
              <a:off x="241300" y="1036638"/>
              <a:ext cx="901700" cy="779462"/>
            </a:xfrm>
            <a:prstGeom prst="rect">
              <a:avLst/>
            </a:prstGeom>
            <a:noFill/>
            <a:ln w="9525">
              <a:noFill/>
              <a:miter lim="800000"/>
              <a:headEnd/>
              <a:tailEnd/>
            </a:ln>
          </p:spPr>
        </p:pic>
        <p:sp>
          <p:nvSpPr>
            <p:cNvPr id="76816" name="Text Box 17"/>
            <p:cNvSpPr txBox="1">
              <a:spLocks noChangeArrowheads="1"/>
            </p:cNvSpPr>
            <p:nvPr/>
          </p:nvSpPr>
          <p:spPr bwMode="auto">
            <a:xfrm>
              <a:off x="152400" y="1752600"/>
              <a:ext cx="1092200" cy="288925"/>
            </a:xfrm>
            <a:prstGeom prst="rect">
              <a:avLst/>
            </a:prstGeom>
            <a:solidFill>
              <a:schemeClr val="bg1"/>
            </a:solidFill>
            <a:ln w="9525">
              <a:noFill/>
              <a:miter lim="800000"/>
              <a:headEnd/>
              <a:tailEnd/>
            </a:ln>
          </p:spPr>
          <p:txBody>
            <a:bodyPr wrap="none">
              <a:spAutoFit/>
            </a:bodyPr>
            <a:lstStyle/>
            <a:p>
              <a:pPr>
                <a:lnSpc>
                  <a:spcPts val="1500"/>
                </a:lnSpc>
                <a:spcBef>
                  <a:spcPct val="60000"/>
                </a:spcBef>
                <a:buClr>
                  <a:schemeClr val="hlink"/>
                </a:buClr>
                <a:buFont typeface="Wingdings" pitchFamily="2" charset="2"/>
                <a:buNone/>
              </a:pPr>
              <a:r>
                <a:rPr lang="en-US" sz="1400">
                  <a:latin typeface="Arial" pitchFamily="34" charset="0"/>
                  <a:ea typeface="ＭＳ Ｐゴシック" pitchFamily="34" charset="-128"/>
                </a:rPr>
                <a:t>Registrants</a:t>
              </a:r>
            </a:p>
          </p:txBody>
        </p:sp>
        <p:pic>
          <p:nvPicPr>
            <p:cNvPr id="76817" name="Picture 18"/>
            <p:cNvPicPr>
              <a:picLocks noChangeAspect="1" noChangeArrowheads="1"/>
            </p:cNvPicPr>
            <p:nvPr/>
          </p:nvPicPr>
          <p:blipFill>
            <a:blip r:embed="rId5" cstate="print"/>
            <a:srcRect/>
            <a:stretch>
              <a:fillRect/>
            </a:stretch>
          </p:blipFill>
          <p:spPr bwMode="auto">
            <a:xfrm>
              <a:off x="228600" y="2813050"/>
              <a:ext cx="898525" cy="831850"/>
            </a:xfrm>
            <a:prstGeom prst="rect">
              <a:avLst/>
            </a:prstGeom>
            <a:noFill/>
            <a:ln w="9525">
              <a:noFill/>
              <a:miter lim="800000"/>
              <a:headEnd/>
              <a:tailEnd/>
            </a:ln>
          </p:spPr>
        </p:pic>
        <p:sp>
          <p:nvSpPr>
            <p:cNvPr id="76818" name="Text Box 19"/>
            <p:cNvSpPr txBox="1">
              <a:spLocks noChangeArrowheads="1"/>
            </p:cNvSpPr>
            <p:nvPr/>
          </p:nvSpPr>
          <p:spPr bwMode="auto">
            <a:xfrm>
              <a:off x="152400" y="3581400"/>
              <a:ext cx="1730375" cy="288925"/>
            </a:xfrm>
            <a:prstGeom prst="rect">
              <a:avLst/>
            </a:prstGeom>
            <a:solidFill>
              <a:schemeClr val="bg1"/>
            </a:solidFill>
            <a:ln w="9525">
              <a:noFill/>
              <a:miter lim="800000"/>
              <a:headEnd/>
              <a:tailEnd/>
            </a:ln>
          </p:spPr>
          <p:txBody>
            <a:bodyPr wrap="none">
              <a:spAutoFit/>
            </a:bodyPr>
            <a:lstStyle/>
            <a:p>
              <a:pPr>
                <a:lnSpc>
                  <a:spcPts val="1500"/>
                </a:lnSpc>
                <a:spcBef>
                  <a:spcPct val="60000"/>
                </a:spcBef>
                <a:buClr>
                  <a:schemeClr val="hlink"/>
                </a:buClr>
                <a:buFont typeface="Wingdings" pitchFamily="2" charset="2"/>
                <a:buNone/>
              </a:pPr>
              <a:r>
                <a:rPr lang="en-US" sz="1400">
                  <a:latin typeface="Arial" pitchFamily="34" charset="0"/>
                  <a:ea typeface="ＭＳ Ｐゴシック" pitchFamily="34" charset="-128"/>
                </a:rPr>
                <a:t>Registrars/resellers</a:t>
              </a:r>
            </a:p>
          </p:txBody>
        </p:sp>
        <p:pic>
          <p:nvPicPr>
            <p:cNvPr id="76819" name="Picture 20"/>
            <p:cNvPicPr>
              <a:picLocks noChangeAspect="1" noChangeArrowheads="1"/>
            </p:cNvPicPr>
            <p:nvPr/>
          </p:nvPicPr>
          <p:blipFill>
            <a:blip r:embed="rId6" cstate="print"/>
            <a:srcRect/>
            <a:stretch>
              <a:fillRect/>
            </a:stretch>
          </p:blipFill>
          <p:spPr bwMode="auto">
            <a:xfrm>
              <a:off x="168275" y="4953000"/>
              <a:ext cx="974725" cy="731838"/>
            </a:xfrm>
            <a:prstGeom prst="rect">
              <a:avLst/>
            </a:prstGeom>
            <a:noFill/>
            <a:ln w="9525">
              <a:noFill/>
              <a:miter lim="800000"/>
              <a:headEnd/>
              <a:tailEnd/>
            </a:ln>
          </p:spPr>
        </p:pic>
        <p:sp>
          <p:nvSpPr>
            <p:cNvPr id="76820" name="Text Box 21"/>
            <p:cNvSpPr txBox="1">
              <a:spLocks noChangeArrowheads="1"/>
            </p:cNvSpPr>
            <p:nvPr/>
          </p:nvSpPr>
          <p:spPr bwMode="auto">
            <a:xfrm>
              <a:off x="314325" y="5695950"/>
              <a:ext cx="912813" cy="288925"/>
            </a:xfrm>
            <a:prstGeom prst="rect">
              <a:avLst/>
            </a:prstGeom>
            <a:solidFill>
              <a:schemeClr val="bg1"/>
            </a:solidFill>
            <a:ln w="9525">
              <a:noFill/>
              <a:miter lim="800000"/>
              <a:headEnd/>
              <a:tailEnd/>
            </a:ln>
          </p:spPr>
          <p:txBody>
            <a:bodyPr wrap="none">
              <a:spAutoFit/>
            </a:bodyPr>
            <a:lstStyle/>
            <a:p>
              <a:pPr>
                <a:lnSpc>
                  <a:spcPts val="1500"/>
                </a:lnSpc>
                <a:spcBef>
                  <a:spcPct val="60000"/>
                </a:spcBef>
                <a:buClr>
                  <a:schemeClr val="hlink"/>
                </a:buClr>
                <a:buFont typeface="Wingdings" pitchFamily="2" charset="2"/>
                <a:buNone/>
              </a:pPr>
              <a:r>
                <a:rPr lang="en-US" sz="1400">
                  <a:latin typeface="Arial" pitchFamily="34" charset="0"/>
                  <a:ea typeface="ＭＳ Ｐゴシック" pitchFamily="34" charset="-128"/>
                </a:rPr>
                <a:t>registries</a:t>
              </a:r>
            </a:p>
          </p:txBody>
        </p:sp>
        <p:pic>
          <p:nvPicPr>
            <p:cNvPr id="76821" name="Picture 23"/>
            <p:cNvPicPr>
              <a:picLocks noChangeAspect="1" noChangeArrowheads="1"/>
            </p:cNvPicPr>
            <p:nvPr/>
          </p:nvPicPr>
          <p:blipFill>
            <a:blip r:embed="rId7" cstate="print"/>
            <a:srcRect/>
            <a:stretch>
              <a:fillRect/>
            </a:stretch>
          </p:blipFill>
          <p:spPr bwMode="auto">
            <a:xfrm>
              <a:off x="7994650" y="1447800"/>
              <a:ext cx="539750" cy="889000"/>
            </a:xfrm>
            <a:prstGeom prst="rect">
              <a:avLst/>
            </a:prstGeom>
            <a:noFill/>
            <a:ln w="9525">
              <a:noFill/>
              <a:miter lim="800000"/>
              <a:headEnd/>
              <a:tailEnd/>
            </a:ln>
          </p:spPr>
        </p:pic>
        <p:pic>
          <p:nvPicPr>
            <p:cNvPr id="76822" name="Picture 24"/>
            <p:cNvPicPr>
              <a:picLocks noChangeAspect="1" noChangeArrowheads="1"/>
            </p:cNvPicPr>
            <p:nvPr/>
          </p:nvPicPr>
          <p:blipFill>
            <a:blip r:embed="rId8" cstate="print"/>
            <a:srcRect/>
            <a:stretch>
              <a:fillRect/>
            </a:stretch>
          </p:blipFill>
          <p:spPr bwMode="auto">
            <a:xfrm>
              <a:off x="7432675" y="1365250"/>
              <a:ext cx="492125" cy="901700"/>
            </a:xfrm>
            <a:prstGeom prst="rect">
              <a:avLst/>
            </a:prstGeom>
            <a:noFill/>
            <a:ln w="9525">
              <a:noFill/>
              <a:miter lim="800000"/>
              <a:headEnd/>
              <a:tailEnd/>
            </a:ln>
          </p:spPr>
        </p:pic>
        <p:pic>
          <p:nvPicPr>
            <p:cNvPr id="76823" name="Picture 25"/>
            <p:cNvPicPr>
              <a:picLocks noChangeAspect="1" noChangeArrowheads="1"/>
            </p:cNvPicPr>
            <p:nvPr/>
          </p:nvPicPr>
          <p:blipFill>
            <a:blip r:embed="rId9" cstate="print"/>
            <a:srcRect/>
            <a:stretch>
              <a:fillRect/>
            </a:stretch>
          </p:blipFill>
          <p:spPr bwMode="auto">
            <a:xfrm>
              <a:off x="8299450" y="2286000"/>
              <a:ext cx="768350" cy="768350"/>
            </a:xfrm>
            <a:prstGeom prst="rect">
              <a:avLst/>
            </a:prstGeom>
            <a:noFill/>
            <a:ln w="9525">
              <a:noFill/>
              <a:miter lim="800000"/>
              <a:headEnd/>
              <a:tailEnd/>
            </a:ln>
          </p:spPr>
        </p:pic>
        <p:pic>
          <p:nvPicPr>
            <p:cNvPr id="76824" name="Picture 26"/>
            <p:cNvPicPr>
              <a:picLocks noChangeAspect="1" noChangeArrowheads="1"/>
            </p:cNvPicPr>
            <p:nvPr/>
          </p:nvPicPr>
          <p:blipFill>
            <a:blip r:embed="rId10" cstate="print"/>
            <a:srcRect/>
            <a:stretch>
              <a:fillRect/>
            </a:stretch>
          </p:blipFill>
          <p:spPr bwMode="auto">
            <a:xfrm>
              <a:off x="6629400" y="1289050"/>
              <a:ext cx="762000" cy="746125"/>
            </a:xfrm>
            <a:prstGeom prst="rect">
              <a:avLst/>
            </a:prstGeom>
            <a:noFill/>
            <a:ln w="9525">
              <a:noFill/>
              <a:miter lim="800000"/>
              <a:headEnd/>
              <a:tailEnd/>
            </a:ln>
          </p:spPr>
        </p:pic>
        <p:pic>
          <p:nvPicPr>
            <p:cNvPr id="76825" name="Picture 27"/>
            <p:cNvPicPr>
              <a:picLocks noChangeAspect="1" noChangeArrowheads="1"/>
            </p:cNvPicPr>
            <p:nvPr/>
          </p:nvPicPr>
          <p:blipFill>
            <a:blip r:embed="rId11" cstate="print"/>
            <a:srcRect/>
            <a:stretch>
              <a:fillRect/>
            </a:stretch>
          </p:blipFill>
          <p:spPr bwMode="auto">
            <a:xfrm>
              <a:off x="3657600" y="3519488"/>
              <a:ext cx="533400" cy="455612"/>
            </a:xfrm>
            <a:prstGeom prst="rect">
              <a:avLst/>
            </a:prstGeom>
            <a:noFill/>
            <a:ln w="9525">
              <a:noFill/>
              <a:miter lim="800000"/>
              <a:headEnd/>
              <a:tailEnd/>
            </a:ln>
          </p:spPr>
        </p:pic>
        <p:sp>
          <p:nvSpPr>
            <p:cNvPr id="76826" name="Line 28"/>
            <p:cNvSpPr>
              <a:spLocks noChangeShapeType="1"/>
            </p:cNvSpPr>
            <p:nvPr/>
          </p:nvSpPr>
          <p:spPr bwMode="auto">
            <a:xfrm>
              <a:off x="6934200" y="2057400"/>
              <a:ext cx="152400" cy="1295400"/>
            </a:xfrm>
            <a:prstGeom prst="line">
              <a:avLst/>
            </a:prstGeom>
            <a:noFill/>
            <a:ln w="38100">
              <a:solidFill>
                <a:srgbClr val="FFFF00"/>
              </a:solidFill>
              <a:prstDash val="dash"/>
              <a:round/>
              <a:headEnd/>
              <a:tailEnd type="triangle" w="med" len="med"/>
            </a:ln>
          </p:spPr>
          <p:txBody>
            <a:bodyPr wrap="none" anchor="ctr"/>
            <a:lstStyle/>
            <a:p>
              <a:endParaRPr lang="en-US"/>
            </a:p>
          </p:txBody>
        </p:sp>
        <p:sp>
          <p:nvSpPr>
            <p:cNvPr id="76827" name="Line 29"/>
            <p:cNvSpPr>
              <a:spLocks noChangeShapeType="1"/>
            </p:cNvSpPr>
            <p:nvPr/>
          </p:nvSpPr>
          <p:spPr bwMode="auto">
            <a:xfrm flipH="1">
              <a:off x="7239000" y="2286000"/>
              <a:ext cx="304800" cy="1066800"/>
            </a:xfrm>
            <a:prstGeom prst="line">
              <a:avLst/>
            </a:prstGeom>
            <a:noFill/>
            <a:ln w="38100">
              <a:solidFill>
                <a:srgbClr val="FFFF00"/>
              </a:solidFill>
              <a:prstDash val="dash"/>
              <a:round/>
              <a:headEnd/>
              <a:tailEnd type="triangle" w="med" len="med"/>
            </a:ln>
          </p:spPr>
          <p:txBody>
            <a:bodyPr wrap="none" anchor="ctr"/>
            <a:lstStyle/>
            <a:p>
              <a:endParaRPr lang="en-US"/>
            </a:p>
          </p:txBody>
        </p:sp>
        <p:sp>
          <p:nvSpPr>
            <p:cNvPr id="76828" name="Line 30"/>
            <p:cNvSpPr>
              <a:spLocks noChangeShapeType="1"/>
            </p:cNvSpPr>
            <p:nvPr/>
          </p:nvSpPr>
          <p:spPr bwMode="auto">
            <a:xfrm flipH="1">
              <a:off x="7467600" y="2362200"/>
              <a:ext cx="609600" cy="990600"/>
            </a:xfrm>
            <a:prstGeom prst="line">
              <a:avLst/>
            </a:prstGeom>
            <a:noFill/>
            <a:ln w="38100">
              <a:solidFill>
                <a:srgbClr val="FFFF00"/>
              </a:solidFill>
              <a:prstDash val="dash"/>
              <a:round/>
              <a:headEnd/>
              <a:tailEnd type="triangle" w="med" len="med"/>
            </a:ln>
          </p:spPr>
          <p:txBody>
            <a:bodyPr wrap="none" anchor="ctr"/>
            <a:lstStyle/>
            <a:p>
              <a:endParaRPr lang="en-US"/>
            </a:p>
          </p:txBody>
        </p:sp>
        <p:sp>
          <p:nvSpPr>
            <p:cNvPr id="76829" name="Line 31"/>
            <p:cNvSpPr>
              <a:spLocks noChangeShapeType="1"/>
            </p:cNvSpPr>
            <p:nvPr/>
          </p:nvSpPr>
          <p:spPr bwMode="auto">
            <a:xfrm flipH="1">
              <a:off x="7620000" y="2819400"/>
              <a:ext cx="609600" cy="685800"/>
            </a:xfrm>
            <a:prstGeom prst="line">
              <a:avLst/>
            </a:prstGeom>
            <a:noFill/>
            <a:ln w="38100">
              <a:solidFill>
                <a:srgbClr val="FFFF00"/>
              </a:solidFill>
              <a:prstDash val="dash"/>
              <a:round/>
              <a:headEnd/>
              <a:tailEnd type="triangle" w="med" len="med"/>
            </a:ln>
          </p:spPr>
          <p:txBody>
            <a:bodyPr wrap="none" anchor="ctr"/>
            <a:lstStyle/>
            <a:p>
              <a:endParaRPr lang="en-US"/>
            </a:p>
          </p:txBody>
        </p:sp>
        <p:sp>
          <p:nvSpPr>
            <p:cNvPr id="76830" name="Line 32"/>
            <p:cNvSpPr>
              <a:spLocks noChangeShapeType="1"/>
            </p:cNvSpPr>
            <p:nvPr/>
          </p:nvSpPr>
          <p:spPr bwMode="auto">
            <a:xfrm flipH="1">
              <a:off x="5715000" y="3952875"/>
              <a:ext cx="914400" cy="1219200"/>
            </a:xfrm>
            <a:prstGeom prst="line">
              <a:avLst/>
            </a:prstGeom>
            <a:noFill/>
            <a:ln w="38100">
              <a:solidFill>
                <a:srgbClr val="FFFF00"/>
              </a:solidFill>
              <a:prstDash val="dash"/>
              <a:round/>
              <a:headEnd/>
              <a:tailEnd type="triangle" w="med" len="med"/>
            </a:ln>
          </p:spPr>
          <p:txBody>
            <a:bodyPr wrap="none" anchor="ctr"/>
            <a:lstStyle/>
            <a:p>
              <a:endParaRPr lang="en-US"/>
            </a:p>
          </p:txBody>
        </p:sp>
        <p:sp>
          <p:nvSpPr>
            <p:cNvPr id="76831" name="Line 33"/>
            <p:cNvSpPr>
              <a:spLocks noChangeShapeType="1"/>
            </p:cNvSpPr>
            <p:nvPr/>
          </p:nvSpPr>
          <p:spPr bwMode="auto">
            <a:xfrm flipH="1" flipV="1">
              <a:off x="5715000" y="2505075"/>
              <a:ext cx="914400" cy="914400"/>
            </a:xfrm>
            <a:prstGeom prst="line">
              <a:avLst/>
            </a:prstGeom>
            <a:noFill/>
            <a:ln w="38100">
              <a:solidFill>
                <a:srgbClr val="FFFF00"/>
              </a:solidFill>
              <a:prstDash val="dash"/>
              <a:round/>
              <a:headEnd/>
              <a:tailEnd type="triangle" w="med" len="med"/>
            </a:ln>
          </p:spPr>
          <p:txBody>
            <a:bodyPr wrap="none" anchor="ctr"/>
            <a:lstStyle/>
            <a:p>
              <a:endParaRPr lang="en-US"/>
            </a:p>
          </p:txBody>
        </p:sp>
        <p:sp>
          <p:nvSpPr>
            <p:cNvPr id="76832" name="Line 34"/>
            <p:cNvSpPr>
              <a:spLocks noChangeShapeType="1"/>
            </p:cNvSpPr>
            <p:nvPr/>
          </p:nvSpPr>
          <p:spPr bwMode="auto">
            <a:xfrm flipH="1">
              <a:off x="4267200" y="3571875"/>
              <a:ext cx="2362200" cy="304800"/>
            </a:xfrm>
            <a:prstGeom prst="line">
              <a:avLst/>
            </a:prstGeom>
            <a:noFill/>
            <a:ln w="38100">
              <a:solidFill>
                <a:srgbClr val="FFFF00"/>
              </a:solidFill>
              <a:prstDash val="dash"/>
              <a:round/>
              <a:headEnd/>
              <a:tailEnd type="triangle" w="med" len="med"/>
            </a:ln>
          </p:spPr>
          <p:txBody>
            <a:bodyPr wrap="none" anchor="ctr"/>
            <a:lstStyle/>
            <a:p>
              <a:endParaRPr lang="en-US"/>
            </a:p>
          </p:txBody>
        </p:sp>
        <p:sp>
          <p:nvSpPr>
            <p:cNvPr id="76833" name="Line 35"/>
            <p:cNvSpPr>
              <a:spLocks noChangeShapeType="1"/>
            </p:cNvSpPr>
            <p:nvPr/>
          </p:nvSpPr>
          <p:spPr bwMode="auto">
            <a:xfrm flipH="1">
              <a:off x="2514600" y="3800475"/>
              <a:ext cx="4191000" cy="2133600"/>
            </a:xfrm>
            <a:prstGeom prst="line">
              <a:avLst/>
            </a:prstGeom>
            <a:noFill/>
            <a:ln w="38100">
              <a:solidFill>
                <a:srgbClr val="FFFF00"/>
              </a:solidFill>
              <a:prstDash val="dash"/>
              <a:round/>
              <a:headEnd/>
              <a:tailEnd type="triangle" w="med" len="med"/>
            </a:ln>
          </p:spPr>
          <p:txBody>
            <a:bodyPr wrap="none" anchor="ctr"/>
            <a:lstStyle/>
            <a:p>
              <a:endParaRPr lang="en-US"/>
            </a:p>
          </p:txBody>
        </p:sp>
        <p:sp>
          <p:nvSpPr>
            <p:cNvPr id="76834" name="Line 36"/>
            <p:cNvSpPr>
              <a:spLocks noChangeShapeType="1"/>
            </p:cNvSpPr>
            <p:nvPr/>
          </p:nvSpPr>
          <p:spPr bwMode="auto">
            <a:xfrm flipV="1">
              <a:off x="3962400" y="2352675"/>
              <a:ext cx="1066800" cy="1066800"/>
            </a:xfrm>
            <a:prstGeom prst="line">
              <a:avLst/>
            </a:prstGeom>
            <a:noFill/>
            <a:ln w="38100">
              <a:solidFill>
                <a:srgbClr val="001AF9"/>
              </a:solidFill>
              <a:round/>
              <a:headEnd/>
              <a:tailEnd type="triangle" w="med" len="med"/>
            </a:ln>
          </p:spPr>
          <p:txBody>
            <a:bodyPr wrap="none" anchor="ctr"/>
            <a:lstStyle/>
            <a:p>
              <a:endParaRPr lang="en-US"/>
            </a:p>
          </p:txBody>
        </p:sp>
        <p:sp>
          <p:nvSpPr>
            <p:cNvPr id="76835" name="Line 37"/>
            <p:cNvSpPr>
              <a:spLocks noChangeShapeType="1"/>
            </p:cNvSpPr>
            <p:nvPr/>
          </p:nvSpPr>
          <p:spPr bwMode="auto">
            <a:xfrm>
              <a:off x="4038600" y="4181475"/>
              <a:ext cx="990600" cy="990600"/>
            </a:xfrm>
            <a:prstGeom prst="line">
              <a:avLst/>
            </a:prstGeom>
            <a:noFill/>
            <a:ln w="38100">
              <a:solidFill>
                <a:srgbClr val="001AF9"/>
              </a:solidFill>
              <a:round/>
              <a:headEnd/>
              <a:tailEnd type="triangle" w="med" len="med"/>
            </a:ln>
          </p:spPr>
          <p:txBody>
            <a:bodyPr wrap="none" anchor="ctr"/>
            <a:lstStyle/>
            <a:p>
              <a:endParaRPr lang="en-US"/>
            </a:p>
          </p:txBody>
        </p:sp>
        <p:sp>
          <p:nvSpPr>
            <p:cNvPr id="76836" name="Line 38"/>
            <p:cNvSpPr>
              <a:spLocks noChangeShapeType="1"/>
            </p:cNvSpPr>
            <p:nvPr/>
          </p:nvSpPr>
          <p:spPr bwMode="auto">
            <a:xfrm flipV="1">
              <a:off x="1219200" y="4953000"/>
              <a:ext cx="457200" cy="228600"/>
            </a:xfrm>
            <a:prstGeom prst="line">
              <a:avLst/>
            </a:prstGeom>
            <a:noFill/>
            <a:ln w="38100">
              <a:solidFill>
                <a:srgbClr val="001AF9"/>
              </a:solidFill>
              <a:round/>
              <a:headEnd/>
              <a:tailEnd type="triangle" w="med" len="med"/>
            </a:ln>
          </p:spPr>
          <p:txBody>
            <a:bodyPr wrap="none" anchor="ctr"/>
            <a:lstStyle/>
            <a:p>
              <a:endParaRPr lang="en-US"/>
            </a:p>
          </p:txBody>
        </p:sp>
        <p:sp>
          <p:nvSpPr>
            <p:cNvPr id="76837" name="Text Box 39"/>
            <p:cNvSpPr txBox="1">
              <a:spLocks noChangeArrowheads="1"/>
            </p:cNvSpPr>
            <p:nvPr/>
          </p:nvSpPr>
          <p:spPr bwMode="auto">
            <a:xfrm>
              <a:off x="3097213" y="3975100"/>
              <a:ext cx="1772281" cy="324115"/>
            </a:xfrm>
            <a:prstGeom prst="rect">
              <a:avLst/>
            </a:prstGeom>
            <a:solidFill>
              <a:schemeClr val="bg1"/>
            </a:solidFill>
            <a:ln w="9525">
              <a:noFill/>
              <a:miter lim="800000"/>
              <a:headEnd/>
              <a:tailEnd/>
            </a:ln>
          </p:spPr>
          <p:txBody>
            <a:bodyPr wrap="square">
              <a:spAutoFit/>
            </a:bodyPr>
            <a:lstStyle/>
            <a:p>
              <a:pPr>
                <a:lnSpc>
                  <a:spcPts val="1500"/>
                </a:lnSpc>
                <a:spcBef>
                  <a:spcPct val="60000"/>
                </a:spcBef>
                <a:buClr>
                  <a:schemeClr val="hlink"/>
                </a:buClr>
                <a:buFont typeface="Wingdings" pitchFamily="2" charset="2"/>
                <a:buNone/>
              </a:pPr>
              <a:r>
                <a:rPr lang="en-US" sz="1400" dirty="0">
                  <a:latin typeface="Arial" pitchFamily="34" charset="0"/>
                  <a:ea typeface="ＭＳ Ｐゴシック" pitchFamily="34" charset="-128"/>
                </a:rPr>
                <a:t>authoritative DNS</a:t>
              </a:r>
            </a:p>
          </p:txBody>
        </p:sp>
        <p:sp>
          <p:nvSpPr>
            <p:cNvPr id="76838" name="Text Box 40"/>
            <p:cNvSpPr txBox="1">
              <a:spLocks noChangeArrowheads="1"/>
            </p:cNvSpPr>
            <p:nvPr/>
          </p:nvSpPr>
          <p:spPr bwMode="auto">
            <a:xfrm>
              <a:off x="4591050" y="5476874"/>
              <a:ext cx="1819144" cy="324115"/>
            </a:xfrm>
            <a:prstGeom prst="rect">
              <a:avLst/>
            </a:prstGeom>
            <a:solidFill>
              <a:schemeClr val="bg1"/>
            </a:solidFill>
            <a:ln w="9525">
              <a:noFill/>
              <a:miter lim="800000"/>
              <a:headEnd/>
              <a:tailEnd/>
            </a:ln>
          </p:spPr>
          <p:txBody>
            <a:bodyPr wrap="square">
              <a:spAutoFit/>
            </a:bodyPr>
            <a:lstStyle/>
            <a:p>
              <a:pPr>
                <a:lnSpc>
                  <a:spcPts val="1500"/>
                </a:lnSpc>
                <a:spcBef>
                  <a:spcPct val="60000"/>
                </a:spcBef>
                <a:buClr>
                  <a:schemeClr val="hlink"/>
                </a:buClr>
                <a:buFont typeface="Wingdings" pitchFamily="2" charset="2"/>
                <a:buNone/>
              </a:pPr>
              <a:r>
                <a:rPr lang="en-US" sz="1400" dirty="0">
                  <a:latin typeface="Arial" pitchFamily="34" charset="0"/>
                  <a:ea typeface="ＭＳ Ｐゴシック" pitchFamily="34" charset="-128"/>
                </a:rPr>
                <a:t>authoritative DNS</a:t>
              </a:r>
            </a:p>
          </p:txBody>
        </p:sp>
        <p:sp>
          <p:nvSpPr>
            <p:cNvPr id="76839" name="Text Box 41"/>
            <p:cNvSpPr txBox="1">
              <a:spLocks noChangeArrowheads="1"/>
            </p:cNvSpPr>
            <p:nvPr/>
          </p:nvSpPr>
          <p:spPr bwMode="auto">
            <a:xfrm>
              <a:off x="4527115" y="1819275"/>
              <a:ext cx="1883078" cy="324115"/>
            </a:xfrm>
            <a:prstGeom prst="rect">
              <a:avLst/>
            </a:prstGeom>
            <a:solidFill>
              <a:schemeClr val="bg1"/>
            </a:solidFill>
            <a:ln w="9525">
              <a:noFill/>
              <a:miter lim="800000"/>
              <a:headEnd/>
              <a:tailEnd/>
            </a:ln>
          </p:spPr>
          <p:txBody>
            <a:bodyPr wrap="square">
              <a:spAutoFit/>
            </a:bodyPr>
            <a:lstStyle/>
            <a:p>
              <a:pPr>
                <a:lnSpc>
                  <a:spcPts val="1500"/>
                </a:lnSpc>
                <a:spcBef>
                  <a:spcPct val="60000"/>
                </a:spcBef>
                <a:buClr>
                  <a:schemeClr val="hlink"/>
                </a:buClr>
                <a:buFont typeface="Wingdings" pitchFamily="2" charset="2"/>
                <a:buNone/>
              </a:pPr>
              <a:r>
                <a:rPr lang="en-US" sz="1400" dirty="0">
                  <a:latin typeface="Arial" pitchFamily="34" charset="0"/>
                  <a:ea typeface="ＭＳ Ｐゴシック" pitchFamily="34" charset="-128"/>
                </a:rPr>
                <a:t>authoritative DNS</a:t>
              </a:r>
            </a:p>
          </p:txBody>
        </p:sp>
        <p:sp>
          <p:nvSpPr>
            <p:cNvPr id="76840" name="Text Box 42"/>
            <p:cNvSpPr txBox="1">
              <a:spLocks noChangeArrowheads="1"/>
            </p:cNvSpPr>
            <p:nvPr/>
          </p:nvSpPr>
          <p:spPr bwMode="auto">
            <a:xfrm>
              <a:off x="7342187" y="3649663"/>
              <a:ext cx="2491789" cy="324115"/>
            </a:xfrm>
            <a:prstGeom prst="rect">
              <a:avLst/>
            </a:prstGeom>
            <a:solidFill>
              <a:schemeClr val="bg1"/>
            </a:solidFill>
            <a:ln w="9525">
              <a:noFill/>
              <a:miter lim="800000"/>
              <a:headEnd/>
              <a:tailEnd/>
            </a:ln>
          </p:spPr>
          <p:txBody>
            <a:bodyPr wrap="square">
              <a:spAutoFit/>
            </a:bodyPr>
            <a:lstStyle/>
            <a:p>
              <a:pPr algn="ctr">
                <a:lnSpc>
                  <a:spcPts val="1500"/>
                </a:lnSpc>
                <a:spcBef>
                  <a:spcPct val="60000"/>
                </a:spcBef>
                <a:buClr>
                  <a:schemeClr val="hlink"/>
                </a:buClr>
                <a:buFont typeface="Wingdings" pitchFamily="2" charset="2"/>
                <a:buNone/>
              </a:pPr>
              <a:r>
                <a:rPr lang="en-US" sz="1400" dirty="0">
                  <a:latin typeface="Arial" pitchFamily="34" charset="0"/>
                  <a:ea typeface="ＭＳ Ｐゴシック" pitchFamily="34" charset="-128"/>
                </a:rPr>
                <a:t>Recursive Name Servers</a:t>
              </a:r>
            </a:p>
          </p:txBody>
        </p:sp>
        <p:pic>
          <p:nvPicPr>
            <p:cNvPr id="76841" name="Picture 43"/>
            <p:cNvPicPr>
              <a:picLocks noChangeAspect="1" noChangeArrowheads="1"/>
            </p:cNvPicPr>
            <p:nvPr/>
          </p:nvPicPr>
          <p:blipFill>
            <a:blip r:embed="rId11" cstate="print"/>
            <a:srcRect/>
            <a:stretch>
              <a:fillRect/>
            </a:stretch>
          </p:blipFill>
          <p:spPr bwMode="auto">
            <a:xfrm>
              <a:off x="6934200" y="3495675"/>
              <a:ext cx="533400" cy="455613"/>
            </a:xfrm>
            <a:prstGeom prst="rect">
              <a:avLst/>
            </a:prstGeom>
            <a:noFill/>
            <a:ln w="9525">
              <a:noFill/>
              <a:miter lim="800000"/>
              <a:headEnd/>
              <a:tailEnd/>
            </a:ln>
          </p:spPr>
        </p:pic>
        <p:pic>
          <p:nvPicPr>
            <p:cNvPr id="76842" name="Picture 44"/>
            <p:cNvPicPr>
              <a:picLocks noChangeAspect="1" noChangeArrowheads="1"/>
            </p:cNvPicPr>
            <p:nvPr/>
          </p:nvPicPr>
          <p:blipFill>
            <a:blip r:embed="rId11" cstate="print"/>
            <a:srcRect/>
            <a:stretch>
              <a:fillRect/>
            </a:stretch>
          </p:blipFill>
          <p:spPr bwMode="auto">
            <a:xfrm>
              <a:off x="5105400" y="5019675"/>
              <a:ext cx="533400" cy="455613"/>
            </a:xfrm>
            <a:prstGeom prst="rect">
              <a:avLst/>
            </a:prstGeom>
            <a:noFill/>
            <a:ln w="9525">
              <a:noFill/>
              <a:miter lim="800000"/>
              <a:headEnd/>
              <a:tailEnd/>
            </a:ln>
          </p:spPr>
        </p:pic>
        <p:pic>
          <p:nvPicPr>
            <p:cNvPr id="76843" name="Picture 45"/>
            <p:cNvPicPr>
              <a:picLocks noChangeAspect="1" noChangeArrowheads="1"/>
            </p:cNvPicPr>
            <p:nvPr/>
          </p:nvPicPr>
          <p:blipFill>
            <a:blip r:embed="rId11" cstate="print"/>
            <a:srcRect/>
            <a:stretch>
              <a:fillRect/>
            </a:stretch>
          </p:blipFill>
          <p:spPr bwMode="auto">
            <a:xfrm>
              <a:off x="5105400" y="2124075"/>
              <a:ext cx="533400" cy="455613"/>
            </a:xfrm>
            <a:prstGeom prst="rect">
              <a:avLst/>
            </a:prstGeom>
            <a:noFill/>
            <a:ln w="9525">
              <a:noFill/>
              <a:miter lim="800000"/>
              <a:headEnd/>
              <a:tailEnd/>
            </a:ln>
          </p:spPr>
        </p:pic>
        <p:pic>
          <p:nvPicPr>
            <p:cNvPr id="76844" name="Picture 46" descr="root"/>
            <p:cNvPicPr>
              <a:picLocks noChangeAspect="1" noChangeArrowheads="1"/>
            </p:cNvPicPr>
            <p:nvPr/>
          </p:nvPicPr>
          <p:blipFill>
            <a:blip r:embed="rId12" cstate="print"/>
            <a:srcRect/>
            <a:stretch>
              <a:fillRect/>
            </a:stretch>
          </p:blipFill>
          <p:spPr bwMode="auto">
            <a:xfrm>
              <a:off x="1752600" y="5568950"/>
              <a:ext cx="727075" cy="984250"/>
            </a:xfrm>
            <a:prstGeom prst="rect">
              <a:avLst/>
            </a:prstGeom>
            <a:noFill/>
            <a:ln w="9525">
              <a:noFill/>
              <a:miter lim="800000"/>
              <a:headEnd/>
              <a:tailEnd/>
            </a:ln>
          </p:spPr>
        </p:pic>
        <p:sp>
          <p:nvSpPr>
            <p:cNvPr id="76845" name="Text Box 47"/>
            <p:cNvSpPr txBox="1">
              <a:spLocks noChangeArrowheads="1"/>
            </p:cNvSpPr>
            <p:nvPr/>
          </p:nvSpPr>
          <p:spPr bwMode="auto">
            <a:xfrm>
              <a:off x="1795463" y="6400800"/>
              <a:ext cx="493712" cy="288925"/>
            </a:xfrm>
            <a:prstGeom prst="rect">
              <a:avLst/>
            </a:prstGeom>
            <a:solidFill>
              <a:schemeClr val="bg1"/>
            </a:solidFill>
            <a:ln w="9525">
              <a:noFill/>
              <a:miter lim="800000"/>
              <a:headEnd/>
              <a:tailEnd/>
            </a:ln>
          </p:spPr>
          <p:txBody>
            <a:bodyPr wrap="none">
              <a:spAutoFit/>
            </a:bodyPr>
            <a:lstStyle/>
            <a:p>
              <a:pPr>
                <a:lnSpc>
                  <a:spcPts val="1500"/>
                </a:lnSpc>
                <a:spcBef>
                  <a:spcPct val="60000"/>
                </a:spcBef>
                <a:buClr>
                  <a:schemeClr val="hlink"/>
                </a:buClr>
                <a:buFont typeface="Wingdings" pitchFamily="2" charset="2"/>
                <a:buNone/>
              </a:pPr>
              <a:r>
                <a:rPr lang="en-US" sz="1400">
                  <a:latin typeface="Arial" pitchFamily="34" charset="0"/>
                  <a:ea typeface="ＭＳ Ｐゴシック" pitchFamily="34" charset="-128"/>
                </a:rPr>
                <a:t>root</a:t>
              </a:r>
            </a:p>
          </p:txBody>
        </p:sp>
        <p:sp>
          <p:nvSpPr>
            <p:cNvPr id="76846" name="Line 48"/>
            <p:cNvSpPr>
              <a:spLocks noChangeShapeType="1"/>
            </p:cNvSpPr>
            <p:nvPr/>
          </p:nvSpPr>
          <p:spPr bwMode="auto">
            <a:xfrm flipH="1">
              <a:off x="2590800" y="3648075"/>
              <a:ext cx="4114800" cy="1219200"/>
            </a:xfrm>
            <a:prstGeom prst="line">
              <a:avLst/>
            </a:prstGeom>
            <a:noFill/>
            <a:ln w="38100">
              <a:solidFill>
                <a:srgbClr val="FFFF00"/>
              </a:solidFill>
              <a:prstDash val="dash"/>
              <a:round/>
              <a:headEnd/>
              <a:tailEnd type="triangle" w="med" len="med"/>
            </a:ln>
          </p:spPr>
          <p:txBody>
            <a:bodyPr wrap="none" anchor="ctr"/>
            <a:lstStyle/>
            <a:p>
              <a:endParaRPr lang="en-US"/>
            </a:p>
          </p:txBody>
        </p:sp>
        <p:sp>
          <p:nvSpPr>
            <p:cNvPr id="76847" name="Rectangle 49"/>
            <p:cNvSpPr>
              <a:spLocks noChangeArrowheads="1"/>
            </p:cNvSpPr>
            <p:nvPr/>
          </p:nvSpPr>
          <p:spPr bwMode="auto">
            <a:xfrm>
              <a:off x="1828800" y="4648200"/>
              <a:ext cx="533400" cy="228600"/>
            </a:xfrm>
            <a:prstGeom prst="rect">
              <a:avLst/>
            </a:prstGeom>
            <a:solidFill>
              <a:schemeClr val="accent1"/>
            </a:solidFill>
            <a:ln w="9525">
              <a:solidFill>
                <a:schemeClr val="tx1"/>
              </a:solidFill>
              <a:miter lim="800000"/>
              <a:headEnd/>
              <a:tailEnd/>
            </a:ln>
          </p:spPr>
          <p:txBody>
            <a:bodyPr wrap="none" anchor="ctr"/>
            <a:lstStyle/>
            <a:p>
              <a:pPr algn="ctr">
                <a:lnSpc>
                  <a:spcPts val="1500"/>
                </a:lnSpc>
                <a:spcBef>
                  <a:spcPct val="60000"/>
                </a:spcBef>
                <a:buClr>
                  <a:schemeClr val="hlink"/>
                </a:buClr>
                <a:buFont typeface="Wingdings" pitchFamily="2" charset="2"/>
                <a:buNone/>
              </a:pPr>
              <a:r>
                <a:rPr lang="en-US" sz="1200">
                  <a:latin typeface="Arial" pitchFamily="34" charset="0"/>
                  <a:ea typeface="ＭＳ Ｐゴシック" pitchFamily="34" charset="-128"/>
                </a:rPr>
                <a:t>gTLDs</a:t>
              </a:r>
            </a:p>
          </p:txBody>
        </p:sp>
        <p:sp>
          <p:nvSpPr>
            <p:cNvPr id="76848" name="Rectangle 50"/>
            <p:cNvSpPr>
              <a:spLocks noChangeArrowheads="1"/>
            </p:cNvSpPr>
            <p:nvPr/>
          </p:nvSpPr>
          <p:spPr bwMode="auto">
            <a:xfrm>
              <a:off x="1752600" y="4953000"/>
              <a:ext cx="609600" cy="228600"/>
            </a:xfrm>
            <a:prstGeom prst="rect">
              <a:avLst/>
            </a:prstGeom>
            <a:solidFill>
              <a:schemeClr val="accent1"/>
            </a:solidFill>
            <a:ln w="9525">
              <a:solidFill>
                <a:schemeClr val="tx1"/>
              </a:solidFill>
              <a:miter lim="800000"/>
              <a:headEnd/>
              <a:tailEnd/>
            </a:ln>
          </p:spPr>
          <p:txBody>
            <a:bodyPr wrap="none" anchor="ctr"/>
            <a:lstStyle/>
            <a:p>
              <a:pPr algn="ctr">
                <a:lnSpc>
                  <a:spcPts val="1500"/>
                </a:lnSpc>
                <a:spcBef>
                  <a:spcPct val="60000"/>
                </a:spcBef>
                <a:buClr>
                  <a:schemeClr val="hlink"/>
                </a:buClr>
                <a:buFont typeface="Wingdings" pitchFamily="2" charset="2"/>
                <a:buNone/>
              </a:pPr>
              <a:r>
                <a:rPr lang="en-US" sz="1200">
                  <a:latin typeface="Arial" pitchFamily="34" charset="0"/>
                  <a:ea typeface="ＭＳ Ｐゴシック" pitchFamily="34" charset="-128"/>
                </a:rPr>
                <a:t>ccTLDs</a:t>
              </a:r>
            </a:p>
          </p:txBody>
        </p:sp>
        <p:sp>
          <p:nvSpPr>
            <p:cNvPr id="76849" name="Line 52"/>
            <p:cNvSpPr>
              <a:spLocks noChangeShapeType="1"/>
            </p:cNvSpPr>
            <p:nvPr/>
          </p:nvSpPr>
          <p:spPr bwMode="auto">
            <a:xfrm>
              <a:off x="685800" y="4114800"/>
              <a:ext cx="0" cy="762000"/>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76850" name="Line 53"/>
            <p:cNvSpPr>
              <a:spLocks noChangeShapeType="1"/>
            </p:cNvSpPr>
            <p:nvPr/>
          </p:nvSpPr>
          <p:spPr bwMode="auto">
            <a:xfrm>
              <a:off x="685800" y="1981200"/>
              <a:ext cx="0" cy="762000"/>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76851" name="Rectangle 58"/>
            <p:cNvSpPr>
              <a:spLocks noChangeArrowheads="1"/>
            </p:cNvSpPr>
            <p:nvPr/>
          </p:nvSpPr>
          <p:spPr bwMode="auto">
            <a:xfrm>
              <a:off x="5102225" y="3732213"/>
              <a:ext cx="531813" cy="373062"/>
            </a:xfrm>
            <a:prstGeom prst="rect">
              <a:avLst/>
            </a:prstGeom>
            <a:solidFill>
              <a:schemeClr val="bg1"/>
            </a:solidFill>
            <a:ln w="9525">
              <a:solidFill>
                <a:schemeClr val="tx1"/>
              </a:solidFill>
              <a:miter lim="800000"/>
              <a:headEnd/>
              <a:tailEnd/>
            </a:ln>
          </p:spPr>
          <p:txBody>
            <a:bodyPr wrap="none" anchor="ctr"/>
            <a:lstStyle/>
            <a:p>
              <a:pPr algn="ctr">
                <a:spcBef>
                  <a:spcPct val="60000"/>
                </a:spcBef>
                <a:buClr>
                  <a:schemeClr val="hlink"/>
                </a:buClr>
                <a:buFont typeface="Wingdings" pitchFamily="2" charset="2"/>
                <a:buNone/>
              </a:pPr>
              <a:r>
                <a:rPr lang="en-US" sz="2000">
                  <a:latin typeface="Arial" pitchFamily="34" charset="0"/>
                  <a:ea typeface="ＭＳ Ｐゴシック" pitchFamily="34" charset="-128"/>
                </a:rPr>
                <a:t>IP</a:t>
              </a:r>
            </a:p>
          </p:txBody>
        </p:sp>
        <p:pic>
          <p:nvPicPr>
            <p:cNvPr id="76852" name="Picture 62" descr="images-2"/>
            <p:cNvPicPr>
              <a:picLocks noChangeAspect="1" noChangeArrowheads="1"/>
            </p:cNvPicPr>
            <p:nvPr/>
          </p:nvPicPr>
          <p:blipFill>
            <a:blip r:embed="rId13" cstate="print"/>
            <a:srcRect/>
            <a:stretch>
              <a:fillRect/>
            </a:stretch>
          </p:blipFill>
          <p:spPr bwMode="auto">
            <a:xfrm>
              <a:off x="9210349" y="5430838"/>
              <a:ext cx="452438" cy="541337"/>
            </a:xfrm>
            <a:prstGeom prst="rect">
              <a:avLst/>
            </a:prstGeom>
            <a:noFill/>
            <a:ln w="9525">
              <a:noFill/>
              <a:miter lim="800000"/>
              <a:headEnd/>
              <a:tailEnd/>
            </a:ln>
          </p:spPr>
        </p:pic>
        <p:pic>
          <p:nvPicPr>
            <p:cNvPr id="76853" name="Picture 63" descr="images-1"/>
            <p:cNvPicPr>
              <a:picLocks noChangeAspect="1" noChangeArrowheads="1"/>
            </p:cNvPicPr>
            <p:nvPr/>
          </p:nvPicPr>
          <p:blipFill>
            <a:blip r:embed="rId14" cstate="print"/>
            <a:srcRect/>
            <a:stretch>
              <a:fillRect/>
            </a:stretch>
          </p:blipFill>
          <p:spPr bwMode="auto">
            <a:xfrm>
              <a:off x="8332048" y="4556342"/>
              <a:ext cx="560388" cy="558800"/>
            </a:xfrm>
            <a:prstGeom prst="rect">
              <a:avLst/>
            </a:prstGeom>
            <a:noFill/>
            <a:ln w="9525">
              <a:noFill/>
              <a:miter lim="800000"/>
              <a:headEnd/>
              <a:tailEnd/>
            </a:ln>
          </p:spPr>
        </p:pic>
        <p:pic>
          <p:nvPicPr>
            <p:cNvPr id="76854" name="Picture 64" descr="images"/>
            <p:cNvPicPr>
              <a:picLocks noChangeAspect="1" noChangeArrowheads="1"/>
            </p:cNvPicPr>
            <p:nvPr/>
          </p:nvPicPr>
          <p:blipFill>
            <a:blip r:embed="rId15" cstate="print"/>
            <a:srcRect/>
            <a:stretch>
              <a:fillRect/>
            </a:stretch>
          </p:blipFill>
          <p:spPr bwMode="auto">
            <a:xfrm>
              <a:off x="8986643" y="4128370"/>
              <a:ext cx="590549" cy="882650"/>
            </a:xfrm>
            <a:prstGeom prst="rect">
              <a:avLst/>
            </a:prstGeom>
            <a:noFill/>
            <a:ln w="9525">
              <a:noFill/>
              <a:miter lim="800000"/>
              <a:headEnd/>
              <a:tailEnd/>
            </a:ln>
          </p:spPr>
        </p:pic>
        <p:sp>
          <p:nvSpPr>
            <p:cNvPr id="76855" name="Line 36"/>
            <p:cNvSpPr>
              <a:spLocks noChangeShapeType="1"/>
            </p:cNvSpPr>
            <p:nvPr/>
          </p:nvSpPr>
          <p:spPr bwMode="auto">
            <a:xfrm>
              <a:off x="831850" y="2128838"/>
              <a:ext cx="2825750" cy="1390650"/>
            </a:xfrm>
            <a:prstGeom prst="line">
              <a:avLst/>
            </a:prstGeom>
            <a:noFill/>
            <a:ln w="38100">
              <a:solidFill>
                <a:srgbClr val="FF6600"/>
              </a:solidFill>
              <a:round/>
              <a:headEnd/>
              <a:tailEnd type="triangle" w="med" len="med"/>
            </a:ln>
          </p:spPr>
          <p:txBody>
            <a:bodyPr wrap="none" anchor="ctr"/>
            <a:lstStyle/>
            <a:p>
              <a:endParaRPr lang="en-US"/>
            </a:p>
          </p:txBody>
        </p:sp>
        <p:sp>
          <p:nvSpPr>
            <p:cNvPr id="59" name="Right Arrow 58"/>
            <p:cNvSpPr>
              <a:spLocks noChangeArrowheads="1"/>
            </p:cNvSpPr>
            <p:nvPr/>
          </p:nvSpPr>
          <p:spPr bwMode="auto">
            <a:xfrm rot="550759">
              <a:off x="1123950" y="3257550"/>
              <a:ext cx="2551113" cy="530225"/>
            </a:xfrm>
            <a:prstGeom prst="rightArrow">
              <a:avLst>
                <a:gd name="adj1" fmla="val 45935"/>
                <a:gd name="adj2" fmla="val 50007"/>
              </a:avLst>
            </a:prstGeom>
            <a:solidFill>
              <a:schemeClr val="bg1"/>
            </a:solidFill>
            <a:ln w="9525">
              <a:solidFill>
                <a:srgbClr val="FCCB6B"/>
              </a:solidFill>
              <a:miter lim="800000"/>
              <a:headEnd/>
              <a:tailEnd/>
            </a:ln>
            <a:effectLst>
              <a:outerShdw dist="23000" dir="5400000" rotWithShape="0">
                <a:srgbClr val="808080">
                  <a:alpha val="34999"/>
                </a:srgbClr>
              </a:outerShdw>
            </a:effectLst>
          </p:spPr>
          <p:txBody>
            <a:bodyPr anchor="ctr"/>
            <a:lstStyle/>
            <a:p>
              <a:pPr algn="ctr">
                <a:spcBef>
                  <a:spcPct val="60000"/>
                </a:spcBef>
                <a:buClr>
                  <a:schemeClr val="hlink"/>
                </a:buClr>
                <a:buFont typeface="Wingdings" charset="2"/>
                <a:buChar char="§"/>
                <a:defRPr/>
              </a:pPr>
              <a:endParaRPr lang="en-US" sz="2000">
                <a:solidFill>
                  <a:schemeClr val="lt1"/>
                </a:solidFill>
                <a:latin typeface="+mn-lt"/>
                <a:cs typeface="+mn-cs"/>
              </a:endParaRPr>
            </a:p>
          </p:txBody>
        </p:sp>
        <p:sp>
          <p:nvSpPr>
            <p:cNvPr id="76857" name="Line 11"/>
            <p:cNvSpPr>
              <a:spLocks noChangeShapeType="1"/>
            </p:cNvSpPr>
            <p:nvPr/>
          </p:nvSpPr>
          <p:spPr bwMode="auto">
            <a:xfrm flipH="1">
              <a:off x="2209800" y="2590800"/>
              <a:ext cx="152400" cy="1828800"/>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76858" name="Text Box 40"/>
            <p:cNvSpPr txBox="1">
              <a:spLocks noChangeArrowheads="1"/>
            </p:cNvSpPr>
            <p:nvPr/>
          </p:nvSpPr>
          <p:spPr bwMode="auto">
            <a:xfrm>
              <a:off x="7025667" y="5412288"/>
              <a:ext cx="1781175" cy="481013"/>
            </a:xfrm>
            <a:prstGeom prst="rect">
              <a:avLst/>
            </a:prstGeom>
            <a:solidFill>
              <a:schemeClr val="bg1"/>
            </a:solidFill>
            <a:ln w="9525">
              <a:noFill/>
              <a:miter lim="800000"/>
              <a:headEnd/>
              <a:tailEnd/>
            </a:ln>
          </p:spPr>
          <p:txBody>
            <a:bodyPr>
              <a:spAutoFit/>
            </a:bodyPr>
            <a:lstStyle/>
            <a:p>
              <a:pPr algn="ctr">
                <a:lnSpc>
                  <a:spcPts val="1500"/>
                </a:lnSpc>
                <a:spcBef>
                  <a:spcPct val="60000"/>
                </a:spcBef>
                <a:buClr>
                  <a:schemeClr val="hlink"/>
                </a:buClr>
                <a:buFont typeface="Wingdings" pitchFamily="2" charset="2"/>
                <a:buNone/>
              </a:pPr>
              <a:r>
                <a:rPr lang="en-US" sz="1400" dirty="0">
                  <a:latin typeface="Arial" pitchFamily="34" charset="0"/>
                  <a:ea typeface="ＭＳ Ｐゴシック" pitchFamily="34" charset="-128"/>
                </a:rPr>
                <a:t>Smart Grid &amp; Internet of Things</a:t>
              </a:r>
            </a:p>
          </p:txBody>
        </p:sp>
        <p:sp>
          <p:nvSpPr>
            <p:cNvPr id="76859" name="Line 32"/>
            <p:cNvSpPr>
              <a:spLocks noChangeShapeType="1"/>
            </p:cNvSpPr>
            <p:nvPr/>
          </p:nvSpPr>
          <p:spPr bwMode="auto">
            <a:xfrm>
              <a:off x="6989763" y="3889375"/>
              <a:ext cx="1111250" cy="909638"/>
            </a:xfrm>
            <a:prstGeom prst="line">
              <a:avLst/>
            </a:prstGeom>
            <a:noFill/>
            <a:ln w="38100">
              <a:solidFill>
                <a:srgbClr val="FFFF00"/>
              </a:solidFill>
              <a:prstDash val="dash"/>
              <a:round/>
              <a:headEnd/>
              <a:tailEnd type="triangle" w="med" len="med"/>
            </a:ln>
          </p:spPr>
          <p:txBody>
            <a:bodyPr wrap="none" anchor="ctr"/>
            <a:lstStyle/>
            <a:p>
              <a:endParaRPr lang="en-US"/>
            </a:p>
          </p:txBody>
        </p:sp>
      </p:grpSp>
    </p:spTree>
    <p:extLst>
      <p:ext uri="{BB962C8B-B14F-4D97-AF65-F5344CB8AC3E}">
        <p14:creationId xmlns:p14="http://schemas.microsoft.com/office/powerpoint/2010/main" val="22585167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1618</Words>
  <Application>Microsoft Macintosh PowerPoint</Application>
  <PresentationFormat>On-screen Show (4:3)</PresentationFormat>
  <Paragraphs>269</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A Systemic Perspective of Internet Infrastructure Threats</vt:lpstr>
      <vt:lpstr>Objective</vt:lpstr>
      <vt:lpstr>The Internet Architecture</vt:lpstr>
      <vt:lpstr>The IP Model</vt:lpstr>
      <vt:lpstr>IPv6 and Transitional Coexistence</vt:lpstr>
      <vt:lpstr>Internet Routing == ‘Routing by Rumor’…</vt:lpstr>
      <vt:lpstr>What’s DNS?</vt:lpstr>
      <vt:lpstr>DNS Attack Surface</vt:lpstr>
      <vt:lpstr>DNS: Inherently Hierarchical Yet Distributed</vt:lpstr>
      <vt:lpstr>Delegation Graphs and Trustworthy Glue</vt:lpstr>
      <vt:lpstr>Transitive Trust and Delegation</vt:lpstr>
      <vt:lpstr>“Challenged” Internet TLS/CA Architecture</vt:lpstr>
      <vt:lpstr>DANE Reduces TLS/CA Attack Surface</vt:lpstr>
      <vt:lpstr>DDoS Attack Evolution</vt:lpstr>
      <vt:lpstr>Where IP Robustness Breaks Down</vt:lpstr>
      <vt:lpstr>Transaction Enabling Systemic Dependencies</vt:lpstr>
      <vt:lpstr>The Case for Service-Level Resilience</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FIRST2012</cp:keywords>
  <cp:lastModifiedBy/>
  <cp:revision>1</cp:revision>
  <dcterms:created xsi:type="dcterms:W3CDTF">2012-02-14T21:59:18Z</dcterms:created>
  <dcterms:modified xsi:type="dcterms:W3CDTF">2012-06-18T23:34:24Z</dcterms:modified>
</cp:coreProperties>
</file>