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7" r:id="rId9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C8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33" autoAdjust="0"/>
    <p:restoredTop sz="52747" autoAdjust="0"/>
  </p:normalViewPr>
  <p:slideViewPr>
    <p:cSldViewPr snapToGrid="0" snapToObjects="1">
      <p:cViewPr varScale="1">
        <p:scale>
          <a:sx n="45" d="100"/>
          <a:sy n="45" d="100"/>
        </p:scale>
        <p:origin x="-127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E80DA4-E8A2-DD4F-9F8E-EE4443162A45}" type="datetimeFigureOut">
              <a:rPr kumimoji="1" lang="ja-JP" altLang="en-US" smtClean="0"/>
              <a:t>6/10/14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82685A-1CB4-8B43-A8B6-E571D6E7D2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5757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2685A-1CB4-8B43-A8B6-E571D6E7D2B1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446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2685A-1CB4-8B43-A8B6-E571D6E7D2B1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0261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Identify cyber security data providers and current metrics </a:t>
            </a:r>
          </a:p>
          <a:p>
            <a:pPr marL="171450" lvl="0" indent="-171450">
              <a:buFontTx/>
              <a:buChar char="-"/>
            </a:pP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Baseline measurement approaches and metrics for Cyber Green operation. </a:t>
            </a:r>
          </a:p>
          <a:p>
            <a:pPr marL="171450" lvl="0" indent="-171450">
              <a:buFontTx/>
              <a:buChar char="-"/>
            </a:pP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Identify and engage organizations that are data sources to participate in Cyber Green</a:t>
            </a:r>
          </a:p>
          <a:p>
            <a:pPr lvl="0"/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Develop a cyber security data aggregation tool capable of being deployed by various organizations.  </a:t>
            </a:r>
          </a:p>
          <a:p>
            <a:pPr lvl="0"/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Provide a portal to serve as hub to provide data and metrics to organizations seeking to improve cyber health</a:t>
            </a: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Note: The Cyber Green aggregation tools and portal would build as much as possible on existing tools and efforts.</a:t>
            </a:r>
          </a:p>
          <a:p>
            <a:pPr lvl="0"/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Provide Training materials to support new users of the cyber security metrics portal</a:t>
            </a:r>
          </a:p>
          <a:p>
            <a:pPr lvl="0"/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Survey best practices for data collection and measurement sharing as the basis for establishing a Concept of Operations and Procedures (CONOPS) and implementation plan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2685A-1CB4-8B43-A8B6-E571D6E7D2B1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6778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E1BA9-1E78-CA40-BEDF-75334122857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5DFE3583-3ECD-744E-BA25-2DF770791E03}" type="datetimeFigureOut">
              <a:rPr kumimoji="1" lang="ja-JP" altLang="en-US" smtClean="0"/>
              <a:t>6/10/14</a:t>
            </a:fld>
            <a:endParaRPr kumimoji="1" lang="ja-JP" alt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DB36AE5-AEA9-B945-9173-40C866D1C84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E3583-3ECD-744E-BA25-2DF770791E03}" type="datetimeFigureOut">
              <a:rPr kumimoji="1" lang="ja-JP" altLang="en-US" smtClean="0"/>
              <a:t>6/10/14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36AE5-AEA9-B945-9173-40C866D1C8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E3583-3ECD-744E-BA25-2DF770791E03}" type="datetimeFigureOut">
              <a:rPr kumimoji="1" lang="ja-JP" altLang="en-US" smtClean="0"/>
              <a:t>6/10/14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36AE5-AEA9-B945-9173-40C866D1C8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E3583-3ECD-744E-BA25-2DF770791E03}" type="datetimeFigureOut">
              <a:rPr kumimoji="1" lang="ja-JP" altLang="en-US" smtClean="0"/>
              <a:t>6/10/14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36AE5-AEA9-B945-9173-40C866D1C8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E3583-3ECD-744E-BA25-2DF770791E03}" type="datetimeFigureOut">
              <a:rPr kumimoji="1" lang="ja-JP" altLang="en-US" smtClean="0"/>
              <a:t>6/10/14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36AE5-AEA9-B945-9173-40C866D1C8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E3583-3ECD-744E-BA25-2DF770791E03}" type="datetimeFigureOut">
              <a:rPr kumimoji="1" lang="ja-JP" altLang="en-US" smtClean="0"/>
              <a:t>6/10/14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36AE5-AEA9-B945-9173-40C866D1C84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E3583-3ECD-744E-BA25-2DF770791E03}" type="datetimeFigureOut">
              <a:rPr kumimoji="1" lang="ja-JP" altLang="en-US" smtClean="0"/>
              <a:t>6/10/14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36AE5-AEA9-B945-9173-40C866D1C8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E3583-3ECD-744E-BA25-2DF770791E03}" type="datetimeFigureOut">
              <a:rPr kumimoji="1" lang="ja-JP" altLang="en-US" smtClean="0"/>
              <a:t>6/10/14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36AE5-AEA9-B945-9173-40C866D1C8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E3583-3ECD-744E-BA25-2DF770791E03}" type="datetimeFigureOut">
              <a:rPr kumimoji="1" lang="ja-JP" altLang="en-US" smtClean="0"/>
              <a:t>6/10/14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36AE5-AEA9-B945-9173-40C866D1C8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E3583-3ECD-744E-BA25-2DF770791E03}" type="datetimeFigureOut">
              <a:rPr kumimoji="1" lang="ja-JP" altLang="en-US" smtClean="0"/>
              <a:t>6/10/14</a:t>
            </a:fld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36AE5-AEA9-B945-9173-40C866D1C84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プレースホルダーまでドラッグするかアイコンをクリックして図を追加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E3583-3ECD-744E-BA25-2DF770791E03}" type="datetimeFigureOut">
              <a:rPr kumimoji="1" lang="ja-JP" altLang="en-US" smtClean="0"/>
              <a:t>6/10/14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36AE5-AEA9-B945-9173-40C866D1C8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5DFE3583-3ECD-744E-BA25-2DF770791E03}" type="datetimeFigureOut">
              <a:rPr kumimoji="1" lang="ja-JP" altLang="en-US" smtClean="0"/>
              <a:t>6/10/14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ADB36AE5-AEA9-B945-9173-40C866D1C8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kumimoji="1"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kumimoji="1"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kumimoji="1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kumimoji="1"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kumimoji="1"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kumimoji="1"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hyperlink" Target="mailto:yito@jpcert.or.jp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729813" y="2063909"/>
            <a:ext cx="3313355" cy="1702160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b="1" u="sng" dirty="0" smtClean="0"/>
              <a:t>Cyber Green</a:t>
            </a:r>
            <a:br>
              <a:rPr lang="en-US" altLang="ja-JP" b="1" u="sng" dirty="0" smtClean="0"/>
            </a:br>
            <a:r>
              <a:rPr lang="en-US" altLang="ja-JP" dirty="0" smtClean="0"/>
              <a:t>Improving Cyber Health through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 smtClean="0"/>
              <a:t>Measurement and Mitigation</a:t>
            </a:r>
            <a:br>
              <a:rPr lang="en-US" altLang="ja-JP" dirty="0" smtClean="0"/>
            </a:b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en-US" altLang="ja-JP" dirty="0" smtClean="0"/>
          </a:p>
          <a:p>
            <a:r>
              <a:rPr lang="en-US" altLang="ja-JP" dirty="0" err="1" smtClean="0"/>
              <a:t>Yurie</a:t>
            </a:r>
            <a:r>
              <a:rPr lang="en-US" altLang="ja-JP" dirty="0" smtClean="0"/>
              <a:t> Ito </a:t>
            </a:r>
          </a:p>
          <a:p>
            <a:r>
              <a:rPr kumimoji="1" lang="en-US" altLang="ja-JP" dirty="0" smtClean="0"/>
              <a:t>JPCERT/CC 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60418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Cyber GREEN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57092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Background / Motivatio</a:t>
            </a:r>
            <a:r>
              <a:rPr lang="en-US" altLang="ja-JP" dirty="0" smtClean="0"/>
              <a:t>n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ja-JP" dirty="0" smtClean="0"/>
              <a:t>Cyber risks continue to increase </a:t>
            </a:r>
          </a:p>
          <a:p>
            <a:r>
              <a:rPr kumimoji="1" lang="en-US" altLang="ja-JP" dirty="0" smtClean="0"/>
              <a:t>Growing militarization of cyber security worsens </a:t>
            </a:r>
          </a:p>
          <a:p>
            <a:r>
              <a:rPr lang="en-US" altLang="ja-JP" dirty="0" smtClean="0"/>
              <a:t>Significant collaboration and progress in reducing risk can be achieved by following public health approaches in cyberspace </a:t>
            </a:r>
          </a:p>
          <a:p>
            <a:r>
              <a:rPr lang="en-US" altLang="ja-JP" dirty="0" smtClean="0"/>
              <a:t>Fundamental to success will be the ability to measure risks to motivate action and to get actionable information to those who can act</a:t>
            </a:r>
          </a:p>
          <a:p>
            <a:pPr lvl="1"/>
            <a:r>
              <a:rPr kumimoji="1" lang="en-US" altLang="ja-JP" dirty="0" smtClean="0"/>
              <a:t>This will require increased efficiency of data sharing</a:t>
            </a:r>
          </a:p>
          <a:p>
            <a:r>
              <a:rPr lang="en-US" altLang="ja-JP" dirty="0" smtClean="0"/>
              <a:t>Transparency into the sources and presence of cyber risk necessary to improve the ecosystem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41703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Overarching Goal 	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Establishment of an increasingly effective hub for collaboration efforts to address cyber risk and improve the health of the cyber ecosystem.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19139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Key stakeholders	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ja-JP" dirty="0" smtClean="0"/>
              <a:t>The CERT community of organizations </a:t>
            </a:r>
          </a:p>
          <a:p>
            <a:r>
              <a:rPr kumimoji="1" lang="en-US" altLang="ja-JP" dirty="0" smtClean="0"/>
              <a:t>Organizations, both commercial and non-profit, that are sources of data relate to cyber risk </a:t>
            </a:r>
          </a:p>
          <a:p>
            <a:r>
              <a:rPr lang="en-US" altLang="ja-JP" dirty="0" smtClean="0"/>
              <a:t>Research organizations and individuals specifically focusing on measurement of cyber health and risk factors </a:t>
            </a:r>
          </a:p>
          <a:p>
            <a:r>
              <a:rPr lang="en-US" altLang="ja-JP" dirty="0" smtClean="0"/>
              <a:t>Advisors knowledgeable in organizational models, data gathering, analysis and measurement related to public health </a:t>
            </a:r>
          </a:p>
        </p:txBody>
      </p:sp>
    </p:spTree>
    <p:extLst>
      <p:ext uri="{BB962C8B-B14F-4D97-AF65-F5344CB8AC3E}">
        <p14:creationId xmlns:p14="http://schemas.microsoft.com/office/powerpoint/2010/main" val="2052611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Current Status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43492" y="1862668"/>
            <a:ext cx="6777317" cy="4423832"/>
          </a:xfrm>
        </p:spPr>
        <p:txBody>
          <a:bodyPr>
            <a:normAutofit fontScale="92500" lnSpcReduction="20000"/>
          </a:bodyPr>
          <a:lstStyle/>
          <a:p>
            <a:pPr marL="68580" indent="0">
              <a:buNone/>
            </a:pPr>
            <a:endParaRPr kumimoji="1" lang="en-US" altLang="ja-JP" dirty="0" smtClean="0"/>
          </a:p>
          <a:p>
            <a:r>
              <a:rPr kumimoji="1" lang="en-US" altLang="ja-JP" dirty="0" smtClean="0"/>
              <a:t>APCERT has established its primary goal contributing to making the internet ecosystem cleaner and healthier as a basic for improved cyber security in the AP</a:t>
            </a:r>
          </a:p>
          <a:p>
            <a:r>
              <a:rPr lang="en-US" altLang="ja-JP" dirty="0" smtClean="0"/>
              <a:t>Japan’s </a:t>
            </a:r>
            <a:r>
              <a:rPr lang="en-US" altLang="ja-JP" dirty="0" err="1" smtClean="0"/>
              <a:t>Cybersecurity</a:t>
            </a:r>
            <a:r>
              <a:rPr lang="en-US" altLang="ja-JP" dirty="0" smtClean="0"/>
              <a:t> International Strategy plans to increase Cyber hygiene </a:t>
            </a:r>
            <a:r>
              <a:rPr kumimoji="1" lang="en-US" altLang="ja-JP" dirty="0" smtClean="0"/>
              <a:t> </a:t>
            </a:r>
          </a:p>
          <a:p>
            <a:r>
              <a:rPr lang="en-US" altLang="ja-JP" dirty="0" smtClean="0"/>
              <a:t>The OECD has conducted a study regarding the cyber security metrics most appropriate for national CERT focus in improving the ability of policy makers to engage in cyber security</a:t>
            </a:r>
          </a:p>
          <a:p>
            <a:r>
              <a:rPr lang="en-US" altLang="ja-JP" dirty="0" smtClean="0"/>
              <a:t>CSIRT community (members of FIRST, APCERT, ENISA, TF-CSIRT.. Support the Metrics/OCED efforts)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38519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51980" y="487029"/>
            <a:ext cx="7822324" cy="1143000"/>
          </a:xfrm>
        </p:spPr>
        <p:txBody>
          <a:bodyPr>
            <a:normAutofit/>
          </a:bodyPr>
          <a:lstStyle/>
          <a:p>
            <a:r>
              <a:rPr lang="en-US" altLang="ja-JP" sz="2800" u="sng" dirty="0" smtClean="0">
                <a:solidFill>
                  <a:srgbClr val="000000"/>
                </a:solidFill>
              </a:rPr>
              <a:t>Planned activities and Goals for 2014</a:t>
            </a:r>
            <a:br>
              <a:rPr lang="en-US" altLang="ja-JP" sz="2800" u="sng" dirty="0" smtClean="0">
                <a:solidFill>
                  <a:srgbClr val="000000"/>
                </a:solidFill>
              </a:rPr>
            </a:br>
            <a:endParaRPr kumimoji="1" lang="ja-JP" altLang="en-US" sz="2800" u="sng" dirty="0">
              <a:solidFill>
                <a:srgbClr val="000000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6749817" y="2820537"/>
            <a:ext cx="1428020" cy="598670"/>
          </a:xfrm>
          <a:prstGeom prst="rect">
            <a:avLst/>
          </a:prstGeom>
          <a:solidFill>
            <a:srgbClr val="008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ja-JP" sz="1600" dirty="0" smtClean="0">
                <a:solidFill>
                  <a:srgbClr val="000000"/>
                </a:solidFill>
              </a:rPr>
              <a:t>Data Sources </a:t>
            </a:r>
            <a:endParaRPr lang="ja-JP" altLang="en-US" sz="1600" dirty="0">
              <a:solidFill>
                <a:srgbClr val="000000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7156816" y="3018630"/>
            <a:ext cx="1424152" cy="774931"/>
          </a:xfrm>
          <a:prstGeom prst="rect">
            <a:avLst/>
          </a:prstGeom>
          <a:solidFill>
            <a:srgbClr val="008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altLang="ja-JP" sz="1600" dirty="0" smtClean="0">
                <a:solidFill>
                  <a:srgbClr val="000000"/>
                </a:solidFill>
              </a:rPr>
              <a:t>Data Sources </a:t>
            </a:r>
            <a:endParaRPr lang="ja-JP" altLang="en-US" sz="1600" dirty="0">
              <a:solidFill>
                <a:srgbClr val="000000"/>
              </a:solidFill>
            </a:endParaRPr>
          </a:p>
        </p:txBody>
      </p:sp>
      <p:sp>
        <p:nvSpPr>
          <p:cNvPr id="12" name="星 24 11"/>
          <p:cNvSpPr/>
          <p:nvPr/>
        </p:nvSpPr>
        <p:spPr>
          <a:xfrm>
            <a:off x="1235147" y="4992583"/>
            <a:ext cx="2244140" cy="1130678"/>
          </a:xfrm>
          <a:prstGeom prst="star24">
            <a:avLst/>
          </a:prstGeom>
          <a:solidFill>
            <a:srgbClr val="FF0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ja-JP" sz="1400" dirty="0" smtClean="0">
                <a:solidFill>
                  <a:srgbClr val="000000"/>
                </a:solidFill>
              </a:rPr>
              <a:t>Risk Conditions </a:t>
            </a:r>
            <a:endParaRPr lang="ja-JP" altLang="en-US" sz="1400" dirty="0">
              <a:solidFill>
                <a:srgbClr val="000000"/>
              </a:solidFill>
            </a:endParaRPr>
          </a:p>
        </p:txBody>
      </p:sp>
      <p:sp>
        <p:nvSpPr>
          <p:cNvPr id="13" name="星 24 12"/>
          <p:cNvSpPr/>
          <p:nvPr/>
        </p:nvSpPr>
        <p:spPr>
          <a:xfrm>
            <a:off x="3479287" y="4992583"/>
            <a:ext cx="2551242" cy="941222"/>
          </a:xfrm>
          <a:prstGeom prst="star24">
            <a:avLst/>
          </a:prstGeom>
          <a:solidFill>
            <a:srgbClr val="FF0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ja-JP" dirty="0" smtClean="0">
                <a:solidFill>
                  <a:srgbClr val="000000"/>
                </a:solidFill>
              </a:rPr>
              <a:t>Risk </a:t>
            </a:r>
            <a:r>
              <a:rPr lang="en-US" altLang="ja-JP" sz="1400" dirty="0" smtClean="0">
                <a:solidFill>
                  <a:srgbClr val="000000"/>
                </a:solidFill>
              </a:rPr>
              <a:t>Conditions</a:t>
            </a:r>
            <a:r>
              <a:rPr lang="en-US" altLang="ja-JP" dirty="0" smtClean="0">
                <a:solidFill>
                  <a:srgbClr val="000000"/>
                </a:solidFill>
              </a:rPr>
              <a:t> </a:t>
            </a:r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14" name="星 24 13"/>
          <p:cNvSpPr/>
          <p:nvPr/>
        </p:nvSpPr>
        <p:spPr>
          <a:xfrm>
            <a:off x="5926153" y="5236114"/>
            <a:ext cx="2549289" cy="887147"/>
          </a:xfrm>
          <a:prstGeom prst="star24">
            <a:avLst/>
          </a:prstGeom>
          <a:solidFill>
            <a:srgbClr val="FF0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ja-JP" sz="1400" dirty="0" smtClean="0">
                <a:solidFill>
                  <a:srgbClr val="000000"/>
                </a:solidFill>
              </a:rPr>
              <a:t>Risk Conditions </a:t>
            </a:r>
            <a:endParaRPr lang="ja-JP" altLang="en-US" sz="1400" dirty="0">
              <a:solidFill>
                <a:srgbClr val="000000"/>
              </a:solidFill>
            </a:endParaRPr>
          </a:p>
        </p:txBody>
      </p:sp>
      <p:sp>
        <p:nvSpPr>
          <p:cNvPr id="15" name="フレーム 14"/>
          <p:cNvSpPr/>
          <p:nvPr/>
        </p:nvSpPr>
        <p:spPr>
          <a:xfrm>
            <a:off x="457200" y="4733503"/>
            <a:ext cx="8213981" cy="1755054"/>
          </a:xfrm>
          <a:prstGeom prst="frame">
            <a:avLst/>
          </a:prstGeom>
          <a:solidFill>
            <a:srgbClr val="FF0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118881" y="6085035"/>
            <a:ext cx="2371888" cy="64633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000000"/>
                </a:solidFill>
              </a:rPr>
              <a:t>Attack</a:t>
            </a:r>
            <a:r>
              <a:rPr kumimoji="1" lang="en-US" altLang="ja-JP" dirty="0" smtClean="0">
                <a:solidFill>
                  <a:srgbClr val="000000"/>
                </a:solidFill>
              </a:rPr>
              <a:t> Infrastructure</a:t>
            </a:r>
          </a:p>
          <a:p>
            <a:r>
              <a:rPr kumimoji="1" lang="en-US" altLang="ja-JP" dirty="0" smtClean="0">
                <a:solidFill>
                  <a:srgbClr val="000000"/>
                </a:solidFill>
              </a:rPr>
              <a:t> </a:t>
            </a:r>
            <a:endParaRPr kumimoji="1" lang="ja-JP" altLang="en-US" dirty="0">
              <a:solidFill>
                <a:srgbClr val="000000"/>
              </a:solidFill>
            </a:endParaRPr>
          </a:p>
        </p:txBody>
      </p:sp>
      <p:cxnSp>
        <p:nvCxnSpPr>
          <p:cNvPr id="18" name="直線矢印コネクタ 17"/>
          <p:cNvCxnSpPr>
            <a:stCxn id="14" idx="0"/>
            <a:endCxn id="7" idx="2"/>
          </p:cNvCxnSpPr>
          <p:nvPr/>
        </p:nvCxnSpPr>
        <p:spPr>
          <a:xfrm flipV="1">
            <a:off x="7200798" y="3793561"/>
            <a:ext cx="668094" cy="14425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>
            <a:stCxn id="13" idx="0"/>
          </p:cNvCxnSpPr>
          <p:nvPr/>
        </p:nvCxnSpPr>
        <p:spPr>
          <a:xfrm flipV="1">
            <a:off x="4754908" y="3793561"/>
            <a:ext cx="2401908" cy="11990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>
            <a:endCxn id="7" idx="1"/>
          </p:cNvCxnSpPr>
          <p:nvPr/>
        </p:nvCxnSpPr>
        <p:spPr>
          <a:xfrm flipV="1">
            <a:off x="1945434" y="3406096"/>
            <a:ext cx="5211382" cy="15864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角丸四角形 29"/>
          <p:cNvSpPr/>
          <p:nvPr/>
        </p:nvSpPr>
        <p:spPr>
          <a:xfrm>
            <a:off x="4131640" y="1743632"/>
            <a:ext cx="2287630" cy="827116"/>
          </a:xfrm>
          <a:prstGeom prst="roundRect">
            <a:avLst/>
          </a:prstGeom>
          <a:solidFill>
            <a:srgbClr val="5CC82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altLang="ja-JP" sz="1600" dirty="0" smtClean="0">
                <a:solidFill>
                  <a:srgbClr val="000000"/>
                </a:solidFill>
              </a:rPr>
              <a:t>Cyber Green Platform</a:t>
            </a:r>
          </a:p>
          <a:p>
            <a:pPr algn="ctr"/>
            <a:r>
              <a:rPr lang="en-US" altLang="ja-JP" sz="1600" dirty="0" smtClean="0">
                <a:solidFill>
                  <a:srgbClr val="000000"/>
                </a:solidFill>
              </a:rPr>
              <a:t> </a:t>
            </a:r>
            <a:endParaRPr lang="ja-JP" altLang="en-US" sz="1600" dirty="0">
              <a:solidFill>
                <a:srgbClr val="000000"/>
              </a:solidFill>
            </a:endParaRPr>
          </a:p>
        </p:txBody>
      </p:sp>
      <p:sp>
        <p:nvSpPr>
          <p:cNvPr id="31" name="角丸四角形 30"/>
          <p:cNvSpPr/>
          <p:nvPr/>
        </p:nvSpPr>
        <p:spPr>
          <a:xfrm>
            <a:off x="517587" y="2143965"/>
            <a:ext cx="3090530" cy="712589"/>
          </a:xfrm>
          <a:prstGeom prst="roundRect">
            <a:avLst/>
          </a:prstGeom>
          <a:solidFill>
            <a:srgbClr val="5CC82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n-US" altLang="ja-JP" sz="1600" dirty="0" smtClean="0">
              <a:solidFill>
                <a:srgbClr val="000000"/>
              </a:solidFill>
            </a:endParaRPr>
          </a:p>
          <a:p>
            <a:pPr algn="ctr"/>
            <a:r>
              <a:rPr lang="en-US" altLang="ja-JP" sz="1600" dirty="0" smtClean="0">
                <a:solidFill>
                  <a:srgbClr val="000000"/>
                </a:solidFill>
              </a:rPr>
              <a:t>Cyber Green Portal </a:t>
            </a:r>
            <a:endParaRPr lang="ja-JP" altLang="en-US" sz="1600" dirty="0">
              <a:solidFill>
                <a:srgbClr val="000000"/>
              </a:solidFill>
            </a:endParaRPr>
          </a:p>
        </p:txBody>
      </p:sp>
      <p:cxnSp>
        <p:nvCxnSpPr>
          <p:cNvPr id="35" name="直線矢印コネクタ 34"/>
          <p:cNvCxnSpPr>
            <a:stCxn id="30" idx="1"/>
            <a:endCxn id="31" idx="3"/>
          </p:cNvCxnSpPr>
          <p:nvPr/>
        </p:nvCxnSpPr>
        <p:spPr>
          <a:xfrm flipH="1">
            <a:off x="3608117" y="2157190"/>
            <a:ext cx="523523" cy="3430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/>
          <p:cNvCxnSpPr>
            <a:stCxn id="6" idx="0"/>
            <a:endCxn id="30" idx="3"/>
          </p:cNvCxnSpPr>
          <p:nvPr/>
        </p:nvCxnSpPr>
        <p:spPr>
          <a:xfrm flipH="1" flipV="1">
            <a:off x="6419270" y="2157190"/>
            <a:ext cx="1044557" cy="6633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正方形/長方形 37"/>
          <p:cNvSpPr/>
          <p:nvPr/>
        </p:nvSpPr>
        <p:spPr>
          <a:xfrm>
            <a:off x="781005" y="3430113"/>
            <a:ext cx="1575061" cy="584312"/>
          </a:xfrm>
          <a:prstGeom prst="rect">
            <a:avLst/>
          </a:prstGeom>
          <a:solidFill>
            <a:srgbClr val="008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altLang="ja-JP" sz="1600" dirty="0" smtClean="0">
                <a:solidFill>
                  <a:srgbClr val="000000"/>
                </a:solidFill>
              </a:rPr>
              <a:t> National CERT</a:t>
            </a:r>
            <a:endParaRPr lang="ja-JP" altLang="en-US" sz="1600" dirty="0">
              <a:solidFill>
                <a:srgbClr val="000000"/>
              </a:solidFill>
            </a:endParaRPr>
          </a:p>
        </p:txBody>
      </p:sp>
      <p:sp>
        <p:nvSpPr>
          <p:cNvPr id="42" name="正方形/長方形 41"/>
          <p:cNvSpPr/>
          <p:nvPr/>
        </p:nvSpPr>
        <p:spPr>
          <a:xfrm>
            <a:off x="3179847" y="3406095"/>
            <a:ext cx="1575061" cy="608329"/>
          </a:xfrm>
          <a:prstGeom prst="rect">
            <a:avLst/>
          </a:prstGeom>
          <a:solidFill>
            <a:srgbClr val="008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altLang="ja-JP" sz="1600" dirty="0" smtClean="0">
                <a:solidFill>
                  <a:srgbClr val="000000"/>
                </a:solidFill>
              </a:rPr>
              <a:t> National CERT</a:t>
            </a:r>
            <a:endParaRPr lang="ja-JP" altLang="en-US" sz="1600" dirty="0">
              <a:solidFill>
                <a:srgbClr val="000000"/>
              </a:solidFill>
            </a:endParaRPr>
          </a:p>
        </p:txBody>
      </p:sp>
      <p:cxnSp>
        <p:nvCxnSpPr>
          <p:cNvPr id="44" name="直線矢印コネクタ 43"/>
          <p:cNvCxnSpPr>
            <a:stCxn id="42" idx="0"/>
            <a:endCxn id="30" idx="2"/>
          </p:cNvCxnSpPr>
          <p:nvPr/>
        </p:nvCxnSpPr>
        <p:spPr>
          <a:xfrm flipV="1">
            <a:off x="3967378" y="2570748"/>
            <a:ext cx="1308077" cy="8353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直線矢印コネクタ 45"/>
          <p:cNvCxnSpPr>
            <a:stCxn id="38" idx="0"/>
          </p:cNvCxnSpPr>
          <p:nvPr/>
        </p:nvCxnSpPr>
        <p:spPr>
          <a:xfrm flipV="1">
            <a:off x="1568536" y="2679041"/>
            <a:ext cx="3341594" cy="751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下矢印 47"/>
          <p:cNvSpPr/>
          <p:nvPr/>
        </p:nvSpPr>
        <p:spPr>
          <a:xfrm>
            <a:off x="3766315" y="4014425"/>
            <a:ext cx="365325" cy="719078"/>
          </a:xfrm>
          <a:prstGeom prst="down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solidFill>
                <a:srgbClr val="000000"/>
              </a:solidFill>
            </a:endParaRPr>
          </a:p>
        </p:txBody>
      </p:sp>
      <p:sp>
        <p:nvSpPr>
          <p:cNvPr id="49" name="下矢印 48"/>
          <p:cNvSpPr/>
          <p:nvPr/>
        </p:nvSpPr>
        <p:spPr>
          <a:xfrm>
            <a:off x="1409111" y="4014425"/>
            <a:ext cx="365325" cy="719078"/>
          </a:xfrm>
          <a:prstGeom prst="down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solidFill>
                <a:srgbClr val="000000"/>
              </a:solidFill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1352672" y="4014425"/>
            <a:ext cx="29765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dirty="0" smtClean="0">
                <a:solidFill>
                  <a:srgbClr val="000000"/>
                </a:solidFill>
              </a:rPr>
              <a:t>Remediation / Coordination  </a:t>
            </a:r>
            <a:endParaRPr kumimoji="1" lang="ja-JP" altLang="en-US" sz="1600" dirty="0">
              <a:solidFill>
                <a:srgbClr val="000000"/>
              </a:solidFill>
            </a:endParaRPr>
          </a:p>
        </p:txBody>
      </p:sp>
      <p:sp>
        <p:nvSpPr>
          <p:cNvPr id="53" name="フローチャート: せん孔テープ 52"/>
          <p:cNvSpPr/>
          <p:nvPr/>
        </p:nvSpPr>
        <p:spPr>
          <a:xfrm>
            <a:off x="517587" y="1461044"/>
            <a:ext cx="1503623" cy="859276"/>
          </a:xfrm>
          <a:prstGeom prst="flowChartPunchedTape">
            <a:avLst/>
          </a:prstGeom>
          <a:solidFill>
            <a:srgbClr val="5CC82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altLang="ja-JP" sz="1600" dirty="0" smtClean="0">
                <a:solidFill>
                  <a:srgbClr val="000000"/>
                </a:solidFill>
              </a:rPr>
              <a:t>Statistics/Analysis </a:t>
            </a:r>
            <a:endParaRPr lang="ja-JP" altLang="en-US" sz="1600" dirty="0">
              <a:solidFill>
                <a:srgbClr val="000000"/>
              </a:solidFill>
            </a:endParaRPr>
          </a:p>
        </p:txBody>
      </p:sp>
      <p:sp>
        <p:nvSpPr>
          <p:cNvPr id="55" name="左矢印吹き出し 54"/>
          <p:cNvSpPr/>
          <p:nvPr/>
        </p:nvSpPr>
        <p:spPr>
          <a:xfrm>
            <a:off x="2040314" y="1458613"/>
            <a:ext cx="1927064" cy="861707"/>
          </a:xfrm>
          <a:prstGeom prst="leftArrowCallout">
            <a:avLst/>
          </a:prstGeom>
          <a:solidFill>
            <a:srgbClr val="5CC82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altLang="ja-JP" sz="1600" dirty="0" smtClean="0">
                <a:solidFill>
                  <a:srgbClr val="000000"/>
                </a:solidFill>
              </a:rPr>
              <a:t>Metrics / Analytic Engine</a:t>
            </a:r>
            <a:endParaRPr lang="ja-JP" altLang="en-US" sz="1600" dirty="0">
              <a:solidFill>
                <a:srgbClr val="000000"/>
              </a:solidFill>
            </a:endParaRP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1356924" y="3053561"/>
            <a:ext cx="572192" cy="338554"/>
          </a:xfrm>
          <a:prstGeom prst="rect">
            <a:avLst/>
          </a:prstGeom>
          <a:solidFill>
            <a:srgbClr val="008000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dirty="0" smtClean="0"/>
              <a:t>IFAS</a:t>
            </a:r>
            <a:endParaRPr kumimoji="1" lang="ja-JP" altLang="en-US" sz="1600" dirty="0"/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3583667" y="3024688"/>
            <a:ext cx="1072826" cy="338554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 smtClean="0"/>
              <a:t>CIS/CEF</a:t>
            </a:r>
            <a:endParaRPr kumimoji="1" lang="ja-JP" altLang="en-US" sz="1600" dirty="0"/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6749817" y="2157190"/>
            <a:ext cx="14549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dirty="0" smtClean="0"/>
              <a:t>Data sharing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653762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Towards the Safe, Clean and Reliable Internet Ecosystem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-40915" r="-40915"/>
          <a:stretch>
            <a:fillRect/>
          </a:stretch>
        </p:blipFill>
        <p:spPr>
          <a:xfrm>
            <a:off x="-735305" y="2348207"/>
            <a:ext cx="5895398" cy="3242242"/>
          </a:xfrm>
        </p:spPr>
      </p:pic>
      <p:pic>
        <p:nvPicPr>
          <p:cNvPr id="6" name="Picture 151" descr="106952488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853708" y="3370440"/>
            <a:ext cx="7448035" cy="3373896"/>
          </a:xfrm>
          <a:prstGeom prst="rect">
            <a:avLst/>
          </a:prstGeom>
          <a:solidFill>
            <a:schemeClr val="tx2"/>
          </a:solidFill>
          <a:ln>
            <a:solidFill>
              <a:schemeClr val="accent3">
                <a:lumMod val="50000"/>
              </a:schemeClr>
            </a:solidFill>
          </a:ln>
          <a:effectLst>
            <a:softEdge rad="635000"/>
          </a:effectLst>
        </p:spPr>
      </p:pic>
      <p:sp>
        <p:nvSpPr>
          <p:cNvPr id="5" name="TextBox 4"/>
          <p:cNvSpPr txBox="1"/>
          <p:nvPr/>
        </p:nvSpPr>
        <p:spPr>
          <a:xfrm>
            <a:off x="4709205" y="2373378"/>
            <a:ext cx="35729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 smtClean="0"/>
              <a:t>Yurie</a:t>
            </a:r>
            <a:r>
              <a:rPr lang="en-US" sz="2600" dirty="0" smtClean="0"/>
              <a:t> Ito</a:t>
            </a:r>
          </a:p>
          <a:p>
            <a:r>
              <a:rPr lang="en-US" sz="2600" dirty="0" smtClean="0">
                <a:hlinkClick r:id="rId5"/>
              </a:rPr>
              <a:t>yito@jpcert.or.jp</a:t>
            </a:r>
            <a:endParaRPr lang="en-US" sz="2600" dirty="0" smtClean="0"/>
          </a:p>
          <a:p>
            <a:r>
              <a:rPr lang="en-US" sz="2600" dirty="0" smtClean="0"/>
              <a:t>Mobile: +1 310.463.2776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615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オースティン">
  <a:themeElements>
    <a:clrScheme name="オースティン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オースティン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オースティン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オースティン.thmx</Template>
  <TotalTime>4581</TotalTime>
  <Words>452</Words>
  <Application>Microsoft Macintosh PowerPoint</Application>
  <PresentationFormat>画面に合わせる (4:3)</PresentationFormat>
  <Paragraphs>61</Paragraphs>
  <Slides>8</Slides>
  <Notes>4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9" baseType="lpstr">
      <vt:lpstr>オースティン</vt:lpstr>
      <vt:lpstr>  Cyber Green Improving Cyber Health through Measurement and Mitigation </vt:lpstr>
      <vt:lpstr>Cyber GREEN </vt:lpstr>
      <vt:lpstr>Background / Motivation </vt:lpstr>
      <vt:lpstr>Overarching Goal  </vt:lpstr>
      <vt:lpstr>Key stakeholders </vt:lpstr>
      <vt:lpstr>Current Status </vt:lpstr>
      <vt:lpstr>Planned activities and Goals for 2014 </vt:lpstr>
      <vt:lpstr>Towards the Safe, Clean and Reliable Internet Ecosystem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 Green Improving Cyber Health through Measurement and Mitigation </dc:title>
  <dc:creator>ito</dc:creator>
  <cp:lastModifiedBy>ito</cp:lastModifiedBy>
  <cp:revision>32</cp:revision>
  <dcterms:created xsi:type="dcterms:W3CDTF">2014-05-22T01:02:03Z</dcterms:created>
  <dcterms:modified xsi:type="dcterms:W3CDTF">2014-06-10T18:36:44Z</dcterms:modified>
</cp:coreProperties>
</file>